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Wordpower: People and Their Hobbies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Mashg‘ulot egalari (-er, -ist) va o‘tgan zamon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Wordpower!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21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85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Lars Curfs (Grashoofd) · CC BY-SA 3.0 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fourteen person nouns (cyclist, gamer, golfer, guitarist, painter, photographer, pianist, player, skater, surfer, violinist, windsurfer, footballer, collector)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Spell the tricky ones: photographer, collector, cyclist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nine regular and ten irregular past simple forms, and the negative didn't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a partner about a hobby they started in the past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People with -er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gamer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geymer (video o‘yin ishqibozi)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was a real </a:t>
            </a:r>
            <a:r>
              <a:rPr sz="1400" b="1">
                <a:solidFill>
                  <a:srgbClr val="5A6572"/>
                </a:solidFill>
                <a:latin typeface="Arial"/>
              </a:rPr>
              <a:t>gamer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played online every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golfer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golfchi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golfer</a:t>
            </a:r>
            <a:r>
              <a:rPr sz="1400" b="0">
                <a:solidFill>
                  <a:srgbClr val="5A6572"/>
                </a:solidFill>
                <a:latin typeface="Arial"/>
              </a:rPr>
              <a:t> hit the ball and it went straight into the hole.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painter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rassom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painter</a:t>
            </a:r>
            <a:r>
              <a:rPr sz="1400" b="0">
                <a:solidFill>
                  <a:srgbClr val="5A6572"/>
                </a:solidFill>
                <a:latin typeface="Arial"/>
              </a:rPr>
              <a:t> finished a big picture of the mountains last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photographer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fotograf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photographer</a:t>
            </a:r>
            <a:r>
              <a:rPr sz="1400" b="0">
                <a:solidFill>
                  <a:srgbClr val="5A6572"/>
                </a:solidFill>
                <a:latin typeface="Arial"/>
              </a:rPr>
              <a:t> came to our school and took a photo of every class.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🎲️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player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o‘yinchi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</a:t>
            </a:r>
            <a:r>
              <a:rPr sz="1400" b="1">
                <a:solidFill>
                  <a:srgbClr val="5A6572"/>
                </a:solidFill>
                <a:latin typeface="Arial"/>
              </a:rPr>
              <a:t>player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team got a medal after the match.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People with -er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⛸️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konkida uchuvchi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young </a:t>
            </a:r>
            <a:r>
              <a:rPr sz="1400" b="1">
                <a:solidFill>
                  <a:srgbClr val="5A6572"/>
                </a:solidFill>
                <a:latin typeface="Arial"/>
              </a:rPr>
              <a:t>skater</a:t>
            </a:r>
            <a:r>
              <a:rPr sz="1400" b="0">
                <a:solidFill>
                  <a:srgbClr val="5A6572"/>
                </a:solidFill>
                <a:latin typeface="Arial"/>
              </a:rPr>
              <a:t> fell once but finished her programme with a smile.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🏄️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surfer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serfer (to‘lqinda taxtada suzuvchi)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surfer</a:t>
            </a:r>
            <a:r>
              <a:rPr sz="1400" b="0">
                <a:solidFill>
                  <a:srgbClr val="5A6572"/>
                </a:solidFill>
                <a:latin typeface="Arial"/>
              </a:rPr>
              <a:t> waited a long time for a big wave.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windsurfer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vindserfer (yelkanli taxtada suzuvchi)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a windy day we watched a </a:t>
            </a:r>
            <a:r>
              <a:rPr sz="1400" b="1">
                <a:solidFill>
                  <a:srgbClr val="5A6572"/>
                </a:solidFill>
                <a:latin typeface="Arial"/>
              </a:rPr>
              <a:t>windsurfer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lake.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footballer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was a </a:t>
            </a:r>
            <a:r>
              <a:rPr sz="1400" b="1">
                <a:solidFill>
                  <a:srgbClr val="5A6572"/>
                </a:solidFill>
                <a:latin typeface="Arial"/>
              </a:rPr>
              <a:t>footballer</a:t>
            </a:r>
            <a:r>
              <a:rPr sz="1400" b="0">
                <a:solidFill>
                  <a:srgbClr val="5A6572"/>
                </a:solidFill>
                <a:latin typeface="Arial"/>
              </a:rPr>
              <a:t> when he was young.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🗃️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collector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kolleksioner (yig‘uvchi)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stamp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collector</a:t>
            </a:r>
            <a:r>
              <a:rPr sz="1400" b="0">
                <a:solidFill>
                  <a:srgbClr val="5A6572"/>
                </a:solidFill>
                <a:latin typeface="Arial"/>
              </a:rPr>
              <a:t> showed us a very old stamp from 1920.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People with -ist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🚴️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cyclist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cyclist</a:t>
            </a:r>
            <a:r>
              <a:rPr sz="1400" b="0">
                <a:solidFill>
                  <a:srgbClr val="5A6572"/>
                </a:solidFill>
                <a:latin typeface="Arial"/>
              </a:rPr>
              <a:t> from Fergana came first in the city race.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guitarist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guitarist</a:t>
            </a:r>
            <a:r>
              <a:rPr sz="1400" b="0">
                <a:solidFill>
                  <a:srgbClr val="5A6572"/>
                </a:solidFill>
                <a:latin typeface="Arial"/>
              </a:rPr>
              <a:t> played a song and everybody sang along.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pianist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pianinochi, pianist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pianist</a:t>
            </a:r>
            <a:r>
              <a:rPr sz="1400" b="0">
                <a:solidFill>
                  <a:srgbClr val="5A6572"/>
                </a:solidFill>
                <a:latin typeface="Arial"/>
              </a:rPr>
              <a:t> practised for five hours before the concert.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violinist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skripkachi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violinist</a:t>
            </a:r>
            <a:r>
              <a:rPr sz="1400" b="0">
                <a:solidFill>
                  <a:srgbClr val="5A6572"/>
                </a:solidFill>
                <a:latin typeface="Arial"/>
              </a:rPr>
              <a:t> played a sad song at the end of the concert.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More sport and music people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swimmer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suzuvchi (sportchi)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swimmer</a:t>
            </a:r>
            <a:r>
              <a:rPr sz="1400" b="0">
                <a:solidFill>
                  <a:srgbClr val="5A6572"/>
                </a:solidFill>
                <a:latin typeface="Arial"/>
              </a:rPr>
              <a:t> trained in the pool every morning before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skier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chang‘ichi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skier</a:t>
            </a:r>
            <a:r>
              <a:rPr sz="1400" b="0">
                <a:solidFill>
                  <a:srgbClr val="5A6572"/>
                </a:solidFill>
                <a:latin typeface="Arial"/>
              </a:rPr>
              <a:t> went down the mountain at Chimgan very fast.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boxer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bokschi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boxer</a:t>
            </a:r>
            <a:r>
              <a:rPr sz="1400" b="0">
                <a:solidFill>
                  <a:srgbClr val="5A6572"/>
                </a:solidFill>
                <a:latin typeface="Arial"/>
              </a:rPr>
              <a:t> won a gold medal for Uzbekistan.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runner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yuguruvchi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fastest </a:t>
            </a:r>
            <a:r>
              <a:rPr sz="1400" b="1">
                <a:solidFill>
                  <a:srgbClr val="5A6572"/>
                </a:solidFill>
                <a:latin typeface="Arial"/>
              </a:rPr>
              <a:t>runner</a:t>
            </a:r>
            <a:r>
              <a:rPr sz="1400" b="0">
                <a:solidFill>
                  <a:srgbClr val="5A6572"/>
                </a:solidFill>
                <a:latin typeface="Arial"/>
              </a:rPr>
              <a:t> finished the race in twelve seconds.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More sport and music people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dancer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raqqos, raqqosa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was the best </a:t>
            </a:r>
            <a:r>
              <a:rPr sz="1400" b="1">
                <a:solidFill>
                  <a:srgbClr val="5A6572"/>
                </a:solidFill>
                <a:latin typeface="Arial"/>
              </a:rPr>
              <a:t>dancer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Navruz concert.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singer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qo‘shiqchi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famous </a:t>
            </a:r>
            <a:r>
              <a:rPr sz="1400" b="1">
                <a:solidFill>
                  <a:srgbClr val="5A6572"/>
                </a:solidFill>
                <a:latin typeface="Arial"/>
              </a:rPr>
              <a:t>singer</a:t>
            </a:r>
            <a:r>
              <a:rPr sz="1400" b="0">
                <a:solidFill>
                  <a:srgbClr val="5A6572"/>
                </a:solidFill>
                <a:latin typeface="Arial"/>
              </a:rPr>
              <a:t> visited our school last year.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drummer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barabanchi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drummer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band played very loudly.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Words from the stories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win a race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poygada g‘olib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Javohir </a:t>
            </a:r>
            <a:r>
              <a:rPr sz="1400" b="1">
                <a:solidFill>
                  <a:srgbClr val="5A6572"/>
                </a:solidFill>
                <a:latin typeface="Arial"/>
              </a:rPr>
              <a:t>won the race</a:t>
            </a:r>
            <a:r>
              <a:rPr sz="1400" b="0">
                <a:solidFill>
                  <a:srgbClr val="5A6572"/>
                </a:solidFill>
                <a:latin typeface="Arial"/>
              </a:rPr>
              <a:t> on his new bike.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ochko, ball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team got ten </a:t>
            </a:r>
            <a:r>
              <a:rPr sz="1400" b="1">
                <a:solidFill>
                  <a:srgbClr val="5A6572"/>
                </a:solidFill>
                <a:latin typeface="Arial"/>
              </a:rPr>
              <a:t>points</a:t>
            </a:r>
            <a:r>
              <a:rPr sz="1400" b="0">
                <a:solidFill>
                  <a:srgbClr val="5A6572"/>
                </a:solidFill>
                <a:latin typeface="Arial"/>
              </a:rPr>
              <a:t> and won the quiz.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art class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tasviriy san’at darsi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our </a:t>
            </a:r>
            <a:r>
              <a:rPr sz="1400" b="1">
                <a:solidFill>
                  <a:srgbClr val="5A6572"/>
                </a:solidFill>
                <a:latin typeface="Arial"/>
              </a:rPr>
              <a:t>art class</a:t>
            </a:r>
            <a:r>
              <a:rPr sz="1400" b="0">
                <a:solidFill>
                  <a:srgbClr val="5A6572"/>
                </a:solidFill>
                <a:latin typeface="Arial"/>
              </a:rPr>
              <a:t> yesterday we painted autumn trees.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football practice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 mashg‘uloti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didn’t go to </a:t>
            </a:r>
            <a:r>
              <a:rPr sz="1400" b="1">
                <a:solidFill>
                  <a:srgbClr val="5A6572"/>
                </a:solidFill>
                <a:latin typeface="Arial"/>
              </a:rPr>
              <a:t>football practice</a:t>
            </a:r>
            <a:r>
              <a:rPr sz="1400" b="0">
                <a:solidFill>
                  <a:srgbClr val="5A6572"/>
                </a:solidFill>
                <a:latin typeface="Arial"/>
              </a:rPr>
              <a:t> yesterday because it rained.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Words from the stories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gift 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sovg‘alar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the museum we bought a small toy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gift shop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qarindoshlar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All our </a:t>
            </a:r>
            <a:r>
              <a:rPr sz="1400" b="1">
                <a:solidFill>
                  <a:srgbClr val="5A6572"/>
                </a:solidFill>
                <a:latin typeface="Arial"/>
              </a:rPr>
              <a:t>relatives</a:t>
            </a:r>
            <a:r>
              <a:rPr sz="1400" b="0">
                <a:solidFill>
                  <a:srgbClr val="5A6572"/>
                </a:solidFill>
                <a:latin typeface="Arial"/>
              </a:rPr>
              <a:t> came to my brother’s wedding.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javon, tokcha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week I put my new trophy on the </a:t>
            </a:r>
            <a:r>
              <a:rPr sz="1400" b="1">
                <a:solidFill>
                  <a:srgbClr val="5A6572"/>
                </a:solidFill>
                <a:latin typeface="Arial"/>
              </a:rPr>
              <a:t>shelf</a:t>
            </a:r>
            <a:r>
              <a:rPr sz="1400" b="0">
                <a:solidFill>
                  <a:srgbClr val="5A6572"/>
                </a:solidFill>
                <a:latin typeface="Arial"/>
              </a:rPr>
              <a:t> above my bed.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brother the collector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brother Sanjar is a </a:t>
            </a:r>
            <a:r>
              <a:rPr sz="1600" b="1">
                <a:solidFill>
                  <a:srgbClr val="1E2A38"/>
                </a:solidFill>
                <a:latin typeface="Arial"/>
              </a:rPr>
              <a:t>collector</a:t>
            </a:r>
            <a:r>
              <a:rPr sz="1600" b="0">
                <a:solidFill>
                  <a:srgbClr val="1E2A38"/>
                </a:solidFill>
                <a:latin typeface="Arial"/>
              </a:rPr>
              <a:t>. Two years ago our aunt gave him a small toy penguin. He liked it so much that he decided to collect them. Last summer we went to the zoo and saw real penguins. In the </a:t>
            </a:r>
            <a:r>
              <a:rPr sz="1600" b="1">
                <a:solidFill>
                  <a:srgbClr val="1E2A38"/>
                </a:solidFill>
                <a:latin typeface="Arial"/>
              </a:rPr>
              <a:t>gift shop</a:t>
            </a:r>
            <a:r>
              <a:rPr sz="1600" b="0">
                <a:solidFill>
                  <a:srgbClr val="1E2A38"/>
                </a:solidFill>
                <a:latin typeface="Arial"/>
              </a:rPr>
              <a:t> he chose a big one and our dad bought it for him.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Sanjar isn't only a collector. He's also a good </a:t>
            </a:r>
            <a:r>
              <a:rPr sz="1600" b="1">
                <a:solidFill>
                  <a:srgbClr val="1E2A38"/>
                </a:solidFill>
                <a:latin typeface="Arial"/>
              </a:rPr>
              <a:t>guitarist</a:t>
            </a:r>
            <a:r>
              <a:rPr sz="1600" b="0">
                <a:solidFill>
                  <a:srgbClr val="1E2A38"/>
                </a:solidFill>
                <a:latin typeface="Arial"/>
              </a:rPr>
              <a:t>, a fast </a:t>
            </a:r>
            <a:r>
              <a:rPr sz="1600" b="1">
                <a:solidFill>
                  <a:srgbClr val="1E2A38"/>
                </a:solidFill>
                <a:latin typeface="Arial"/>
              </a:rPr>
              <a:t>swimmer</a:t>
            </a:r>
            <a:r>
              <a:rPr sz="1600" b="0">
                <a:solidFill>
                  <a:srgbClr val="1E2A38"/>
                </a:solidFill>
                <a:latin typeface="Arial"/>
              </a:rPr>
              <a:t> and a terrible </a:t>
            </a:r>
            <a:r>
              <a:rPr sz="1600" b="1">
                <a:solidFill>
                  <a:srgbClr val="1E2A38"/>
                </a:solidFill>
                <a:latin typeface="Arial"/>
              </a:rPr>
              <a:t>skater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 fell ten times on the ice last winter! My sister is a </a:t>
            </a:r>
            <a:r>
              <a:rPr sz="1600" b="1">
                <a:solidFill>
                  <a:srgbClr val="1E2A38"/>
                </a:solidFill>
                <a:latin typeface="Arial"/>
              </a:rPr>
              <a:t>photographer</a:t>
            </a:r>
            <a:r>
              <a:rPr sz="1600" b="0">
                <a:solidFill>
                  <a:srgbClr val="1E2A38"/>
                </a:solidFill>
                <a:latin typeface="Arial"/>
              </a:rPr>
              <a:t>: she took photos of all the penguins on his </a:t>
            </a:r>
            <a:r>
              <a:rPr sz="1600" b="1">
                <a:solidFill>
                  <a:srgbClr val="1E2A38"/>
                </a:solidFill>
                <a:latin typeface="Arial"/>
              </a:rPr>
              <a:t>shelf</a:t>
            </a:r>
            <a:r>
              <a:rPr sz="1600" b="0">
                <a:solidFill>
                  <a:srgbClr val="1E2A38"/>
                </a:solidFill>
                <a:latin typeface="Arial"/>
              </a:rPr>
              <a:t> for his profile page.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brother the collector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And me? I'm a </a:t>
            </a:r>
            <a:r>
              <a:rPr sz="1600" b="1">
                <a:solidFill>
                  <a:srgbClr val="1E2A38"/>
                </a:solidFill>
                <a:latin typeface="Arial"/>
              </a:rPr>
              <a:t>gamer</a:t>
            </a:r>
            <a:r>
              <a:rPr sz="1600" b="0">
                <a:solidFill>
                  <a:srgbClr val="1E2A38"/>
                </a:solidFill>
                <a:latin typeface="Arial"/>
              </a:rPr>
              <a:t>. Yesterday I played online for three hours and didn't do my homework. Mum wasn't happy!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gave Sanjar his first penguin?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did the family see real penguins?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Sanjar a good skater?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the writer's sister do?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wasn't Mum happy?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who is 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faoliyatni aytadi, siz odamni aytasiz; keyin fe’lning o‘tgan zamonini.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cycle · paint · collect · violin · surf · football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swim · ski · box · run · dance · drum → the person? and the past simple?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Spell: photographer · collector · swimmer · runner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building — people from hobbies (p. 17)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-er</a:t>
            </a:r>
            <a:r>
              <a:rPr sz="1800" b="0">
                <a:solidFill>
                  <a:srgbClr val="1E2A38"/>
                </a:solidFill>
                <a:latin typeface="Arial"/>
              </a:rPr>
              <a:t>: game → gam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golf → golf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paint → paint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play → play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skate → skat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surf → surf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-ist</a:t>
            </a:r>
            <a:r>
              <a:rPr sz="1800" b="0">
                <a:solidFill>
                  <a:srgbClr val="1E2A38"/>
                </a:solidFill>
                <a:latin typeface="Arial"/>
              </a:rPr>
              <a:t> (instruments, cycle): guitar → guitar</a:t>
            </a:r>
            <a:r>
              <a:rPr sz="1800" b="1">
                <a:solidFill>
                  <a:srgbClr val="1E2A38"/>
                </a:solidFill>
                <a:latin typeface="Arial"/>
              </a:rPr>
              <a:t>ist</a:t>
            </a:r>
            <a:r>
              <a:rPr sz="1800" b="0">
                <a:solidFill>
                  <a:srgbClr val="1E2A38"/>
                </a:solidFill>
                <a:latin typeface="Arial"/>
              </a:rPr>
              <a:t>, piano → pian</a:t>
            </a:r>
            <a:r>
              <a:rPr sz="1800" b="1">
                <a:solidFill>
                  <a:srgbClr val="1E2A38"/>
                </a:solidFill>
                <a:latin typeface="Arial"/>
              </a:rPr>
              <a:t>ist</a:t>
            </a:r>
            <a:r>
              <a:rPr sz="1800" b="0">
                <a:solidFill>
                  <a:srgbClr val="1E2A38"/>
                </a:solidFill>
                <a:latin typeface="Arial"/>
              </a:rPr>
              <a:t>, violin → violin</a:t>
            </a:r>
            <a:r>
              <a:rPr sz="1800" b="1">
                <a:solidFill>
                  <a:srgbClr val="1E2A38"/>
                </a:solidFill>
                <a:latin typeface="Arial"/>
              </a:rPr>
              <a:t>ist</a:t>
            </a:r>
            <a:r>
              <a:rPr sz="1800" b="0">
                <a:solidFill>
                  <a:srgbClr val="1E2A38"/>
                </a:solidFill>
                <a:latin typeface="Arial"/>
              </a:rPr>
              <a:t>, cycle → cycl</a:t>
            </a:r>
            <a:r>
              <a:rPr sz="1800" b="1">
                <a:solidFill>
                  <a:srgbClr val="1E2A38"/>
                </a:solidFill>
                <a:latin typeface="Arial"/>
              </a:rPr>
              <a:t>ist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Be careful!</a:t>
            </a:r>
            <a:r>
              <a:rPr sz="1800" b="0">
                <a:solidFill>
                  <a:srgbClr val="1E2A38"/>
                </a:solidFill>
                <a:latin typeface="Arial"/>
              </a:rPr>
              <a:t> (p. 17 box) collect → collect</a:t>
            </a:r>
            <a:r>
              <a:rPr sz="1800" b="1">
                <a:solidFill>
                  <a:srgbClr val="1E2A38"/>
                </a:solidFill>
                <a:latin typeface="Arial"/>
              </a:rPr>
              <a:t>or</a:t>
            </a:r>
            <a:r>
              <a:rPr sz="1800" b="0">
                <a:solidFill>
                  <a:srgbClr val="1E2A38"/>
                </a:solidFill>
                <a:latin typeface="Arial"/>
              </a:rPr>
              <a:t>, football → football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guitar → guitar</a:t>
            </a:r>
            <a:r>
              <a:rPr sz="1800" b="1">
                <a:solidFill>
                  <a:srgbClr val="1E2A38"/>
                </a:solidFill>
                <a:latin typeface="Arial"/>
              </a:rPr>
              <a:t>ist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Past simple:</a:t>
            </a:r>
            <a:r>
              <a:rPr sz="1800" b="0">
                <a:solidFill>
                  <a:srgbClr val="1E2A38"/>
                </a:solidFill>
                <a:latin typeface="Arial"/>
              </a:rPr>
              <a:t> regular + </a:t>
            </a:r>
            <a:r>
              <a:rPr sz="1800" b="1">
                <a:solidFill>
                  <a:srgbClr val="1E2A38"/>
                </a:solidFill>
                <a:latin typeface="Arial"/>
              </a:rPr>
              <a:t>-ed</a:t>
            </a:r>
            <a:r>
              <a:rPr sz="1800" b="0">
                <a:solidFill>
                  <a:srgbClr val="1E2A38"/>
                </a:solidFill>
                <a:latin typeface="Arial"/>
              </a:rPr>
              <a:t> (stop → sto</a:t>
            </a:r>
            <a:r>
              <a:rPr sz="1800" b="1">
                <a:solidFill>
                  <a:srgbClr val="1E2A38"/>
                </a:solidFill>
                <a:latin typeface="Arial"/>
              </a:rPr>
              <a:t>pp</a:t>
            </a:r>
            <a:r>
              <a:rPr sz="1800" b="0">
                <a:solidFill>
                  <a:srgbClr val="1E2A38"/>
                </a:solidFill>
                <a:latin typeface="Arial"/>
              </a:rPr>
              <a:t>ed, study → stud</a:t>
            </a:r>
            <a:r>
              <a:rPr sz="1800" b="1">
                <a:solidFill>
                  <a:srgbClr val="1E2A38"/>
                </a:solidFill>
                <a:latin typeface="Arial"/>
              </a:rPr>
              <a:t>ied</a:t>
            </a:r>
            <a:r>
              <a:rPr sz="1800" b="0">
                <a:solidFill>
                  <a:srgbClr val="1E2A38"/>
                </a:solidFill>
                <a:latin typeface="Arial"/>
              </a:rPr>
              <a:t>); irregular — learn them: go → went, see → saw, take → took.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Negative / question:</a:t>
            </a:r>
            <a:r>
              <a:rPr sz="1800" b="0">
                <a:solidFill>
                  <a:srgbClr val="1E2A38"/>
                </a:solidFill>
                <a:latin typeface="Arial"/>
              </a:rPr>
              <a:t> didn't + verb · Did you + verb? — </a:t>
            </a:r>
            <a:r>
              <a:rPr sz="1800" b="1">
                <a:solidFill>
                  <a:srgbClr val="1E2A38"/>
                </a:solidFill>
                <a:latin typeface="Arial"/>
              </a:rPr>
              <a:t>Did you see</a:t>
            </a:r>
            <a:r>
              <a:rPr sz="1800" b="0">
                <a:solidFill>
                  <a:srgbClr val="1E2A38"/>
                </a:solidFill>
                <a:latin typeface="Arial"/>
              </a:rPr>
              <a:t> Matt? (NOT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Did you saw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pp. 16–17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Wordpower and a quick look back at the past simple.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p.17 Wordpower ex.1</a:t>
            </a:r>
            <a:r>
              <a:rPr sz="1600" b="0">
                <a:solidFill>
                  <a:srgbClr val="1E2A38"/>
                </a:solidFill>
                <a:latin typeface="Arial"/>
              </a:rPr>
              <a:t> Look at the pictures and write the person for each word (cycle, game, golf…).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p.17 ex.2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one word from ex.1 in each gap (six sentences).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p.16 ex.1</a:t>
            </a:r>
            <a:r>
              <a:rPr sz="1600" b="0">
                <a:solidFill>
                  <a:srgbClr val="1E2A38"/>
                </a:solidFill>
                <a:latin typeface="Arial"/>
              </a:rPr>
              <a:t> Put the verbs into the past simple (six sentences).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p.16 ex.3</a:t>
            </a:r>
            <a:r>
              <a:rPr sz="1600" b="0">
                <a:solidFill>
                  <a:srgbClr val="1E2A38"/>
                </a:solidFill>
                <a:latin typeface="Arial"/>
              </a:rPr>
              <a:t> The penguin collector — write the verbs in the past simple.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preview (p. 18) — stress in person nouns; compare PHOtograph → phoTOgrapher, piAno → PIanist: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photographer /fəˈtɒɡrəfə/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pianist /ˈpiːənɪst/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guitarist /ɡɪˈtɑːrɪst/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violinist /ˌvaɪəˈlɪnɪst/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cyclist /ˈsaɪklɪst/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windsurfer /ˈwɪndsɜːfə/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skier /ˈskiːə/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relatives /ˈrelətɪvz/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photographer took lots of photographs. The pianist played a big white piano.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Someone who plays the guitar is a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Someone who takes photographs is a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Someone who collects things is a ________ (careful with the spelling!).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with the fastest bike won the race.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sister's a real ________ and spends hours playing online.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the school concert, the ________ played a beautiful song on the piano. (piano)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at home on Saturday and watched TV. (stay)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________ maths at university. (study)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to the cinema last night and ________ a great film. (go · see)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________ me some coins a year ago. (give)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Leon ________ ________ with us because he was ill. (not come)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Lucy and Zoe with you on Monday? (be)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Guess the person: say a hobby, your partner says the person — 'I play the violin.' 'You're a violinist!'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how you started a hobby: When? Who helped you? What did you buy / get?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 </a:t>
            </a:r>
            <a:r>
              <a:rPr sz="1600" b="1">
                <a:solidFill>
                  <a:srgbClr val="1E2A38"/>
                </a:solidFill>
                <a:latin typeface="Arial"/>
              </a:rPr>
              <a:t>-chi</a:t>
            </a:r>
            <a:r>
              <a:rPr sz="1600" b="0">
                <a:solidFill>
                  <a:srgbClr val="1E2A38"/>
                </a:solidFill>
                <a:latin typeface="Arial"/>
              </a:rPr>
              <a:t> qo‘shimchasiga o‘xshaydi: gitara</a:t>
            </a:r>
            <a:r>
              <a:rPr sz="1600" b="1">
                <a:solidFill>
                  <a:srgbClr val="1E2A38"/>
                </a:solidFill>
                <a:latin typeface="Arial"/>
              </a:rPr>
              <a:t>chi</a:t>
            </a:r>
            <a:r>
              <a:rPr sz="1600" b="0">
                <a:solidFill>
                  <a:srgbClr val="1E2A38"/>
                </a:solidFill>
                <a:latin typeface="Arial"/>
              </a:rPr>
              <a:t> — guitar</a:t>
            </a:r>
            <a:r>
              <a:rPr sz="1600" b="1">
                <a:solidFill>
                  <a:srgbClr val="1E2A38"/>
                </a:solidFill>
                <a:latin typeface="Arial"/>
              </a:rPr>
              <a:t>ist</a:t>
            </a:r>
            <a:r>
              <a:rPr sz="1600" b="0">
                <a:solidFill>
                  <a:srgbClr val="1E2A38"/>
                </a:solidFill>
                <a:latin typeface="Arial"/>
              </a:rPr>
              <a:t>, futbol</a:t>
            </a:r>
            <a:r>
              <a:rPr sz="1600" b="1">
                <a:solidFill>
                  <a:srgbClr val="1E2A38"/>
                </a:solidFill>
                <a:latin typeface="Arial"/>
              </a:rPr>
              <a:t>chi</a:t>
            </a:r>
            <a:r>
              <a:rPr sz="1600" b="0">
                <a:solidFill>
                  <a:srgbClr val="1E2A38"/>
                </a:solidFill>
                <a:latin typeface="Arial"/>
              </a:rPr>
              <a:t> — football</a:t>
            </a:r>
            <a:r>
              <a:rPr sz="1600" b="1">
                <a:solidFill>
                  <a:srgbClr val="1E2A38"/>
                </a:solidFill>
                <a:latin typeface="Arial"/>
              </a:rPr>
              <a:t>er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collector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oxiri </a:t>
            </a:r>
            <a:r>
              <a:rPr sz="1600" b="1">
                <a:solidFill>
                  <a:srgbClr val="1E2A38"/>
                </a:solidFill>
                <a:latin typeface="Arial"/>
              </a:rPr>
              <a:t>-or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photographer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oxiri </a:t>
            </a:r>
            <a:r>
              <a:rPr sz="1600" b="1">
                <a:solidFill>
                  <a:srgbClr val="1E2A38"/>
                </a:solidFill>
                <a:latin typeface="Arial"/>
              </a:rPr>
              <a:t>-er</a:t>
            </a:r>
            <a:r>
              <a:rPr sz="1600" b="0">
                <a:solidFill>
                  <a:srgbClr val="1E2A38"/>
                </a:solidFill>
                <a:latin typeface="Arial"/>
              </a:rPr>
              <a:t>. Imloni yod oling.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O‘tgan zamon inkori: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 + fe’l</a:t>
            </a:r>
            <a:r>
              <a:rPr sz="1600" b="0">
                <a:solidFill>
                  <a:srgbClr val="1E2A38"/>
                </a:solidFill>
                <a:latin typeface="Arial"/>
              </a:rPr>
              <a:t> (asl shakl):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 come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 came</a:t>
            </a:r>
            <a:r>
              <a:rPr sz="1600" b="0">
                <a:solidFill>
                  <a:srgbClr val="1E2A38"/>
                </a:solidFill>
                <a:latin typeface="Arial"/>
              </a:rPr>
              <a:t> emas.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was</a:t>
            </a:r>
            <a:r>
              <a:rPr sz="1600" b="0">
                <a:solidFill>
                  <a:srgbClr val="1E2A38"/>
                </a:solidFill>
                <a:latin typeface="Arial"/>
              </a:rPr>
              <a:t> — I/he/she/it, </a:t>
            </a:r>
            <a:r>
              <a:rPr sz="1600" b="1">
                <a:solidFill>
                  <a:srgbClr val="1E2A38"/>
                </a:solidFill>
                <a:latin typeface="Arial"/>
              </a:rPr>
              <a:t>were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you/we/they.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pp. 12–13 (past simple ex.1–3, Wordpower ex.1–2).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with the flashcards: sozlar.com/vocab/cards/?set=grade8-lesson9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about a hobby you started: when, how, who helped you (six sentences in the past simple).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Lars Curfs (Grashoofd) · CC BY-SA 3.0 nl · https://commons.wikimedia.org/wiki/File:Guitar_players_in_the_city_centre_of_Buenos_Aires.JPG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