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Word Box: Transport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So‘zlar qutisi: transport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Word box: Transport (Unit 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6463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072795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Queensland State Archives · Public domain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six definitions from Laser p. 15 ex.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Describe a station scene in the past continuous (Solutions p. 20)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Form ten words from roots (invention, passenger, flight…)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Argue for one form of transport with 'in my opinion / on the other hand'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Vehicles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🚗️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vehicle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transport vositasi, ulov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No </a:t>
            </a:r>
            <a:r>
              <a:rPr sz="1400" b="1">
                <a:solidFill>
                  <a:srgbClr val="5A6572"/>
                </a:solidFill>
                <a:latin typeface="Arial"/>
              </a:rPr>
              <a:t>vehicles</a:t>
            </a:r>
            <a:r>
              <a:rPr sz="1400" b="0">
                <a:solidFill>
                  <a:srgbClr val="5A6572"/>
                </a:solidFill>
                <a:latin typeface="Arial"/>
              </a:rPr>
              <a:t> are allowed in the old part of Bukhara.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🚤️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hydrofoil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suv osti qanotli kema (gidrofoil)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crossed the lake on </a:t>
            </a:r>
            <a:r>
              <a:rPr sz="1400" b="1">
                <a:solidFill>
                  <a:srgbClr val="5A6572"/>
                </a:solidFill>
                <a:latin typeface="Arial"/>
              </a:rPr>
              <a:t>a hydrofoil</a:t>
            </a:r>
            <a:r>
              <a:rPr sz="1400" b="0">
                <a:solidFill>
                  <a:srgbClr val="5A6572"/>
                </a:solidFill>
                <a:latin typeface="Arial"/>
              </a:rPr>
              <a:t> in just twenty minutes.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🛥️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hovercraft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havo yostig‘idagi kema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A hovercraft</a:t>
            </a:r>
            <a:r>
              <a:rPr sz="1400" b="0">
                <a:solidFill>
                  <a:srgbClr val="5A6572"/>
                </a:solidFill>
                <a:latin typeface="Arial"/>
              </a:rPr>
              <a:t> can travel over water, sand and even ice.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🐴️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cart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arava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farmer took his melons to the market in </a:t>
            </a:r>
            <a:r>
              <a:rPr sz="1400" b="1">
                <a:solidFill>
                  <a:srgbClr val="5A6572"/>
                </a:solidFill>
                <a:latin typeface="Arial"/>
              </a:rPr>
              <a:t>a cart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🚵️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mountain bike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tog‘ velosipedi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rides his </a:t>
            </a:r>
            <a:r>
              <a:rPr sz="1400" b="1">
                <a:solidFill>
                  <a:srgbClr val="5A6572"/>
                </a:solidFill>
                <a:latin typeface="Arial"/>
              </a:rPr>
              <a:t>mountain bike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rocky paths near Chimgan.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Vehicles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🏍️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motorbike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mototsikl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Food couriers on </a:t>
            </a:r>
            <a:r>
              <a:rPr sz="1400" b="1">
                <a:solidFill>
                  <a:srgbClr val="5A6572"/>
                </a:solidFill>
                <a:latin typeface="Arial"/>
              </a:rPr>
              <a:t>motorbikes</a:t>
            </a:r>
            <a:r>
              <a:rPr sz="1400" b="0">
                <a:solidFill>
                  <a:srgbClr val="5A6572"/>
                </a:solidFill>
                <a:latin typeface="Arial"/>
              </a:rPr>
              <a:t> deliver orders all over the city.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🚚️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lorry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yuk mashinasi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big </a:t>
            </a:r>
            <a:r>
              <a:rPr sz="1400" b="1">
                <a:solidFill>
                  <a:srgbClr val="5A6572"/>
                </a:solidFill>
                <a:latin typeface="Arial"/>
              </a:rPr>
              <a:t>lorry</a:t>
            </a:r>
            <a:r>
              <a:rPr sz="1400" b="0">
                <a:solidFill>
                  <a:srgbClr val="5A6572"/>
                </a:solidFill>
                <a:latin typeface="Arial"/>
              </a:rPr>
              <a:t> brought cotton to the factory.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🚍️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coach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shaharlararo avtobus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went to Samarkand by </a:t>
            </a:r>
            <a:r>
              <a:rPr sz="1400" b="1">
                <a:solidFill>
                  <a:srgbClr val="5A6572"/>
                </a:solidFill>
                <a:latin typeface="Arial"/>
              </a:rPr>
              <a:t>coach</a:t>
            </a:r>
            <a:r>
              <a:rPr sz="1400" b="0">
                <a:solidFill>
                  <a:srgbClr val="5A6572"/>
                </a:solidFill>
                <a:latin typeface="Arial"/>
              </a:rPr>
              <a:t> because it was cheaper than the train.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🚋️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tram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tramvay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Trams</a:t>
            </a:r>
            <a:r>
              <a:rPr sz="1400" b="0">
                <a:solidFill>
                  <a:srgbClr val="5A6572"/>
                </a:solidFill>
                <a:latin typeface="Arial"/>
              </a:rPr>
              <a:t> run on rails in the middle of the street.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🚁️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helicopter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vertolyot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A helicopter</a:t>
            </a:r>
            <a:r>
              <a:rPr sz="1400" b="0">
                <a:solidFill>
                  <a:srgbClr val="5A6572"/>
                </a:solidFill>
                <a:latin typeface="Arial"/>
              </a:rPr>
              <a:t> took the injured climber to hospital.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Parts and how they move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🛤️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rails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relslar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Workers are replacing the old </a:t>
            </a:r>
            <a:r>
              <a:rPr sz="1400" b="1">
                <a:solidFill>
                  <a:srgbClr val="5A6572"/>
                </a:solidFill>
                <a:latin typeface="Arial"/>
              </a:rPr>
              <a:t>rails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line to Termez.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🚲️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pedal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pedal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sister’s feet can’t reach </a:t>
            </a:r>
            <a:r>
              <a:rPr sz="1400" b="1">
                <a:solidFill>
                  <a:srgbClr val="5A6572"/>
                </a:solidFill>
                <a:latin typeface="Arial"/>
              </a:rPr>
              <a:t>the pedals</a:t>
            </a:r>
            <a:r>
              <a:rPr sz="1400" b="0">
                <a:solidFill>
                  <a:srgbClr val="5A6572"/>
                </a:solidFill>
                <a:latin typeface="Arial"/>
              </a:rPr>
              <a:t> yet.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⚙️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engine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dvigatel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car won’t start — there’s a problem with the </a:t>
            </a:r>
            <a:r>
              <a:rPr sz="1400" b="1">
                <a:solidFill>
                  <a:srgbClr val="5A6572"/>
                </a:solidFill>
                <a:latin typeface="Arial"/>
              </a:rPr>
              <a:t>engine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💨️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cushion of air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havo yostig‘i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boat moves on </a:t>
            </a:r>
            <a:r>
              <a:rPr sz="1400" b="1">
                <a:solidFill>
                  <a:srgbClr val="5A6572"/>
                </a:solidFill>
                <a:latin typeface="Arial"/>
              </a:rPr>
              <a:t>a cushion of air</a:t>
            </a:r>
            <a:r>
              <a:rPr sz="1400" b="0">
                <a:solidFill>
                  <a:srgbClr val="5A6572"/>
                </a:solidFill>
                <a:latin typeface="Arial"/>
              </a:rPr>
              <a:t>, so it doesn’t touch the water.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🛟️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float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suv yuzida qalqib turmoq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Plastic bottles </a:t>
            </a:r>
            <a:r>
              <a:rPr sz="1400" b="1">
                <a:solidFill>
                  <a:srgbClr val="5A6572"/>
                </a:solidFill>
                <a:latin typeface="Arial"/>
              </a:rPr>
              <a:t>float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river.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Parts and how they move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🪢️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pulled by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(ot va h.k.) tomonidan tortilmoq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the old days, carts </a:t>
            </a:r>
            <a:r>
              <a:rPr sz="1400" b="1">
                <a:solidFill>
                  <a:srgbClr val="5A6572"/>
                </a:solidFill>
                <a:latin typeface="Arial"/>
              </a:rPr>
              <a:t>were pulled by</a:t>
            </a:r>
            <a:r>
              <a:rPr sz="1400" b="0">
                <a:solidFill>
                  <a:srgbClr val="5A6572"/>
                </a:solidFill>
                <a:latin typeface="Arial"/>
              </a:rPr>
              <a:t> horses or donkeys.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🛢️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fuel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yoqilg‘i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Big planes use a lot of </a:t>
            </a:r>
            <a:r>
              <a:rPr sz="1400" b="1">
                <a:solidFill>
                  <a:srgbClr val="5A6572"/>
                </a:solidFill>
                <a:latin typeface="Arial"/>
              </a:rPr>
              <a:t>fuel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🛑️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brakes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tormoz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driver hit </a:t>
            </a:r>
            <a:r>
              <a:rPr sz="1400" b="1">
                <a:solidFill>
                  <a:srgbClr val="5A6572"/>
                </a:solidFill>
                <a:latin typeface="Arial"/>
              </a:rPr>
              <a:t>the brakes</a:t>
            </a:r>
            <a:r>
              <a:rPr sz="1400" b="0">
                <a:solidFill>
                  <a:srgbClr val="5A6572"/>
                </a:solidFill>
                <a:latin typeface="Arial"/>
              </a:rPr>
              <a:t> and the bus stopped just in time.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🚘️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steering wheel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rul (mashina ruli)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Hold the </a:t>
            </a:r>
            <a:r>
              <a:rPr sz="1400" b="1">
                <a:solidFill>
                  <a:srgbClr val="5A6572"/>
                </a:solidFill>
                <a:latin typeface="Arial"/>
              </a:rPr>
              <a:t>steering wheel</a:t>
            </a:r>
            <a:r>
              <a:rPr sz="1400" b="0">
                <a:solidFill>
                  <a:srgbClr val="5A6572"/>
                </a:solidFill>
                <a:latin typeface="Arial"/>
              </a:rPr>
              <a:t> with both hands.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At the station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🚉️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platform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perron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fast train to Andijan leaves from </a:t>
            </a:r>
            <a:r>
              <a:rPr sz="1400" b="1">
                <a:solidFill>
                  <a:srgbClr val="5A6572"/>
                </a:solidFill>
                <a:latin typeface="Arial"/>
              </a:rPr>
              <a:t>platform</a:t>
            </a:r>
            <a:r>
              <a:rPr sz="1400" b="0">
                <a:solidFill>
                  <a:srgbClr val="5A6572"/>
                </a:solidFill>
                <a:latin typeface="Arial"/>
              </a:rPr>
              <a:t> 2.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🚆️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step off the train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poyezddan tushmoq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When I </a:t>
            </a:r>
            <a:r>
              <a:rPr sz="1400" b="1">
                <a:solidFill>
                  <a:srgbClr val="5A6572"/>
                </a:solidFill>
                <a:latin typeface="Arial"/>
              </a:rPr>
              <a:t>stepped off the train</a:t>
            </a:r>
            <a:r>
              <a:rPr sz="1400" b="0">
                <a:solidFill>
                  <a:srgbClr val="5A6572"/>
                </a:solidFill>
                <a:latin typeface="Arial"/>
              </a:rPr>
              <a:t>, my grandparents were waiting for me.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🏃️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catch a train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poyezdga ulgurmoq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ran all the way to the station to </a:t>
            </a:r>
            <a:r>
              <a:rPr sz="1400" b="1">
                <a:solidFill>
                  <a:srgbClr val="5A6572"/>
                </a:solidFill>
                <a:latin typeface="Arial"/>
              </a:rPr>
              <a:t>catch the train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👋️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wave goodbye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qo‘l silkitib xayrlashmoq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children </a:t>
            </a:r>
            <a:r>
              <a:rPr sz="1400" b="1">
                <a:solidFill>
                  <a:srgbClr val="5A6572"/>
                </a:solidFill>
                <a:latin typeface="Arial"/>
              </a:rPr>
              <a:t>waved goodbye</a:t>
            </a:r>
            <a:r>
              <a:rPr sz="1400" b="0">
                <a:solidFill>
                  <a:srgbClr val="5A6572"/>
                </a:solidFill>
                <a:latin typeface="Arial"/>
              </a:rPr>
              <a:t> to their father at the airport.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🧳️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traveller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sayohatchi, yo‘lovchi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station was full of </a:t>
            </a:r>
            <a:r>
              <a:rPr sz="1400" b="1">
                <a:solidFill>
                  <a:srgbClr val="5A6572"/>
                </a:solidFill>
                <a:latin typeface="Arial"/>
              </a:rPr>
              <a:t>travellers</a:t>
            </a:r>
            <a:r>
              <a:rPr sz="1400" b="0">
                <a:solidFill>
                  <a:srgbClr val="5A6572"/>
                </a:solidFill>
                <a:latin typeface="Arial"/>
              </a:rPr>
              <a:t> with heavy bags.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At the station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🗓️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timetable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qatnov jadvali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Check the </a:t>
            </a:r>
            <a:r>
              <a:rPr sz="1400" b="1">
                <a:solidFill>
                  <a:srgbClr val="5A6572"/>
                </a:solidFill>
                <a:latin typeface="Arial"/>
              </a:rPr>
              <a:t>timetable</a:t>
            </a:r>
            <a:r>
              <a:rPr sz="1400" b="0">
                <a:solidFill>
                  <a:srgbClr val="5A6572"/>
                </a:solidFill>
                <a:latin typeface="Arial"/>
              </a:rPr>
              <a:t> — the last bus leaves at ten.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🎫️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return ticket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borish-qaytish chiptasi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bought </a:t>
            </a:r>
            <a:r>
              <a:rPr sz="1400" b="1">
                <a:solidFill>
                  <a:srgbClr val="5A6572"/>
                </a:solidFill>
                <a:latin typeface="Arial"/>
              </a:rPr>
              <a:t>a return ticket</a:t>
            </a:r>
            <a:r>
              <a:rPr sz="1400" b="0">
                <a:solidFill>
                  <a:srgbClr val="5A6572"/>
                </a:solidFill>
                <a:latin typeface="Arial"/>
              </a:rPr>
              <a:t> to Fergana because I’m coming back on Sunday.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🪙️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fare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yo‘l haqi, yo‘lkira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bus </a:t>
            </a:r>
            <a:r>
              <a:rPr sz="1400" b="1">
                <a:solidFill>
                  <a:srgbClr val="5A6572"/>
                </a:solidFill>
                <a:latin typeface="Arial"/>
              </a:rPr>
              <a:t>fare</a:t>
            </a:r>
            <a:r>
              <a:rPr sz="1400" b="0">
                <a:solidFill>
                  <a:srgbClr val="5A6572"/>
                </a:solidFill>
                <a:latin typeface="Arial"/>
              </a:rPr>
              <a:t> in our town is very cheap.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🚇️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public transport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jamoat transporti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Public transport</a:t>
            </a:r>
            <a:r>
              <a:rPr sz="1400" b="0">
                <a:solidFill>
                  <a:srgbClr val="5A6572"/>
                </a:solidFill>
                <a:latin typeface="Arial"/>
              </a:rPr>
              <a:t> in Tashkent is cheap and fast.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Transport and our lives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🚦️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traffic jam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tirbandlik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were stuck in </a:t>
            </a:r>
            <a:r>
              <a:rPr sz="1400" b="1">
                <a:solidFill>
                  <a:srgbClr val="5A6572"/>
                </a:solidFill>
                <a:latin typeface="Arial"/>
              </a:rPr>
              <a:t>a traffic jam</a:t>
            </a:r>
            <a:r>
              <a:rPr sz="1400" b="0">
                <a:solidFill>
                  <a:srgbClr val="5A6572"/>
                </a:solidFill>
                <a:latin typeface="Arial"/>
              </a:rPr>
              <a:t> for an hour.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🕗️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rush hour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eng gavjum vaqt (ishga borish-qaytish payti)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metro is very crowded during </a:t>
            </a:r>
            <a:r>
              <a:rPr sz="1400" b="1">
                <a:solidFill>
                  <a:srgbClr val="5A6572"/>
                </a:solidFill>
                <a:latin typeface="Arial"/>
              </a:rPr>
              <a:t>the rush hour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🏭️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pollution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ifloslanish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Cars and lorries cause a lot of air </a:t>
            </a:r>
            <a:r>
              <a:rPr sz="1400" b="1">
                <a:solidFill>
                  <a:srgbClr val="5A6572"/>
                </a:solidFill>
                <a:latin typeface="Arial"/>
              </a:rPr>
              <a:t>pollution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Transport and our lives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🌐️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an influence 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…ga ta’sir ko‘rsatmoq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internet </a:t>
            </a:r>
            <a:r>
              <a:rPr sz="1400" b="1">
                <a:solidFill>
                  <a:srgbClr val="5A6572"/>
                </a:solidFill>
                <a:latin typeface="Arial"/>
              </a:rPr>
              <a:t>has had</a:t>
            </a:r>
            <a:r>
              <a:rPr sz="1400" b="0">
                <a:solidFill>
                  <a:srgbClr val="5A6572"/>
                </a:solidFill>
                <a:latin typeface="Arial"/>
              </a:rPr>
              <a:t> a huge </a:t>
            </a:r>
            <a:r>
              <a:rPr sz="1400" b="1">
                <a:solidFill>
                  <a:srgbClr val="5A6572"/>
                </a:solidFill>
                <a:latin typeface="Arial"/>
              </a:rPr>
              <a:t>influence on</a:t>
            </a:r>
            <a:r>
              <a:rPr sz="1400" b="0">
                <a:solidFill>
                  <a:srgbClr val="5A6572"/>
                </a:solidFill>
                <a:latin typeface="Arial"/>
              </a:rPr>
              <a:t> the way we live.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🔀️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a difference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o‘zgarish olib kelmoq, ta’sir qilmoq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new metro line has </a:t>
            </a:r>
            <a:r>
              <a:rPr sz="1400" b="1">
                <a:solidFill>
                  <a:srgbClr val="5A6572"/>
                </a:solidFill>
                <a:latin typeface="Arial"/>
              </a:rPr>
              <a:t>made a big difference</a:t>
            </a:r>
            <a:r>
              <a:rPr sz="1400" b="0">
                <a:solidFill>
                  <a:srgbClr val="5A6572"/>
                </a:solidFill>
                <a:latin typeface="Arial"/>
              </a:rPr>
              <a:t> to people’s lives.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⏳️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save time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vaqtni tejamoq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Taking the metro instead of a taxi </a:t>
            </a:r>
            <a:r>
              <a:rPr sz="1400" b="1">
                <a:solidFill>
                  <a:srgbClr val="5A6572"/>
                </a:solidFill>
                <a:latin typeface="Arial"/>
              </a:rPr>
              <a:t>saves time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Getting around — then and now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grandfather remembers when his village had no buses. People went to market in a </a:t>
            </a:r>
            <a:r>
              <a:rPr sz="1600" b="1">
                <a:solidFill>
                  <a:srgbClr val="1E2A38"/>
                </a:solidFill>
                <a:latin typeface="Arial"/>
              </a:rPr>
              <a:t>cart</a:t>
            </a:r>
            <a:r>
              <a:rPr sz="1600" b="0">
                <a:solidFill>
                  <a:srgbClr val="1E2A38"/>
                </a:solidFill>
                <a:latin typeface="Arial"/>
              </a:rPr>
              <a:t> </a:t>
            </a:r>
            <a:r>
              <a:rPr sz="1600" b="1">
                <a:solidFill>
                  <a:srgbClr val="1E2A38"/>
                </a:solidFill>
                <a:latin typeface="Arial"/>
              </a:rPr>
              <a:t>pulled by</a:t>
            </a:r>
            <a:r>
              <a:rPr sz="1600" b="0">
                <a:solidFill>
                  <a:srgbClr val="1E2A38"/>
                </a:solidFill>
                <a:latin typeface="Arial"/>
              </a:rPr>
              <a:t> a horse, and a trip to the city took all day. Today the same trip takes forty minutes by car.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Last month I travelled to Tashkent by train. When I </a:t>
            </a:r>
            <a:r>
              <a:rPr sz="1600" b="1">
                <a:solidFill>
                  <a:srgbClr val="1E2A38"/>
                </a:solidFill>
                <a:latin typeface="Arial"/>
              </a:rPr>
              <a:t>stepped off the train</a:t>
            </a:r>
            <a:r>
              <a:rPr sz="1600" b="0">
                <a:solidFill>
                  <a:srgbClr val="1E2A38"/>
                </a:solidFill>
                <a:latin typeface="Arial"/>
              </a:rPr>
              <a:t>, the </a:t>
            </a:r>
            <a:r>
              <a:rPr sz="1600" b="1">
                <a:solidFill>
                  <a:srgbClr val="1E2A38"/>
                </a:solidFill>
                <a:latin typeface="Arial"/>
              </a:rPr>
              <a:t>platform</a:t>
            </a:r>
            <a:r>
              <a:rPr sz="1600" b="0">
                <a:solidFill>
                  <a:srgbClr val="1E2A38"/>
                </a:solidFill>
                <a:latin typeface="Arial"/>
              </a:rPr>
              <a:t> was crowded: </a:t>
            </a:r>
            <a:r>
              <a:rPr sz="1600" b="1">
                <a:solidFill>
                  <a:srgbClr val="1E2A38"/>
                </a:solidFill>
                <a:latin typeface="Arial"/>
              </a:rPr>
              <a:t>travellers</a:t>
            </a:r>
            <a:r>
              <a:rPr sz="1600" b="0">
                <a:solidFill>
                  <a:srgbClr val="1E2A38"/>
                </a:solidFill>
                <a:latin typeface="Arial"/>
              </a:rPr>
              <a:t> were carrying heavy bags, children were </a:t>
            </a:r>
            <a:r>
              <a:rPr sz="1600" b="1">
                <a:solidFill>
                  <a:srgbClr val="1E2A38"/>
                </a:solidFill>
                <a:latin typeface="Arial"/>
              </a:rPr>
              <a:t>waving goodbye</a:t>
            </a:r>
            <a:r>
              <a:rPr sz="1600" b="0">
                <a:solidFill>
                  <a:srgbClr val="1E2A38"/>
                </a:solidFill>
                <a:latin typeface="Arial"/>
              </a:rPr>
              <a:t>, and a man near the exit was shouting that the next train was late. I checked the </a:t>
            </a:r>
            <a:r>
              <a:rPr sz="1600" b="1">
                <a:solidFill>
                  <a:srgbClr val="1E2A38"/>
                </a:solidFill>
                <a:latin typeface="Arial"/>
              </a:rPr>
              <a:t>timetable</a:t>
            </a:r>
            <a:r>
              <a:rPr sz="1600" b="0">
                <a:solidFill>
                  <a:srgbClr val="1E2A38"/>
                </a:solidFill>
                <a:latin typeface="Arial"/>
              </a:rPr>
              <a:t> for Sunday — luckily I already had a </a:t>
            </a:r>
            <a:r>
              <a:rPr sz="1600" b="1">
                <a:solidFill>
                  <a:srgbClr val="1E2A38"/>
                </a:solidFill>
                <a:latin typeface="Arial"/>
              </a:rPr>
              <a:t>return ticket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Getting around — then and now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Which form of transport </a:t>
            </a:r>
            <a:r>
              <a:rPr sz="1600" b="1">
                <a:solidFill>
                  <a:srgbClr val="1E2A38"/>
                </a:solidFill>
                <a:latin typeface="Arial"/>
              </a:rPr>
              <a:t>has had the biggest influence on</a:t>
            </a:r>
            <a:r>
              <a:rPr sz="1600" b="0">
                <a:solidFill>
                  <a:srgbClr val="1E2A38"/>
                </a:solidFill>
                <a:latin typeface="Arial"/>
              </a:rPr>
              <a:t> our lives? In my opinion, it's the train. It's cheap and easy to use, it </a:t>
            </a:r>
            <a:r>
              <a:rPr sz="1600" b="1">
                <a:solidFill>
                  <a:srgbClr val="1E2A38"/>
                </a:solidFill>
                <a:latin typeface="Arial"/>
              </a:rPr>
              <a:t>saves time</a:t>
            </a:r>
            <a:r>
              <a:rPr sz="1600" b="0">
                <a:solidFill>
                  <a:srgbClr val="1E2A38"/>
                </a:solidFill>
                <a:latin typeface="Arial"/>
              </a:rPr>
              <a:t> and there are no </a:t>
            </a:r>
            <a:r>
              <a:rPr sz="1600" b="1">
                <a:solidFill>
                  <a:srgbClr val="1E2A38"/>
                </a:solidFill>
                <a:latin typeface="Arial"/>
              </a:rPr>
              <a:t>traffic jams</a:t>
            </a:r>
            <a:r>
              <a:rPr sz="1600" b="0">
                <a:solidFill>
                  <a:srgbClr val="1E2A38"/>
                </a:solidFill>
                <a:latin typeface="Arial"/>
              </a:rPr>
              <a:t> on the </a:t>
            </a:r>
            <a:r>
              <a:rPr sz="1600" b="1">
                <a:solidFill>
                  <a:srgbClr val="1E2A38"/>
                </a:solidFill>
                <a:latin typeface="Arial"/>
              </a:rPr>
              <a:t>rails</a:t>
            </a:r>
            <a:r>
              <a:rPr sz="1600" b="0">
                <a:solidFill>
                  <a:srgbClr val="1E2A38"/>
                </a:solidFill>
                <a:latin typeface="Arial"/>
              </a:rPr>
              <a:t>, even in </a:t>
            </a:r>
            <a:r>
              <a:rPr sz="1600" b="1">
                <a:solidFill>
                  <a:srgbClr val="1E2A38"/>
                </a:solidFill>
                <a:latin typeface="Arial"/>
              </a:rPr>
              <a:t>the rush hour</a:t>
            </a:r>
            <a:r>
              <a:rPr sz="1600" b="0">
                <a:solidFill>
                  <a:srgbClr val="1E2A38"/>
                </a:solidFill>
                <a:latin typeface="Arial"/>
              </a:rPr>
              <a:t>. On the other hand, cars go everywhere. Without them, my grandfather's village would still be a day away from the city.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did people in the village go to market in the past?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was happening on the platform when the writer arrived?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kind of ticket did the writer already have?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does the writer choose the train?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define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so‘zni aytadi, siz inglizcha ta’rif berasiz (a … that …).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hovercraft · hydrofoil · cart · rails · pedal · tram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word: TRAVEL (a person) · POLLUTE (a noun) · STEER (… wheel)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two advantages and one disadvantage of the car.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Word box — define, group, build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Define</a:t>
            </a:r>
            <a:r>
              <a:rPr sz="1800" b="0">
                <a:solidFill>
                  <a:srgbClr val="1E2A38"/>
                </a:solidFill>
                <a:latin typeface="Arial"/>
              </a:rPr>
              <a:t> with a general word + detail: </a:t>
            </a:r>
            <a:r>
              <a:rPr sz="1800" b="1">
                <a:solidFill>
                  <a:srgbClr val="1E2A38"/>
                </a:solidFill>
                <a:latin typeface="Arial"/>
              </a:rPr>
              <a:t>a hovercraft is a vehicle</a:t>
            </a:r>
            <a:r>
              <a:rPr sz="1800" b="0">
                <a:solidFill>
                  <a:srgbClr val="1E2A38"/>
                </a:solidFill>
                <a:latin typeface="Arial"/>
              </a:rPr>
              <a:t> that floats on a cushion of air.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Group</a:t>
            </a:r>
            <a:r>
              <a:rPr sz="1800" b="0">
                <a:solidFill>
                  <a:srgbClr val="1E2A38"/>
                </a:solidFill>
                <a:latin typeface="Arial"/>
              </a:rPr>
              <a:t> by place: land (cart, lorry, coach, tram), water (hydrofoil), air (helicopter), both (hovercraft).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Build</a:t>
            </a:r>
            <a:r>
              <a:rPr sz="1800" b="0">
                <a:solidFill>
                  <a:srgbClr val="1E2A38"/>
                </a:solidFill>
                <a:latin typeface="Arial"/>
              </a:rPr>
              <a:t> words: invent → invent</a:t>
            </a:r>
            <a:r>
              <a:rPr sz="1800" b="1">
                <a:solidFill>
                  <a:srgbClr val="1E2A38"/>
                </a:solidFill>
                <a:latin typeface="Arial"/>
              </a:rPr>
              <a:t>ion</a:t>
            </a:r>
            <a:r>
              <a:rPr sz="1800" b="0">
                <a:solidFill>
                  <a:srgbClr val="1E2A38"/>
                </a:solidFill>
                <a:latin typeface="Arial"/>
              </a:rPr>
              <a:t>, drive → driv</a:t>
            </a:r>
            <a:r>
              <a:rPr sz="1800" b="1">
                <a:solidFill>
                  <a:srgbClr val="1E2A38"/>
                </a:solidFill>
                <a:latin typeface="Arial"/>
              </a:rPr>
              <a:t>er</a:t>
            </a:r>
            <a:r>
              <a:rPr sz="1800" b="0">
                <a:solidFill>
                  <a:srgbClr val="1E2A38"/>
                </a:solidFill>
                <a:latin typeface="Arial"/>
              </a:rPr>
              <a:t>, travel → travel</a:t>
            </a:r>
            <a:r>
              <a:rPr sz="1800" b="1">
                <a:solidFill>
                  <a:srgbClr val="1E2A38"/>
                </a:solidFill>
                <a:latin typeface="Arial"/>
              </a:rPr>
              <a:t>ler</a:t>
            </a:r>
            <a:r>
              <a:rPr sz="1800" b="0">
                <a:solidFill>
                  <a:srgbClr val="1E2A38"/>
                </a:solidFill>
                <a:latin typeface="Arial"/>
              </a:rPr>
              <a:t>, danger → danger</a:t>
            </a:r>
            <a:r>
              <a:rPr sz="1800" b="1">
                <a:solidFill>
                  <a:srgbClr val="1E2A38"/>
                </a:solidFill>
                <a:latin typeface="Arial"/>
              </a:rPr>
              <a:t>ous</a:t>
            </a:r>
            <a:r>
              <a:rPr sz="1800" b="0">
                <a:solidFill>
                  <a:srgbClr val="1E2A38"/>
                </a:solidFill>
                <a:latin typeface="Arial"/>
              </a:rPr>
              <a:t>, harm → </a:t>
            </a:r>
            <a:r>
              <a:rPr sz="1800" b="1">
                <a:solidFill>
                  <a:srgbClr val="1E2A38"/>
                </a:solidFill>
                <a:latin typeface="Arial"/>
              </a:rPr>
              <a:t>un</a:t>
            </a:r>
            <a:r>
              <a:rPr sz="1800" b="0">
                <a:solidFill>
                  <a:srgbClr val="1E2A38"/>
                </a:solidFill>
                <a:latin typeface="Arial"/>
              </a:rPr>
              <a:t>harm</a:t>
            </a:r>
            <a:r>
              <a:rPr sz="1800" b="1">
                <a:solidFill>
                  <a:srgbClr val="1E2A38"/>
                </a:solidFill>
                <a:latin typeface="Arial"/>
              </a:rPr>
              <a:t>ed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Station scene</a:t>
            </a:r>
            <a:r>
              <a:rPr sz="1800" b="0">
                <a:solidFill>
                  <a:srgbClr val="1E2A38"/>
                </a:solidFill>
                <a:latin typeface="Arial"/>
              </a:rPr>
              <a:t> = past continuous: </a:t>
            </a:r>
            <a:r>
              <a:rPr sz="1800" b="1">
                <a:solidFill>
                  <a:srgbClr val="1E2A38"/>
                </a:solidFill>
                <a:latin typeface="Arial"/>
              </a:rPr>
              <a:t>People were running</a:t>
            </a:r>
            <a:r>
              <a:rPr sz="1800" b="0">
                <a:solidFill>
                  <a:srgbClr val="1E2A38"/>
                </a:solidFill>
                <a:latin typeface="Arial"/>
              </a:rPr>
              <a:t> to catch trains; travellers </a:t>
            </a:r>
            <a:r>
              <a:rPr sz="1800" b="1">
                <a:solidFill>
                  <a:srgbClr val="1E2A38"/>
                </a:solidFill>
                <a:latin typeface="Arial"/>
              </a:rPr>
              <a:t>were carrying</a:t>
            </a:r>
            <a:r>
              <a:rPr sz="1800" b="0">
                <a:solidFill>
                  <a:srgbClr val="1E2A38"/>
                </a:solidFill>
                <a:latin typeface="Arial"/>
              </a:rPr>
              <a:t> bags.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Opinion:</a:t>
            </a:r>
            <a:r>
              <a:rPr sz="1800" b="0">
                <a:solidFill>
                  <a:srgbClr val="1E2A38"/>
                </a:solidFill>
                <a:latin typeface="Arial"/>
              </a:rPr>
              <a:t> In my opinion… because… · On the other hand… · Without it, …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 — Laser B1+, p. 15, ex.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Match the words from the text with the definitions.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 kind of fast ship that partly lifts out of the water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 general word for a car, a bus, etc.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this floats on a cushion of air on land or on water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trains travel on two of these, made of metal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it has two or four wheels and might be pulled by a horse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you put your foot on this on a bicycle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Word stress in transport words: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VEhicle /ˈviːəkl/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HOVercraft /ˈhɒvəkrɑːft/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HYdrofoil /ˈhaɪdrəfɔɪl/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HELicopter /ˈhelɪkɒptə/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STEERing wheel /ˈstɪərɪŋ wiːl/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FUel /ˈfjuːəl/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TRAVeller /ˈtrævələ/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polLUtion /pəˈluːʃn/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The h in vehicle is silent: /ˈviːəkl/.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This is a general word for a car, a bus, etc.: a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 ________ floats on a cushion of air on land or on water.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 kind of fast ship that partly lifts out of the water: a ________.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Trains travel on two of these, made of metal: ________.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It has two or four wheels and might be pulled by a horse: a ________.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You put your foot on this on a bicycle: a ________.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stepped ________ the train onto the crowded platform.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People were running to ________ their trains.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driver turned the ________ ________ quickly to miss the dog.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There was a long traffic ________ on the bridge, so we were late for school.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In my ________, the plane has had the biggest influence on our lives.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Planes are fast. On the ________ ________, they cause a lot of pollution.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GROUPS OF THREE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Have your say! Choose one form of transport and convince your group it has had the biggest influence on our lives.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Describe a station, airport or bus stop you know — what were people doing the last time you were there?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Part A — write the correct form of the word in CAPITALS (10 items).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Part B — complete each phrase with ONE word from the box.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Work alone first, then compare with your partner and explain your choice.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Part C — discuss the questions in groups of three.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vehicle</a:t>
            </a:r>
            <a:r>
              <a:rPr sz="1600" b="0">
                <a:solidFill>
                  <a:srgbClr val="1E2A38"/>
                </a:solidFill>
                <a:latin typeface="Arial"/>
              </a:rPr>
              <a:t> — umumiy so‘z: avtomobil, avtobus, yuk mashinasi — hammasi </a:t>
            </a:r>
            <a:r>
              <a:rPr sz="1600" b="1">
                <a:solidFill>
                  <a:srgbClr val="1E2A38"/>
                </a:solidFill>
                <a:latin typeface="Arial"/>
              </a:rPr>
              <a:t>vehicle</a:t>
            </a:r>
            <a:r>
              <a:rPr sz="1600" b="0">
                <a:solidFill>
                  <a:srgbClr val="1E2A38"/>
                </a:solidFill>
                <a:latin typeface="Arial"/>
              </a:rPr>
              <a:t>; h o‘qilmaydi.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lorry</a:t>
            </a:r>
            <a:r>
              <a:rPr sz="1600" b="0">
                <a:solidFill>
                  <a:srgbClr val="1E2A38"/>
                </a:solidFill>
                <a:latin typeface="Arial"/>
              </a:rPr>
              <a:t> (Britaniya) = </a:t>
            </a:r>
            <a:r>
              <a:rPr sz="1600" b="1">
                <a:solidFill>
                  <a:srgbClr val="1E2A38"/>
                </a:solidFill>
                <a:latin typeface="Arial"/>
              </a:rPr>
              <a:t>truck</a:t>
            </a:r>
            <a:r>
              <a:rPr sz="1600" b="0">
                <a:solidFill>
                  <a:srgbClr val="1E2A38"/>
                </a:solidFill>
                <a:latin typeface="Arial"/>
              </a:rPr>
              <a:t> (Amerika) — yuk mashinasi.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catch a train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«poyezdga ulgurmoq»; </a:t>
            </a:r>
            <a:r>
              <a:rPr sz="1600" b="1">
                <a:solidFill>
                  <a:srgbClr val="1E2A38"/>
                </a:solidFill>
                <a:latin typeface="Arial"/>
              </a:rPr>
              <a:t>miss a train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«poyezddan qolmoq».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the rush hour</a:t>
            </a:r>
            <a:r>
              <a:rPr sz="1600" b="0">
                <a:solidFill>
                  <a:srgbClr val="1E2A38"/>
                </a:solidFill>
                <a:latin typeface="Arial"/>
              </a:rPr>
              <a:t> — ishga borish-qaytish payti, eng gavjum vaqt; shu paytda </a:t>
            </a:r>
            <a:r>
              <a:rPr sz="1600" b="1">
                <a:solidFill>
                  <a:srgbClr val="1E2A38"/>
                </a:solidFill>
                <a:latin typeface="Arial"/>
              </a:rPr>
              <a:t>traffic jam</a:t>
            </a:r>
            <a:r>
              <a:rPr sz="1600" b="0">
                <a:solidFill>
                  <a:srgbClr val="1E2A38"/>
                </a:solidFill>
                <a:latin typeface="Arial"/>
              </a:rPr>
              <a:t> (tirbandlik) ko‘p bo‘ladi.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So‘z yasash: </a:t>
            </a:r>
            <a:r>
              <a:rPr sz="1600" b="1">
                <a:solidFill>
                  <a:srgbClr val="1E2A38"/>
                </a:solidFill>
                <a:latin typeface="Arial"/>
              </a:rPr>
              <a:t>-ion</a:t>
            </a:r>
            <a:r>
              <a:rPr sz="1600" b="0">
                <a:solidFill>
                  <a:srgbClr val="1E2A38"/>
                </a:solidFill>
                <a:latin typeface="Arial"/>
              </a:rPr>
              <a:t> (invention), </a:t>
            </a:r>
            <a:r>
              <a:rPr sz="1600" b="1">
                <a:solidFill>
                  <a:srgbClr val="1E2A38"/>
                </a:solidFill>
                <a:latin typeface="Arial"/>
              </a:rPr>
              <a:t>-er/-or</a:t>
            </a:r>
            <a:r>
              <a:rPr sz="1600" b="0">
                <a:solidFill>
                  <a:srgbClr val="1E2A38"/>
                </a:solidFill>
                <a:latin typeface="Arial"/>
              </a:rPr>
              <a:t> (driver, traveller), </a:t>
            </a:r>
            <a:r>
              <a:rPr sz="1600" b="1">
                <a:solidFill>
                  <a:srgbClr val="1E2A38"/>
                </a:solidFill>
                <a:latin typeface="Arial"/>
              </a:rPr>
              <a:t>-ous</a:t>
            </a:r>
            <a:r>
              <a:rPr sz="1600" b="0">
                <a:solidFill>
                  <a:srgbClr val="1E2A38"/>
                </a:solidFill>
                <a:latin typeface="Arial"/>
              </a:rPr>
              <a:t> (dangerous), </a:t>
            </a:r>
            <a:r>
              <a:rPr sz="1600" b="1">
                <a:solidFill>
                  <a:srgbClr val="1E2A38"/>
                </a:solidFill>
                <a:latin typeface="Arial"/>
              </a:rPr>
              <a:t>-ity</a:t>
            </a:r>
            <a:r>
              <a:rPr sz="1600" b="0">
                <a:solidFill>
                  <a:srgbClr val="1E2A38"/>
                </a:solidFill>
                <a:latin typeface="Arial"/>
              </a:rPr>
              <a:t> (popularity), </a:t>
            </a:r>
            <a:r>
              <a:rPr sz="1600" b="1">
                <a:solidFill>
                  <a:srgbClr val="1E2A38"/>
                </a:solidFill>
                <a:latin typeface="Arial"/>
              </a:rPr>
              <a:t>un-…-ed</a:t>
            </a:r>
            <a:r>
              <a:rPr sz="1600" b="0">
                <a:solidFill>
                  <a:srgbClr val="1E2A38"/>
                </a:solidFill>
                <a:latin typeface="Arial"/>
              </a:rPr>
              <a:t> (unharmed).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B1+ Workbook pp. 11–12, ex. 1–2.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34 items with the flashcards: sozlar.com/vocab/cards/?set=grade10-lesson9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100 words: the form of transport that has had the biggest influence on our lives.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Queensland State Archives · Public domain · https://commons.wikimedia.org/w/index.php?curid=107535138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