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7  ·  LESSON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Grammar: Present Simple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Hozirgi oddiy zamon (Present Simple)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Grammar: present simple (Unit 2)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74453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171003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U.S. Department of Agriculture · CC0 1.0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Add -s / -es / -ies correctly after he, she, it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Make negatives with don't / doesn't + verb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Ask and answer Do…? / Does…? questions with short answers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Use four time phrases for routines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Present simple — the rules from p. 16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2636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005840" y="1965960"/>
            <a:ext cx="128016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92240" y="1965960"/>
            <a:ext cx="128016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 / you / we / they</a:t>
            </a:r>
            <a:r>
              <a:rPr sz="1600" b="0">
                <a:solidFill>
                  <a:srgbClr val="1E2A38"/>
                </a:solidFill>
                <a:latin typeface="Arial"/>
              </a:rPr>
              <a:t> + verb: </a:t>
            </a:r>
            <a:r>
              <a:rPr sz="1600" b="1">
                <a:solidFill>
                  <a:srgbClr val="1E2A38"/>
                </a:solidFill>
                <a:latin typeface="Arial"/>
              </a:rPr>
              <a:t>We go to the farm every Saturday.</a:t>
            </a:r>
          </a:p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he / she / it</a:t>
            </a:r>
            <a:r>
              <a:rPr sz="1600" b="0">
                <a:solidFill>
                  <a:srgbClr val="1E2A38"/>
                </a:solidFill>
                <a:latin typeface="Arial"/>
              </a:rPr>
              <a:t> + verb</a:t>
            </a:r>
            <a:r>
              <a:rPr sz="1600" b="1">
                <a:solidFill>
                  <a:srgbClr val="1E2A38"/>
                </a:solidFill>
                <a:latin typeface="Arial"/>
              </a:rPr>
              <a:t>-s</a:t>
            </a:r>
            <a:r>
              <a:rPr sz="1600" b="0">
                <a:solidFill>
                  <a:srgbClr val="1E2A38"/>
                </a:solidFill>
                <a:latin typeface="Arial"/>
              </a:rPr>
              <a:t>: wake</a:t>
            </a:r>
            <a:r>
              <a:rPr sz="1600" b="1">
                <a:solidFill>
                  <a:srgbClr val="1E2A38"/>
                </a:solidFill>
                <a:latin typeface="Arial"/>
              </a:rPr>
              <a:t>s</a:t>
            </a:r>
            <a:r>
              <a:rPr sz="1600" b="0">
                <a:solidFill>
                  <a:srgbClr val="1E2A38"/>
                </a:solidFill>
                <a:latin typeface="Arial"/>
              </a:rPr>
              <a:t>, eat</a:t>
            </a:r>
            <a:r>
              <a:rPr sz="1600" b="1">
                <a:solidFill>
                  <a:srgbClr val="1E2A38"/>
                </a:solidFill>
                <a:latin typeface="Arial"/>
              </a:rPr>
              <a:t>s</a:t>
            </a:r>
            <a:r>
              <a:rPr sz="1600" b="0">
                <a:solidFill>
                  <a:srgbClr val="1E2A38"/>
                </a:solidFill>
                <a:latin typeface="Arial"/>
              </a:rPr>
              <a:t>; go → go</a:t>
            </a:r>
            <a:r>
              <a:rPr sz="1600" b="1">
                <a:solidFill>
                  <a:srgbClr val="1E2A38"/>
                </a:solidFill>
                <a:latin typeface="Arial"/>
              </a:rPr>
              <a:t>es</a:t>
            </a:r>
            <a:r>
              <a:rPr sz="1600" b="0">
                <a:solidFill>
                  <a:srgbClr val="1E2A38"/>
                </a:solidFill>
                <a:latin typeface="Arial"/>
              </a:rPr>
              <a:t>, watch → watch</a:t>
            </a:r>
            <a:r>
              <a:rPr sz="1600" b="1">
                <a:solidFill>
                  <a:srgbClr val="1E2A38"/>
                </a:solidFill>
                <a:latin typeface="Arial"/>
              </a:rPr>
              <a:t>es</a:t>
            </a:r>
            <a:r>
              <a:rPr sz="1600" b="0">
                <a:solidFill>
                  <a:srgbClr val="1E2A38"/>
                </a:solidFill>
                <a:latin typeface="Arial"/>
              </a:rPr>
              <a:t>, study → stud</a:t>
            </a:r>
            <a:r>
              <a:rPr sz="1600" b="1">
                <a:solidFill>
                  <a:srgbClr val="1E2A38"/>
                </a:solidFill>
                <a:latin typeface="Arial"/>
              </a:rPr>
              <a:t>ies</a:t>
            </a:r>
            <a:r>
              <a:rPr sz="1600" b="0">
                <a:solidFill>
                  <a:srgbClr val="1E2A38"/>
                </a:solidFill>
                <a:latin typeface="Arial"/>
              </a:rPr>
              <a:t>, have → </a:t>
            </a:r>
            <a:r>
              <a:rPr sz="1600" b="1">
                <a:solidFill>
                  <a:srgbClr val="1E2A38"/>
                </a:solidFill>
                <a:latin typeface="Arial"/>
              </a:rPr>
              <a:t>has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Negative:</a:t>
            </a:r>
            <a:r>
              <a:rPr sz="1600" b="0">
                <a:solidFill>
                  <a:srgbClr val="1E2A38"/>
                </a:solidFill>
                <a:latin typeface="Arial"/>
              </a:rPr>
              <a:t> don't / doesn't + verb — </a:t>
            </a:r>
            <a:r>
              <a:rPr sz="1600" b="1">
                <a:solidFill>
                  <a:srgbClr val="1E2A38"/>
                </a:solidFill>
                <a:latin typeface="Arial"/>
              </a:rPr>
              <a:t>He doesn't walk</a:t>
            </a:r>
            <a:r>
              <a:rPr sz="1600" b="0">
                <a:solidFill>
                  <a:srgbClr val="1E2A38"/>
                </a:solidFill>
                <a:latin typeface="Arial"/>
              </a:rPr>
              <a:t> (NOT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doesn't walks</a:t>
            </a:r>
            <a:r>
              <a:rPr sz="1600" b="0">
                <a:solidFill>
                  <a:srgbClr val="1E2A38"/>
                </a:solidFill>
                <a:latin typeface="Arial"/>
              </a:rPr>
              <a:t>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Question:</a:t>
            </a:r>
            <a:r>
              <a:rPr sz="1600" b="0">
                <a:solidFill>
                  <a:srgbClr val="1E2A38"/>
                </a:solidFill>
                <a:latin typeface="Arial"/>
              </a:rPr>
              <a:t> Do / Does + subject + verb — </a:t>
            </a:r>
            <a:r>
              <a:rPr sz="1600" b="1">
                <a:solidFill>
                  <a:srgbClr val="1E2A38"/>
                </a:solidFill>
                <a:latin typeface="Arial"/>
              </a:rPr>
              <a:t>Does</a:t>
            </a:r>
            <a:r>
              <a:rPr sz="1600" b="0">
                <a:solidFill>
                  <a:srgbClr val="1E2A38"/>
                </a:solidFill>
                <a:latin typeface="Arial"/>
              </a:rPr>
              <a:t> she </a:t>
            </a:r>
            <a:r>
              <a:rPr sz="1600" b="1">
                <a:solidFill>
                  <a:srgbClr val="1E2A38"/>
                </a:solidFill>
                <a:latin typeface="Arial"/>
              </a:rPr>
              <a:t>work</a:t>
            </a:r>
            <a:r>
              <a:rPr sz="1600" b="0">
                <a:solidFill>
                  <a:srgbClr val="1E2A38"/>
                </a:solidFill>
                <a:latin typeface="Arial"/>
              </a:rPr>
              <a:t>…? Short answers: Yes, she does. / No, she doesn't.</a:t>
            </a:r>
          </a:p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Use:</a:t>
            </a:r>
            <a:r>
              <a:rPr sz="1600" b="0">
                <a:solidFill>
                  <a:srgbClr val="1E2A38"/>
                </a:solidFill>
                <a:latin typeface="Arial"/>
              </a:rPr>
              <a:t> things that happen always, never, every day, usually or regularly.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10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A1+, p. 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Do the exercises in order — each one uses the sentences from ex. 1.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Choose the correct word (six sentences about the farm).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Make the sentences in ex. 1 negative: </a:t>
            </a:r>
            <a:r>
              <a:rPr sz="1600" b="1">
                <a:solidFill>
                  <a:srgbClr val="1E2A38"/>
                </a:solidFill>
                <a:latin typeface="Arial"/>
              </a:rPr>
              <a:t>The cows don't wake up…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Make questions from ex. 1: </a:t>
            </a:r>
            <a:r>
              <a:rPr sz="1600" b="1">
                <a:solidFill>
                  <a:srgbClr val="1E2A38"/>
                </a:solidFill>
                <a:latin typeface="Arial"/>
              </a:rPr>
              <a:t>Do the cows wake up…?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Caroline's day — put the 13 verbs in the correct form.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Everyday actions  (1/4)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💼️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ishlamoq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</a:t>
            </a:r>
            <a:r>
              <a:rPr sz="1400" b="1">
                <a:solidFill>
                  <a:srgbClr val="5A6572"/>
                </a:solidFill>
                <a:latin typeface="Arial"/>
              </a:rPr>
              <a:t>works</a:t>
            </a:r>
            <a:r>
              <a:rPr sz="1400" b="0">
                <a:solidFill>
                  <a:srgbClr val="5A6572"/>
                </a:solidFill>
                <a:latin typeface="Arial"/>
              </a:rPr>
              <a:t> at a farm near Tashkent.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🏠️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live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yashamoq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Most people </a:t>
            </a:r>
            <a:r>
              <a:rPr sz="1400" b="1">
                <a:solidFill>
                  <a:srgbClr val="5A6572"/>
                </a:solidFill>
                <a:latin typeface="Arial"/>
              </a:rPr>
              <a:t>live</a:t>
            </a:r>
            <a:r>
              <a:rPr sz="1400" b="0">
                <a:solidFill>
                  <a:srgbClr val="5A6572"/>
                </a:solidFill>
                <a:latin typeface="Arial"/>
              </a:rPr>
              <a:t> in towns and cities these days.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🍽️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eat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yemoq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dog </a:t>
            </a:r>
            <a:r>
              <a:rPr sz="1400" b="1">
                <a:solidFill>
                  <a:srgbClr val="5A6572"/>
                </a:solidFill>
                <a:latin typeface="Arial"/>
              </a:rPr>
              <a:t>eats</a:t>
            </a:r>
            <a:r>
              <a:rPr sz="1400" b="0">
                <a:solidFill>
                  <a:srgbClr val="5A6572"/>
                </a:solidFill>
                <a:latin typeface="Arial"/>
              </a:rPr>
              <a:t> everything — even my socks!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❤️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love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juda yaxshi ko‘rmoq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Caroline </a:t>
            </a:r>
            <a:r>
              <a:rPr sz="1400" b="1">
                <a:solidFill>
                  <a:srgbClr val="5A6572"/>
                </a:solidFill>
                <a:latin typeface="Arial"/>
              </a:rPr>
              <a:t>loves</a:t>
            </a:r>
            <a:r>
              <a:rPr sz="1400" b="0">
                <a:solidFill>
                  <a:srgbClr val="5A6572"/>
                </a:solidFill>
                <a:latin typeface="Arial"/>
              </a:rPr>
              <a:t> her job on the farm.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Everyday actions  (2/4)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🎁️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xohlamoq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brother </a:t>
            </a:r>
            <a:r>
              <a:rPr sz="1400" b="1">
                <a:solidFill>
                  <a:srgbClr val="5A6572"/>
                </a:solidFill>
                <a:latin typeface="Arial"/>
              </a:rPr>
              <a:t>wants</a:t>
            </a:r>
            <a:r>
              <a:rPr sz="1400" b="0">
                <a:solidFill>
                  <a:srgbClr val="5A6572"/>
                </a:solidFill>
                <a:latin typeface="Arial"/>
              </a:rPr>
              <a:t> a puppy for his birthday.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🚶️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piyoda yurmoq, piyoda bormoq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grandfather </a:t>
            </a:r>
            <a:r>
              <a:rPr sz="1400" b="1">
                <a:solidFill>
                  <a:srgbClr val="5A6572"/>
                </a:solidFill>
                <a:latin typeface="Arial"/>
              </a:rPr>
              <a:t>walks</a:t>
            </a:r>
            <a:r>
              <a:rPr sz="1400" b="0">
                <a:solidFill>
                  <a:srgbClr val="5A6572"/>
                </a:solidFill>
                <a:latin typeface="Arial"/>
              </a:rPr>
              <a:t> to the bazaar every morning.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🏃️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run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yugurmoq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old donkey doesn’t </a:t>
            </a:r>
            <a:r>
              <a:rPr sz="1400" b="1">
                <a:solidFill>
                  <a:srgbClr val="5A6572"/>
                </a:solidFill>
                <a:latin typeface="Arial"/>
              </a:rPr>
              <a:t>run</a:t>
            </a:r>
            <a:r>
              <a:rPr sz="1400" b="0">
                <a:solidFill>
                  <a:srgbClr val="5A6572"/>
                </a:solidFill>
                <a:latin typeface="Arial"/>
              </a:rPr>
              <a:t> much any more.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👀️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see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City children don’t </a:t>
            </a:r>
            <a:r>
              <a:rPr sz="1400" b="1">
                <a:solidFill>
                  <a:srgbClr val="5A6572"/>
                </a:solidFill>
                <a:latin typeface="Arial"/>
              </a:rPr>
              <a:t>see</a:t>
            </a:r>
            <a:r>
              <a:rPr sz="1400" b="0">
                <a:solidFill>
                  <a:srgbClr val="5A6572"/>
                </a:solidFill>
                <a:latin typeface="Arial"/>
              </a:rPr>
              <a:t> cows very often.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Everyday actions  (3/4)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🍲️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cook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ovqat pishirmoq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Grandma </a:t>
            </a:r>
            <a:r>
              <a:rPr sz="1400" b="1">
                <a:solidFill>
                  <a:srgbClr val="5A6572"/>
                </a:solidFill>
                <a:latin typeface="Arial"/>
              </a:rPr>
              <a:t>cooks</a:t>
            </a:r>
            <a:r>
              <a:rPr sz="1400" b="0">
                <a:solidFill>
                  <a:srgbClr val="5A6572"/>
                </a:solidFill>
                <a:latin typeface="Arial"/>
              </a:rPr>
              <a:t> plov for the whole family on Sundays.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👨‍🏫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teach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o‘rgatmoq, dars bermoq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Mr Karimov </a:t>
            </a:r>
            <a:r>
              <a:rPr sz="1400" b="1">
                <a:solidFill>
                  <a:srgbClr val="5A6572"/>
                </a:solidFill>
                <a:latin typeface="Arial"/>
              </a:rPr>
              <a:t>teaches</a:t>
            </a:r>
            <a:r>
              <a:rPr sz="1400" b="0">
                <a:solidFill>
                  <a:srgbClr val="5A6572"/>
                </a:solidFill>
                <a:latin typeface="Arial"/>
              </a:rPr>
              <a:t> maths at our school.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✅️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make sure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ishonch hosil qilmoq, kuzatib turmoq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sheepdog </a:t>
            </a:r>
            <a:r>
              <a:rPr sz="1400" b="1">
                <a:solidFill>
                  <a:srgbClr val="5A6572"/>
                </a:solidFill>
                <a:latin typeface="Arial"/>
              </a:rPr>
              <a:t>makes sure</a:t>
            </a:r>
            <a:r>
              <a:rPr sz="1400" b="0">
                <a:solidFill>
                  <a:srgbClr val="5A6572"/>
                </a:solidFill>
                <a:latin typeface="Arial"/>
              </a:rPr>
              <a:t> the sheep don’t get lost.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🙌️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help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yordam bermoq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Aziz </a:t>
            </a:r>
            <a:r>
              <a:rPr sz="1400" b="1">
                <a:solidFill>
                  <a:srgbClr val="5A6572"/>
                </a:solidFill>
                <a:latin typeface="Arial"/>
              </a:rPr>
              <a:t>helps</a:t>
            </a:r>
            <a:r>
              <a:rPr sz="1400" b="0">
                <a:solidFill>
                  <a:srgbClr val="5A6572"/>
                </a:solidFill>
                <a:latin typeface="Arial"/>
              </a:rPr>
              <a:t> his dad in the shop after school.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Everyday actions  (4/4)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🚪️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leave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jo‘nab ketmoq, (uydan) chiqmoq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Dad </a:t>
            </a:r>
            <a:r>
              <a:rPr sz="1400" b="1">
                <a:solidFill>
                  <a:srgbClr val="5A6572"/>
                </a:solidFill>
                <a:latin typeface="Arial"/>
              </a:rPr>
              <a:t>leaves</a:t>
            </a:r>
            <a:r>
              <a:rPr sz="1400" b="0">
                <a:solidFill>
                  <a:srgbClr val="5A6572"/>
                </a:solidFill>
                <a:latin typeface="Arial"/>
              </a:rPr>
              <a:t> the house at seven every 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🚏️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arrive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yetib kelmoq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school bus </a:t>
            </a:r>
            <a:r>
              <a:rPr sz="1400" b="1">
                <a:solidFill>
                  <a:srgbClr val="5A6572"/>
                </a:solidFill>
                <a:latin typeface="Arial"/>
              </a:rPr>
              <a:t>arrives</a:t>
            </a:r>
            <a:r>
              <a:rPr sz="1400" b="0">
                <a:solidFill>
                  <a:srgbClr val="5A6572"/>
                </a:solidFill>
                <a:latin typeface="Arial"/>
              </a:rPr>
              <a:t> at half past seven.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🍵️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drink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ichmoq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grandfather </a:t>
            </a:r>
            <a:r>
              <a:rPr sz="1400" b="1">
                <a:solidFill>
                  <a:srgbClr val="5A6572"/>
                </a:solidFill>
                <a:latin typeface="Arial"/>
              </a:rPr>
              <a:t>drinks</a:t>
            </a:r>
            <a:r>
              <a:rPr sz="1400" b="0">
                <a:solidFill>
                  <a:srgbClr val="5A6572"/>
                </a:solidFill>
                <a:latin typeface="Arial"/>
              </a:rPr>
              <a:t> green tea after every meal.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📰️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read the newspaper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gazeta o‘qimoq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Dad </a:t>
            </a:r>
            <a:r>
              <a:rPr sz="1400" b="1">
                <a:solidFill>
                  <a:srgbClr val="5A6572"/>
                </a:solidFill>
                <a:latin typeface="Arial"/>
              </a:rPr>
              <a:t>reads the newspaper</a:t>
            </a:r>
            <a:r>
              <a:rPr sz="1400" b="0">
                <a:solidFill>
                  <a:srgbClr val="5A6572"/>
                </a:solidFill>
                <a:latin typeface="Arial"/>
              </a:rPr>
              <a:t> after breakfast.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Work and places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🚌️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to 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ishga bormoq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mum </a:t>
            </a:r>
            <a:r>
              <a:rPr sz="1400" b="1">
                <a:solidFill>
                  <a:srgbClr val="5A6572"/>
                </a:solidFill>
                <a:latin typeface="Arial"/>
              </a:rPr>
              <a:t>goes to work</a:t>
            </a:r>
            <a:r>
              <a:rPr sz="1400" b="0">
                <a:solidFill>
                  <a:srgbClr val="5A6572"/>
                </a:solidFill>
                <a:latin typeface="Arial"/>
              </a:rPr>
              <a:t> by bus.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🏡️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village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qishloq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uncle lives in </a:t>
            </a:r>
            <a:r>
              <a:rPr sz="1400" b="1">
                <a:solidFill>
                  <a:srgbClr val="5A6572"/>
                </a:solidFill>
                <a:latin typeface="Arial"/>
              </a:rPr>
              <a:t>a village</a:t>
            </a:r>
            <a:r>
              <a:rPr sz="1400" b="0">
                <a:solidFill>
                  <a:srgbClr val="5A6572"/>
                </a:solidFill>
                <a:latin typeface="Arial"/>
              </a:rPr>
              <a:t> near Bukhara.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🧰️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easy job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oson 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Teaching isn’t </a:t>
            </a:r>
            <a:r>
              <a:rPr sz="1400" b="1">
                <a:solidFill>
                  <a:srgbClr val="5A6572"/>
                </a:solidFill>
                <a:latin typeface="Arial"/>
              </a:rPr>
              <a:t>an easy job</a:t>
            </a:r>
            <a:r>
              <a:rPr sz="1400" b="0">
                <a:solidFill>
                  <a:srgbClr val="5A6572"/>
                </a:solidFill>
                <a:latin typeface="Arial"/>
              </a:rPr>
              <a:t>, but my mum loves it.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When? Time phrases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🌞️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 the morning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ertalab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aunt feeds the hens </a:t>
            </a:r>
            <a:r>
              <a:rPr sz="1400" b="1">
                <a:solidFill>
                  <a:srgbClr val="5A6572"/>
                </a:solidFill>
                <a:latin typeface="Arial"/>
              </a:rPr>
              <a:t>in the morning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🌤️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 the afternoon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tushdan keyin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 plays football with his friends </a:t>
            </a:r>
            <a:r>
              <a:rPr sz="1400" b="1">
                <a:solidFill>
                  <a:srgbClr val="5A6572"/>
                </a:solidFill>
                <a:latin typeface="Arial"/>
              </a:rPr>
              <a:t>in the afternoon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🌆️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 the evening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kechqurun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watch TV together </a:t>
            </a:r>
            <a:r>
              <a:rPr sz="1400" b="1">
                <a:solidFill>
                  <a:srgbClr val="5A6572"/>
                </a:solidFill>
                <a:latin typeface="Arial"/>
              </a:rPr>
              <a:t>in the evening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🌙️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at night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kechasi, tunda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Owls sleep in the daytime and hunt </a:t>
            </a:r>
            <a:r>
              <a:rPr sz="1400" b="1">
                <a:solidFill>
                  <a:srgbClr val="5A6572"/>
                </a:solidFill>
                <a:latin typeface="Arial"/>
              </a:rPr>
              <a:t>at night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📅️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at the weekend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dam olish kunlari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help my grandfather in the garden </a:t>
            </a:r>
            <a:r>
              <a:rPr sz="1400" b="1">
                <a:solidFill>
                  <a:srgbClr val="5A6572"/>
                </a:solidFill>
                <a:latin typeface="Arial"/>
              </a:rPr>
              <a:t>at the weekend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When? Time phrases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🏊️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every Saturday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har shanba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go to the swimming pool </a:t>
            </a:r>
            <a:r>
              <a:rPr sz="1400" b="1">
                <a:solidFill>
                  <a:srgbClr val="5A6572"/>
                </a:solidFill>
                <a:latin typeface="Arial"/>
              </a:rPr>
              <a:t>every Saturday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🕛️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during the day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kunduzi, kun davomida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grandfather never sleeps </a:t>
            </a:r>
            <a:r>
              <a:rPr sz="1400" b="1">
                <a:solidFill>
                  <a:srgbClr val="5A6572"/>
                </a:solidFill>
                <a:latin typeface="Arial"/>
              </a:rPr>
              <a:t>during the day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🔁️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regularly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muntazam ravishda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dad goes to the gym </a:t>
            </a:r>
            <a:r>
              <a:rPr sz="1400" b="1">
                <a:solidFill>
                  <a:srgbClr val="5A6572"/>
                </a:solidFill>
                <a:latin typeface="Arial"/>
              </a:rPr>
              <a:t>regularly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🧭️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generally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odatda, umuman olganda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village is </a:t>
            </a:r>
            <a:r>
              <a:rPr sz="1400" b="1">
                <a:solidFill>
                  <a:srgbClr val="5A6572"/>
                </a:solidFill>
                <a:latin typeface="Arial"/>
              </a:rPr>
              <a:t>generally</a:t>
            </a:r>
            <a:r>
              <a:rPr sz="1400" b="0">
                <a:solidFill>
                  <a:srgbClr val="5A6572"/>
                </a:solidFill>
                <a:latin typeface="Arial"/>
              </a:rPr>
              <a:t> very quiet.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🤔️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probably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ehtimol, balki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You </a:t>
            </a:r>
            <a:r>
              <a:rPr sz="1400" b="1">
                <a:solidFill>
                  <a:srgbClr val="5A6572"/>
                </a:solidFill>
                <a:latin typeface="Arial"/>
              </a:rPr>
              <a:t>probably</a:t>
            </a:r>
            <a:r>
              <a:rPr sz="1400" b="0">
                <a:solidFill>
                  <a:srgbClr val="5A6572"/>
                </a:solidFill>
                <a:latin typeface="Arial"/>
              </a:rPr>
              <a:t> know this song — everybody sings it.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My uncle's farm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uncle Botir </a:t>
            </a:r>
            <a:r>
              <a:rPr sz="1600" b="1">
                <a:solidFill>
                  <a:srgbClr val="1E2A38"/>
                </a:solidFill>
                <a:latin typeface="Arial"/>
              </a:rPr>
              <a:t>lives</a:t>
            </a:r>
            <a:r>
              <a:rPr sz="1600" b="0">
                <a:solidFill>
                  <a:srgbClr val="1E2A38"/>
                </a:solidFill>
                <a:latin typeface="Arial"/>
              </a:rPr>
              <a:t> on a farm near Samarkand. He wakes up at five o'clock every day — even </a:t>
            </a:r>
            <a:r>
              <a:rPr sz="1600" b="1">
                <a:solidFill>
                  <a:srgbClr val="1E2A38"/>
                </a:solidFill>
                <a:latin typeface="Arial"/>
              </a:rPr>
              <a:t>at the weekend</a:t>
            </a:r>
            <a:r>
              <a:rPr sz="1600" b="0">
                <a:solidFill>
                  <a:srgbClr val="1E2A38"/>
                </a:solidFill>
                <a:latin typeface="Arial"/>
              </a:rPr>
              <a:t>! He has a cup of tea and goes to the field.</a:t>
            </a:r>
          </a:p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In the morning</a:t>
            </a:r>
            <a:r>
              <a:rPr sz="1600" b="0">
                <a:solidFill>
                  <a:srgbClr val="1E2A38"/>
                </a:solidFill>
                <a:latin typeface="Arial"/>
              </a:rPr>
              <a:t> he feeds the sheep and my aunt milks the cows. My cousin Lola doesn't get up early. She goes to school at eight, and after school she does her homework and </a:t>
            </a:r>
            <a:r>
              <a:rPr sz="1600" b="1">
                <a:solidFill>
                  <a:srgbClr val="1E2A38"/>
                </a:solidFill>
                <a:latin typeface="Arial"/>
              </a:rPr>
              <a:t>teaches</a:t>
            </a:r>
            <a:r>
              <a:rPr sz="1600" b="0">
                <a:solidFill>
                  <a:srgbClr val="1E2A38"/>
                </a:solidFill>
                <a:latin typeface="Arial"/>
              </a:rPr>
              <a:t> her little brother to read.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uncle doesn't watch TV </a:t>
            </a:r>
            <a:r>
              <a:rPr sz="1600" b="1">
                <a:solidFill>
                  <a:srgbClr val="1E2A38"/>
                </a:solidFill>
                <a:latin typeface="Arial"/>
              </a:rPr>
              <a:t>in the evening</a:t>
            </a:r>
            <a:r>
              <a:rPr sz="1600" b="0">
                <a:solidFill>
                  <a:srgbClr val="1E2A38"/>
                </a:solidFill>
                <a:latin typeface="Arial"/>
              </a:rPr>
              <a:t>. He usually </a:t>
            </a:r>
            <a:r>
              <a:rPr sz="1600" b="1">
                <a:solidFill>
                  <a:srgbClr val="1E2A38"/>
                </a:solidFill>
                <a:latin typeface="Arial"/>
              </a:rPr>
              <a:t>reads a newspaper</a:t>
            </a:r>
            <a:r>
              <a:rPr sz="1600" b="0">
                <a:solidFill>
                  <a:srgbClr val="1E2A38"/>
                </a:solidFill>
                <a:latin typeface="Arial"/>
              </a:rPr>
              <a:t> and goes to bed at nine. Do I </a:t>
            </a:r>
            <a:r>
              <a:rPr sz="1600" b="1">
                <a:solidFill>
                  <a:srgbClr val="1E2A38"/>
                </a:solidFill>
                <a:latin typeface="Arial"/>
              </a:rPr>
              <a:t>want</a:t>
            </a:r>
            <a:r>
              <a:rPr sz="1600" b="0">
                <a:solidFill>
                  <a:srgbClr val="1E2A38"/>
                </a:solidFill>
                <a:latin typeface="Arial"/>
              </a:rPr>
              <a:t> to live on a farm? No, I don't — I don't like getting up at five!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Where does Uncle Botir live?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time does he wake up?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Who milks the cows?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Does Lola get up early?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Does Uncle Botir watch TV in the evening?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say the he / she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Juftingiz fe’lni aytadi, siz «she» shaklini aytasiz: go → she goes.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go · watch · teach · study · have · live · arrive · make sure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Make it negative: She drinks milk. · They see the cows.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Make a question: He works on a farm. · You live in a village.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three things you do every day and one thing you never do.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The -s ending has three sounds: /s/, /z/, /ɪz/. Repeat, then say the hard words: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works /wɜːks/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walks /wɔːks/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lives /lɪvz/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arrives /əˈraɪvz/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teaches /ˈtiːtʃɪz/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a village /ə ˈvɪlɪdʒ/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probably /ˈprɒbəbli/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generally /ˈdʒenrəli/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The l in walks is silent. Does and doesn't sound like 'duz', not 'dooz'.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aunt ________ up at five o'clock every morning. (wake)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ducks ________ on the duckpond. (live)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Caroline ________ to work very early. (go)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dad ________ the news after dinner. (watch)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She ________ lots of jobs on the farm. (do)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Our cat ________ ________ vegetables. (not / eat)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City children ________ ________ farm animals very often. (not / see)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you live in a town or a village?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your sister work on a farm? — Yes, she ________.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What time ________ he have lunch?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go to the farm ________ ________. (har shanba)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Grandpa visits the doctor ________ — every month. (muntazam ravishda)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Ask your partner five questions about their day: 'What time do you leave the house?' 'Do you walk to school?'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Tell the class two things about your partner: 'Aziz leaves the house at seven. He doesn't walk to school.'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O‘zbekchada fe’l shaxsga qarab o‘zgaradi (boraman, boradi) — inglizchada faqat </a:t>
            </a:r>
            <a:r>
              <a:rPr sz="1600" b="1">
                <a:solidFill>
                  <a:srgbClr val="1E2A38"/>
                </a:solidFill>
                <a:latin typeface="Arial"/>
              </a:rPr>
              <a:t>he / she / it</a:t>
            </a:r>
            <a:r>
              <a:rPr sz="1600" b="0">
                <a:solidFill>
                  <a:srgbClr val="1E2A38"/>
                </a:solidFill>
                <a:latin typeface="Arial"/>
              </a:rPr>
              <a:t> da </a:t>
            </a:r>
            <a:r>
              <a:rPr sz="1600" b="1">
                <a:solidFill>
                  <a:srgbClr val="1E2A38"/>
                </a:solidFill>
                <a:latin typeface="Arial"/>
              </a:rPr>
              <a:t>-s</a:t>
            </a:r>
            <a:r>
              <a:rPr sz="1600" b="0">
                <a:solidFill>
                  <a:srgbClr val="1E2A38"/>
                </a:solidFill>
                <a:latin typeface="Arial"/>
              </a:rPr>
              <a:t> qo‘shiladi.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Inkor va so‘roqda -s </a:t>
            </a:r>
            <a:r>
              <a:rPr sz="1600" b="1">
                <a:solidFill>
                  <a:srgbClr val="1E2A38"/>
                </a:solidFill>
                <a:latin typeface="Arial"/>
              </a:rPr>
              <a:t>does</a:t>
            </a:r>
            <a:r>
              <a:rPr sz="1600" b="0">
                <a:solidFill>
                  <a:srgbClr val="1E2A38"/>
                </a:solidFill>
                <a:latin typeface="Arial"/>
              </a:rPr>
              <a:t> ga o‘tadi: </a:t>
            </a:r>
            <a:r>
              <a:rPr sz="1600" b="1">
                <a:solidFill>
                  <a:srgbClr val="1E2A38"/>
                </a:solidFill>
                <a:latin typeface="Arial"/>
              </a:rPr>
              <a:t>He works → He doesn't work → Does he work?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have → has</a:t>
            </a:r>
            <a:r>
              <a:rPr sz="1600" b="0">
                <a:solidFill>
                  <a:srgbClr val="1E2A38"/>
                </a:solidFill>
                <a:latin typeface="Arial"/>
              </a:rPr>
              <a:t> — alohida (noto‘g‘ri) shakl; </a:t>
            </a:r>
            <a:r>
              <a:rPr sz="1600" b="1">
                <a:solidFill>
                  <a:srgbClr val="1E2A38"/>
                </a:solidFill>
                <a:latin typeface="Arial"/>
              </a:rPr>
              <a:t>go → goes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do → does</a:t>
            </a:r>
            <a:r>
              <a:rPr sz="1600" b="0">
                <a:solidFill>
                  <a:srgbClr val="1E2A38"/>
                </a:solidFill>
                <a:latin typeface="Arial"/>
              </a:rPr>
              <a:t> — -o bilan tugagan fe’lga -es qo‘shiladi (does /dʌz/ o‘qiladi).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Qisqa javobda fe’l takrorlanmaydi: </a:t>
            </a:r>
            <a:r>
              <a:rPr sz="1600" b="1">
                <a:solidFill>
                  <a:srgbClr val="1E2A38"/>
                </a:solidFill>
                <a:latin typeface="Arial"/>
              </a:rPr>
              <a:t>Yes, I do.</a:t>
            </a:r>
            <a:r>
              <a:rPr sz="1600" b="0">
                <a:solidFill>
                  <a:srgbClr val="1E2A38"/>
                </a:solidFill>
                <a:latin typeface="Arial"/>
              </a:rPr>
              <a:t> (NOT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Yes, I like.</a:t>
            </a:r>
            <a:r>
              <a:rPr sz="1600" b="0">
                <a:solidFill>
                  <a:srgbClr val="1E2A38"/>
                </a:solidFill>
                <a:latin typeface="Arial"/>
              </a:rPr>
              <a:t>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A1+ Workbook pp. 11–12, ex. 1–4.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29 items (sections A–C) with the flashcards: sozlar.com/vocab/cards/?set=grade7-lesson9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about a family member's day in six sentences (+ and −).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U.S. Department of Agriculture · CC0 1.0 · https://www.rawpixel.com/image/8731935/photo-image-public-domain-women-ag-cow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sozlar.com/vocab/cards/?set=grade7-lesson9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