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7  ·  LESSON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Welcome to Amberton Farm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Amberton fermasiga xush kelibsiz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Unit 2. Reading: Welcome to Amberton Farm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743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16966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Robert Lawton · CC BY-SA 2.5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Name eight baby and farm animals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Use seven farm-job phrases (welcome, milk, collect, brush, move, plant, pick)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each paragraph of an advert with its heading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what they would like to do at a farm: 'I'd like to…'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10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A1+, pp. 14–15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Open your books. Read the advert and do the tasks.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p.14 Match</a:t>
            </a:r>
            <a:r>
              <a:rPr sz="1600" b="0">
                <a:solidFill>
                  <a:srgbClr val="1E2A38"/>
                </a:solidFill>
                <a:latin typeface="Arial"/>
              </a:rPr>
              <a:t> — the baby animals a–g with the photos. </a:t>
            </a:r>
            <a:r>
              <a:rPr sz="1600" b="1">
                <a:solidFill>
                  <a:srgbClr val="1E2A38"/>
                </a:solidFill>
                <a:latin typeface="Arial"/>
              </a:rPr>
              <a:t>p.15</a:t>
            </a:r>
            <a:r>
              <a:rPr sz="1600" b="0">
                <a:solidFill>
                  <a:srgbClr val="1E2A38"/>
                </a:solidFill>
                <a:latin typeface="Arial"/>
              </a:rPr>
              <a:t> write one letter in each gap (8 definitions).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Match each paragraph with a heading (six headings, six paragraphs).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Complete the table: types of animal · types of people · names of people and animals.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Short answers: Where do most people live? How many days is the farm open? What time do they start work?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Say what you'd like to do at the farm: </a:t>
            </a:r>
            <a:r>
              <a:rPr sz="1600" b="1">
                <a:solidFill>
                  <a:srgbClr val="1E2A38"/>
                </a:solidFill>
                <a:latin typeface="Arial"/>
              </a:rPr>
              <a:t>I'd like to feed the ducks.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Baby animals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🐥️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duckling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o‘rdakcha (o‘rdak bolasi)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Five little </a:t>
            </a:r>
            <a:r>
              <a:rPr sz="1400" b="1">
                <a:solidFill>
                  <a:srgbClr val="5A6572"/>
                </a:solidFill>
                <a:latin typeface="Arial"/>
              </a:rPr>
              <a:t>ducklings</a:t>
            </a:r>
            <a:r>
              <a:rPr sz="1400" b="0">
                <a:solidFill>
                  <a:srgbClr val="5A6572"/>
                </a:solidFill>
                <a:latin typeface="Arial"/>
              </a:rPr>
              <a:t> are swimming behind their mother.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🐑️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lamb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qo‘zichoq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little </a:t>
            </a:r>
            <a:r>
              <a:rPr sz="1400" b="1">
                <a:solidFill>
                  <a:srgbClr val="5A6572"/>
                </a:solidFill>
                <a:latin typeface="Arial"/>
              </a:rPr>
              <a:t>lamb</a:t>
            </a:r>
            <a:r>
              <a:rPr sz="1400" b="0">
                <a:solidFill>
                  <a:srgbClr val="5A6572"/>
                </a:solidFill>
                <a:latin typeface="Arial"/>
              </a:rPr>
              <a:t> is only two weeks old.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🐄️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calf (calves)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buzoq (buzoqlar)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cow and her </a:t>
            </a:r>
            <a:r>
              <a:rPr sz="1400" b="1">
                <a:solidFill>
                  <a:srgbClr val="5A6572"/>
                </a:solidFill>
                <a:latin typeface="Arial"/>
              </a:rPr>
              <a:t>calf</a:t>
            </a:r>
            <a:r>
              <a:rPr sz="1400" b="0">
                <a:solidFill>
                  <a:srgbClr val="5A6572"/>
                </a:solidFill>
                <a:latin typeface="Arial"/>
              </a:rPr>
              <a:t> are in the field.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🐣️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chick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jo‘ja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yellow </a:t>
            </a:r>
            <a:r>
              <a:rPr sz="1400" b="1">
                <a:solidFill>
                  <a:srgbClr val="5A6572"/>
                </a:solidFill>
                <a:latin typeface="Arial"/>
              </a:rPr>
              <a:t>chicks</a:t>
            </a:r>
            <a:r>
              <a:rPr sz="1400" b="0">
                <a:solidFill>
                  <a:srgbClr val="5A6572"/>
                </a:solidFill>
                <a:latin typeface="Arial"/>
              </a:rPr>
              <a:t> follow the hen everywhere.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🐴️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pony (ponies)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poni (kichik ot)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youngest children can ride the </a:t>
            </a:r>
            <a:r>
              <a:rPr sz="1400" b="1">
                <a:solidFill>
                  <a:srgbClr val="5A6572"/>
                </a:solidFill>
                <a:latin typeface="Arial"/>
              </a:rPr>
              <a:t>ponies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Farm animals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🥛️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sigir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</a:t>
            </a:r>
            <a:r>
              <a:rPr sz="1400" b="1">
                <a:solidFill>
                  <a:srgbClr val="5A6572"/>
                </a:solidFill>
                <a:latin typeface="Arial"/>
              </a:rPr>
              <a:t>cow</a:t>
            </a:r>
            <a:r>
              <a:rPr sz="1400" b="0">
                <a:solidFill>
                  <a:srgbClr val="5A6572"/>
                </a:solidFill>
                <a:latin typeface="Arial"/>
              </a:rPr>
              <a:t> gives a lot of milk every 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🐎️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horse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grandfather has got a beautiful brown </a:t>
            </a:r>
            <a:r>
              <a:rPr sz="1400" b="1">
                <a:solidFill>
                  <a:srgbClr val="5A6572"/>
                </a:solidFill>
                <a:latin typeface="Arial"/>
              </a:rPr>
              <a:t>horse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🐏️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sheep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 are fifty </a:t>
            </a:r>
            <a:r>
              <a:rPr sz="1400" b="1">
                <a:solidFill>
                  <a:srgbClr val="5A6572"/>
                </a:solidFill>
                <a:latin typeface="Arial"/>
              </a:rPr>
              <a:t>sheep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hill near our village.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🐐️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goat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echki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goat</a:t>
            </a:r>
            <a:r>
              <a:rPr sz="1400" b="0">
                <a:solidFill>
                  <a:srgbClr val="5A6572"/>
                </a:solidFill>
                <a:latin typeface="Arial"/>
              </a:rPr>
              <a:t> is eating the leaves of the apple tree!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Farm animals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🫏️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donkey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eshak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Ned the old </a:t>
            </a:r>
            <a:r>
              <a:rPr sz="1400" b="1">
                <a:solidFill>
                  <a:srgbClr val="5A6572"/>
                </a:solidFill>
                <a:latin typeface="Arial"/>
              </a:rPr>
              <a:t>donkey</a:t>
            </a:r>
            <a:r>
              <a:rPr sz="1400" b="0">
                <a:solidFill>
                  <a:srgbClr val="5A6572"/>
                </a:solidFill>
                <a:latin typeface="Arial"/>
              </a:rPr>
              <a:t> loves all the visitors.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🦆️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duck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o‘rdak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Some </a:t>
            </a:r>
            <a:r>
              <a:rPr sz="1400" b="1">
                <a:solidFill>
                  <a:srgbClr val="5A6572"/>
                </a:solidFill>
                <a:latin typeface="Arial"/>
              </a:rPr>
              <a:t>ducks</a:t>
            </a:r>
            <a:r>
              <a:rPr sz="1400" b="0">
                <a:solidFill>
                  <a:srgbClr val="5A6572"/>
                </a:solidFill>
                <a:latin typeface="Arial"/>
              </a:rPr>
              <a:t> are swimming on the pond.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🐔️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chicken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tovuq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Grandma has got ten </a:t>
            </a:r>
            <a:r>
              <a:rPr sz="1400" b="1">
                <a:solidFill>
                  <a:srgbClr val="5A6572"/>
                </a:solidFill>
                <a:latin typeface="Arial"/>
              </a:rPr>
              <a:t>chickens</a:t>
            </a:r>
            <a:r>
              <a:rPr sz="1400" b="0">
                <a:solidFill>
                  <a:srgbClr val="5A6572"/>
                </a:solidFill>
                <a:latin typeface="Arial"/>
              </a:rPr>
              <a:t> in her garden.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🐕️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sheepdog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cho‘pon iti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sheepdog</a:t>
            </a:r>
            <a:r>
              <a:rPr sz="1400" b="0">
                <a:solidFill>
                  <a:srgbClr val="5A6572"/>
                </a:solidFill>
                <a:latin typeface="Arial"/>
              </a:rPr>
              <a:t> runs around the sheep and keeps them together.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Jobs on the farm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👋️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welcome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kutib olmoq, qarshi olmoq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Mrs Collins </a:t>
            </a:r>
            <a:r>
              <a:rPr sz="1400" b="1">
                <a:solidFill>
                  <a:srgbClr val="5A6572"/>
                </a:solidFill>
                <a:latin typeface="Arial"/>
              </a:rPr>
              <a:t>welcomes</a:t>
            </a:r>
            <a:r>
              <a:rPr sz="1400" b="0">
                <a:solidFill>
                  <a:srgbClr val="5A6572"/>
                </a:solidFill>
                <a:latin typeface="Arial"/>
              </a:rPr>
              <a:t> the visitors at the gate.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🪣️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milk the cows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sigirlarni sog‘moq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farmer </a:t>
            </a:r>
            <a:r>
              <a:rPr sz="1400" b="1">
                <a:solidFill>
                  <a:srgbClr val="5A6572"/>
                </a:solidFill>
                <a:latin typeface="Arial"/>
              </a:rPr>
              <a:t>milks the cows</a:t>
            </a:r>
            <a:r>
              <a:rPr sz="1400" b="0">
                <a:solidFill>
                  <a:srgbClr val="5A6572"/>
                </a:solidFill>
                <a:latin typeface="Arial"/>
              </a:rPr>
              <a:t> before breakfast.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🥚️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collect the eggs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tuxumlarni yig‘moq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After breakfast we </a:t>
            </a:r>
            <a:r>
              <a:rPr sz="1400" b="1">
                <a:solidFill>
                  <a:srgbClr val="5A6572"/>
                </a:solidFill>
                <a:latin typeface="Arial"/>
              </a:rPr>
              <a:t>collect the eggs</a:t>
            </a:r>
            <a:r>
              <a:rPr sz="1400" b="0">
                <a:solidFill>
                  <a:srgbClr val="5A6572"/>
                </a:solidFill>
                <a:latin typeface="Arial"/>
              </a:rPr>
              <a:t> from the hens.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🪮️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brush the horses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otlarni cho‘tka bilan tozalamoq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Sunday mornings we </a:t>
            </a:r>
            <a:r>
              <a:rPr sz="1400" b="1">
                <a:solidFill>
                  <a:srgbClr val="5A6572"/>
                </a:solidFill>
                <a:latin typeface="Arial"/>
              </a:rPr>
              <a:t>brush the horses</a:t>
            </a:r>
            <a:r>
              <a:rPr sz="1400" b="0">
                <a:solidFill>
                  <a:srgbClr val="5A6572"/>
                </a:solidFill>
                <a:latin typeface="Arial"/>
              </a:rPr>
              <a:t> together.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Jobs on the farm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➡️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move the sheep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qo‘ylarni boshqa joyga haydamoq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dog helps the farmer </a:t>
            </a:r>
            <a:r>
              <a:rPr sz="1400" b="1">
                <a:solidFill>
                  <a:srgbClr val="5A6572"/>
                </a:solidFill>
                <a:latin typeface="Arial"/>
              </a:rPr>
              <a:t>move the sheep</a:t>
            </a:r>
            <a:r>
              <a:rPr sz="1400" b="0">
                <a:solidFill>
                  <a:srgbClr val="5A6572"/>
                </a:solidFill>
                <a:latin typeface="Arial"/>
              </a:rPr>
              <a:t> to the next field.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🌱️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ekmoq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spring we </a:t>
            </a:r>
            <a:r>
              <a:rPr sz="1400" b="1">
                <a:solidFill>
                  <a:srgbClr val="5A6572"/>
                </a:solidFill>
                <a:latin typeface="Arial"/>
              </a:rPr>
              <a:t>plant</a:t>
            </a:r>
            <a:r>
              <a:rPr sz="1400" b="0">
                <a:solidFill>
                  <a:srgbClr val="5A6572"/>
                </a:solidFill>
                <a:latin typeface="Arial"/>
              </a:rPr>
              <a:t> potatoes and onions.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🍒️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pick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uzmoq, termoq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June we </a:t>
            </a:r>
            <a:r>
              <a:rPr sz="1400" b="1">
                <a:solidFill>
                  <a:srgbClr val="5A6572"/>
                </a:solidFill>
                <a:latin typeface="Arial"/>
              </a:rPr>
              <a:t>pick</a:t>
            </a:r>
            <a:r>
              <a:rPr sz="1400" b="0">
                <a:solidFill>
                  <a:srgbClr val="5A6572"/>
                </a:solidFill>
                <a:latin typeface="Arial"/>
              </a:rPr>
              <a:t> cherries in Grandma’s garden.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The farm and its visitors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👩‍🌾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farm worker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ferma ishchisi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aunt is </a:t>
            </a:r>
            <a:r>
              <a:rPr sz="1400" b="1">
                <a:solidFill>
                  <a:srgbClr val="5A6572"/>
                </a:solidFill>
                <a:latin typeface="Arial"/>
              </a:rPr>
              <a:t>a farm worker</a:t>
            </a:r>
            <a:r>
              <a:rPr sz="1400" b="0">
                <a:solidFill>
                  <a:srgbClr val="5A6572"/>
                </a:solidFill>
                <a:latin typeface="Arial"/>
              </a:rPr>
              <a:t> and she gets up very early.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🏙️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city farm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shahar ichidagi ferma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There’s </a:t>
            </a:r>
            <a:r>
              <a:rPr sz="1400" b="1">
                <a:solidFill>
                  <a:srgbClr val="5A6572"/>
                </a:solidFill>
                <a:latin typeface="Arial"/>
              </a:rPr>
              <a:t>a city farm</a:t>
            </a:r>
            <a:r>
              <a:rPr sz="1400" b="0">
                <a:solidFill>
                  <a:srgbClr val="5A6572"/>
                </a:solidFill>
                <a:latin typeface="Arial"/>
              </a:rPr>
              <a:t> near our school with cows and goats.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🚪️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open to the public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hamma uchun ochiq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museum is </a:t>
            </a:r>
            <a:r>
              <a:rPr sz="1400" b="1">
                <a:solidFill>
                  <a:srgbClr val="5A6572"/>
                </a:solidFill>
                <a:latin typeface="Arial"/>
              </a:rPr>
              <a:t>open to the public</a:t>
            </a:r>
            <a:r>
              <a:rPr sz="1400" b="0">
                <a:solidFill>
                  <a:srgbClr val="5A6572"/>
                </a:solidFill>
                <a:latin typeface="Arial"/>
              </a:rPr>
              <a:t> on Saturdays.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The farm and its visitors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🎟️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visitor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tashrif buyuruvchi, mehmon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Every </a:t>
            </a:r>
            <a:r>
              <a:rPr sz="1400" b="1">
                <a:solidFill>
                  <a:srgbClr val="5A6572"/>
                </a:solidFill>
                <a:latin typeface="Arial"/>
              </a:rPr>
              <a:t>visitor</a:t>
            </a:r>
            <a:r>
              <a:rPr sz="1400" b="0">
                <a:solidFill>
                  <a:srgbClr val="5A6572"/>
                </a:solidFill>
                <a:latin typeface="Arial"/>
              </a:rPr>
              <a:t> can feed the ducks.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🌾️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field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dala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horses are in the </a:t>
            </a:r>
            <a:r>
              <a:rPr sz="1400" b="1">
                <a:solidFill>
                  <a:srgbClr val="5A6572"/>
                </a:solidFill>
                <a:latin typeface="Arial"/>
              </a:rPr>
              <a:t>field</a:t>
            </a:r>
            <a:r>
              <a:rPr sz="1400" b="0">
                <a:solidFill>
                  <a:srgbClr val="5A6572"/>
                </a:solidFill>
                <a:latin typeface="Arial"/>
              </a:rPr>
              <a:t> behind the house.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💧️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duckpond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o‘rdaklar suzadigan hovuz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 are six white ducks on the </a:t>
            </a:r>
            <a:r>
              <a:rPr sz="1400" b="1">
                <a:solidFill>
                  <a:srgbClr val="5A6572"/>
                </a:solidFill>
                <a:latin typeface="Arial"/>
              </a:rPr>
              <a:t>duckpond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E. A day at the farm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🌅️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start early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erta boshlanmoq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a farm the day </a:t>
            </a:r>
            <a:r>
              <a:rPr sz="1400" b="1">
                <a:solidFill>
                  <a:srgbClr val="5A6572"/>
                </a:solidFill>
                <a:latin typeface="Arial"/>
              </a:rPr>
              <a:t>starts early</a:t>
            </a:r>
            <a:r>
              <a:rPr sz="1400" b="0">
                <a:solidFill>
                  <a:srgbClr val="5A6572"/>
                </a:solidFill>
                <a:latin typeface="Arial"/>
              </a:rPr>
              <a:t>, at half past five.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🕖️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stay all day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kun bo‘yi qolmoq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Sundays we </a:t>
            </a:r>
            <a:r>
              <a:rPr sz="1400" b="1">
                <a:solidFill>
                  <a:srgbClr val="5A6572"/>
                </a:solidFill>
                <a:latin typeface="Arial"/>
              </a:rPr>
              <a:t>stay all day</a:t>
            </a:r>
            <a:r>
              <a:rPr sz="1400" b="0">
                <a:solidFill>
                  <a:srgbClr val="5A6572"/>
                </a:solidFill>
                <a:latin typeface="Arial"/>
              </a:rPr>
              <a:t> at Grandpa’s farm.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🛋️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lazy day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bekorchilik kuni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Sunday is my </a:t>
            </a:r>
            <a:r>
              <a:rPr sz="1400" b="1">
                <a:solidFill>
                  <a:srgbClr val="5A6572"/>
                </a:solidFill>
                <a:latin typeface="Arial"/>
              </a:rPr>
              <a:t>lazy day</a:t>
            </a:r>
            <a:r>
              <a:rPr sz="1400" b="0">
                <a:solidFill>
                  <a:srgbClr val="5A6572"/>
                </a:solidFill>
                <a:latin typeface="Arial"/>
              </a:rPr>
              <a:t> — I read and sleep a lot.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✋️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touch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tegmoq, ushlab ko‘rmoq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You can </a:t>
            </a:r>
            <a:r>
              <a:rPr sz="1400" b="1">
                <a:solidFill>
                  <a:srgbClr val="5A6572"/>
                </a:solidFill>
                <a:latin typeface="Arial"/>
              </a:rPr>
              <a:t>touch</a:t>
            </a:r>
            <a:r>
              <a:rPr sz="1400" b="0">
                <a:solidFill>
                  <a:srgbClr val="5A6572"/>
                </a:solidFill>
                <a:latin typeface="Arial"/>
              </a:rPr>
              <a:t> the lambs, but be gentle.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E. A day at the farm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🤲️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stroke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silamoq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sister gently </a:t>
            </a:r>
            <a:r>
              <a:rPr sz="1400" b="1">
                <a:solidFill>
                  <a:srgbClr val="5A6572"/>
                </a:solidFill>
                <a:latin typeface="Arial"/>
              </a:rPr>
              <a:t>strokes</a:t>
            </a:r>
            <a:r>
              <a:rPr sz="1400" b="0">
                <a:solidFill>
                  <a:srgbClr val="5A6572"/>
                </a:solidFill>
                <a:latin typeface="Arial"/>
              </a:rPr>
              <a:t> the kitten.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🏇️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ride a horse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ot minmoq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wants to </a:t>
            </a:r>
            <a:r>
              <a:rPr sz="1400" b="1">
                <a:solidFill>
                  <a:srgbClr val="5A6572"/>
                </a:solidFill>
                <a:latin typeface="Arial"/>
              </a:rPr>
              <a:t>ride a horse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farm.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🎉️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a great time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vaqtni maroqli o‘tkazmoq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children </a:t>
            </a:r>
            <a:r>
              <a:rPr sz="1400" b="1">
                <a:solidFill>
                  <a:srgbClr val="5A6572"/>
                </a:solidFill>
                <a:latin typeface="Arial"/>
              </a:rPr>
              <a:t>have a great time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farm.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 school day at Amberton Farm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Every spring our class goes to Amberton Farm. It's </a:t>
            </a:r>
            <a:r>
              <a:rPr sz="1600" b="1">
                <a:solidFill>
                  <a:srgbClr val="1E2A38"/>
                </a:solidFill>
                <a:latin typeface="Arial"/>
              </a:rPr>
              <a:t>a city farm</a:t>
            </a:r>
            <a:r>
              <a:rPr sz="1600" b="0">
                <a:solidFill>
                  <a:srgbClr val="1E2A38"/>
                </a:solidFill>
                <a:latin typeface="Arial"/>
              </a:rPr>
              <a:t>, and it's </a:t>
            </a:r>
            <a:r>
              <a:rPr sz="1600" b="1">
                <a:solidFill>
                  <a:srgbClr val="1E2A38"/>
                </a:solidFill>
                <a:latin typeface="Arial"/>
              </a:rPr>
              <a:t>open to the public</a:t>
            </a:r>
            <a:r>
              <a:rPr sz="1600" b="0">
                <a:solidFill>
                  <a:srgbClr val="1E2A38"/>
                </a:solidFill>
                <a:latin typeface="Arial"/>
              </a:rPr>
              <a:t> seven days a week. Mrs Collins </a:t>
            </a:r>
            <a:r>
              <a:rPr sz="1600" b="1">
                <a:solidFill>
                  <a:srgbClr val="1E2A38"/>
                </a:solidFill>
                <a:latin typeface="Arial"/>
              </a:rPr>
              <a:t>welcomes</a:t>
            </a:r>
            <a:r>
              <a:rPr sz="1600" b="0">
                <a:solidFill>
                  <a:srgbClr val="1E2A38"/>
                </a:solidFill>
                <a:latin typeface="Arial"/>
              </a:rPr>
              <a:t> us at the gate. Farm life </a:t>
            </a:r>
            <a:r>
              <a:rPr sz="1600" b="1">
                <a:solidFill>
                  <a:srgbClr val="1E2A38"/>
                </a:solidFill>
                <a:latin typeface="Arial"/>
              </a:rPr>
              <a:t>starts early</a:t>
            </a:r>
            <a:r>
              <a:rPr sz="1600" b="0">
                <a:solidFill>
                  <a:srgbClr val="1E2A38"/>
                </a:solidFill>
                <a:latin typeface="Arial"/>
              </a:rPr>
              <a:t>: the </a:t>
            </a:r>
            <a:r>
              <a:rPr sz="1600" b="1">
                <a:solidFill>
                  <a:srgbClr val="1E2A38"/>
                </a:solidFill>
                <a:latin typeface="Arial"/>
              </a:rPr>
              <a:t>farm workers</a:t>
            </a:r>
            <a:r>
              <a:rPr sz="1600" b="0">
                <a:solidFill>
                  <a:srgbClr val="1E2A38"/>
                </a:solidFill>
                <a:latin typeface="Arial"/>
              </a:rPr>
              <a:t> get up at half past five.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First we help with the jobs. We feed the animals, </a:t>
            </a:r>
            <a:r>
              <a:rPr sz="1600" b="1">
                <a:solidFill>
                  <a:srgbClr val="1E2A38"/>
                </a:solidFill>
                <a:latin typeface="Arial"/>
              </a:rPr>
              <a:t>collect the eggs</a:t>
            </a:r>
            <a:r>
              <a:rPr sz="1600" b="0">
                <a:solidFill>
                  <a:srgbClr val="1E2A38"/>
                </a:solidFill>
                <a:latin typeface="Arial"/>
              </a:rPr>
              <a:t> and watch a worker </a:t>
            </a:r>
            <a:r>
              <a:rPr sz="1600" b="1">
                <a:solidFill>
                  <a:srgbClr val="1E2A38"/>
                </a:solidFill>
                <a:latin typeface="Arial"/>
              </a:rPr>
              <a:t>milk the cows</a:t>
            </a:r>
            <a:r>
              <a:rPr sz="1600" b="0">
                <a:solidFill>
                  <a:srgbClr val="1E2A38"/>
                </a:solidFill>
                <a:latin typeface="Arial"/>
              </a:rPr>
              <a:t>. Then we </a:t>
            </a:r>
            <a:r>
              <a:rPr sz="1600" b="1">
                <a:solidFill>
                  <a:srgbClr val="1E2A38"/>
                </a:solidFill>
                <a:latin typeface="Arial"/>
              </a:rPr>
              <a:t>brush the horses</a:t>
            </a:r>
            <a:r>
              <a:rPr sz="1600" b="0">
                <a:solidFill>
                  <a:srgbClr val="1E2A38"/>
                </a:solidFill>
                <a:latin typeface="Arial"/>
              </a:rPr>
              <a:t>. A black and white </a:t>
            </a:r>
            <a:r>
              <a:rPr sz="1600" b="1">
                <a:solidFill>
                  <a:srgbClr val="1E2A38"/>
                </a:solidFill>
                <a:latin typeface="Arial"/>
              </a:rPr>
              <a:t>sheepdog</a:t>
            </a:r>
            <a:r>
              <a:rPr sz="1600" b="0">
                <a:solidFill>
                  <a:srgbClr val="1E2A38"/>
                </a:solidFill>
                <a:latin typeface="Arial"/>
              </a:rPr>
              <a:t> helps a farmer </a:t>
            </a:r>
            <a:r>
              <a:rPr sz="1600" b="1">
                <a:solidFill>
                  <a:srgbClr val="1E2A38"/>
                </a:solidFill>
                <a:latin typeface="Arial"/>
              </a:rPr>
              <a:t>move the sheep</a:t>
            </a:r>
            <a:r>
              <a:rPr sz="1600" b="0">
                <a:solidFill>
                  <a:srgbClr val="1E2A38"/>
                </a:solidFill>
                <a:latin typeface="Arial"/>
              </a:rPr>
              <a:t> to a different </a:t>
            </a:r>
            <a:r>
              <a:rPr sz="1600" b="1">
                <a:solidFill>
                  <a:srgbClr val="1E2A38"/>
                </a:solidFill>
                <a:latin typeface="Arial"/>
              </a:rPr>
              <a:t>field</a:t>
            </a:r>
            <a:r>
              <a:rPr sz="1600" b="0">
                <a:solidFill>
                  <a:srgbClr val="1E2A38"/>
                </a:solidFill>
                <a:latin typeface="Arial"/>
              </a:rPr>
              <a:t>. Nobody has </a:t>
            </a:r>
            <a:r>
              <a:rPr sz="1600" b="1">
                <a:solidFill>
                  <a:srgbClr val="1E2A38"/>
                </a:solidFill>
                <a:latin typeface="Arial"/>
              </a:rPr>
              <a:t>a lazy day</a:t>
            </a:r>
            <a:r>
              <a:rPr sz="1600" b="0">
                <a:solidFill>
                  <a:srgbClr val="1E2A38"/>
                </a:solidFill>
                <a:latin typeface="Arial"/>
              </a:rPr>
              <a:t>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 school day at Amberton Farm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After lunch we </a:t>
            </a:r>
            <a:r>
              <a:rPr sz="1600" b="1">
                <a:solidFill>
                  <a:srgbClr val="1E2A38"/>
                </a:solidFill>
                <a:latin typeface="Arial"/>
              </a:rPr>
              <a:t>pick</a:t>
            </a:r>
            <a:r>
              <a:rPr sz="1600" b="0">
                <a:solidFill>
                  <a:srgbClr val="1E2A38"/>
                </a:solidFill>
                <a:latin typeface="Arial"/>
              </a:rPr>
              <a:t> strawberries and </a:t>
            </a:r>
            <a:r>
              <a:rPr sz="1600" b="1">
                <a:solidFill>
                  <a:srgbClr val="1E2A38"/>
                </a:solidFill>
                <a:latin typeface="Arial"/>
              </a:rPr>
              <a:t>plant</a:t>
            </a:r>
            <a:r>
              <a:rPr sz="1600" b="0">
                <a:solidFill>
                  <a:srgbClr val="1E2A38"/>
                </a:solidFill>
                <a:latin typeface="Arial"/>
              </a:rPr>
              <a:t> onions. The best part is the baby animals: </a:t>
            </a:r>
            <a:r>
              <a:rPr sz="1600" b="1">
                <a:solidFill>
                  <a:srgbClr val="1E2A38"/>
                </a:solidFill>
                <a:latin typeface="Arial"/>
              </a:rPr>
              <a:t>lambs</a:t>
            </a:r>
            <a:r>
              <a:rPr sz="1600" b="0">
                <a:solidFill>
                  <a:srgbClr val="1E2A38"/>
                </a:solidFill>
                <a:latin typeface="Arial"/>
              </a:rPr>
              <a:t>, a </a:t>
            </a:r>
            <a:r>
              <a:rPr sz="1600" b="1">
                <a:solidFill>
                  <a:srgbClr val="1E2A38"/>
                </a:solidFill>
                <a:latin typeface="Arial"/>
              </a:rPr>
              <a:t>calf</a:t>
            </a:r>
            <a:r>
              <a:rPr sz="1600" b="0">
                <a:solidFill>
                  <a:srgbClr val="1E2A38"/>
                </a:solidFill>
                <a:latin typeface="Arial"/>
              </a:rPr>
              <a:t>, yellow </a:t>
            </a:r>
            <a:r>
              <a:rPr sz="1600" b="1">
                <a:solidFill>
                  <a:srgbClr val="1E2A38"/>
                </a:solidFill>
                <a:latin typeface="Arial"/>
              </a:rPr>
              <a:t>chicks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ducklings</a:t>
            </a:r>
            <a:r>
              <a:rPr sz="1600" b="0">
                <a:solidFill>
                  <a:srgbClr val="1E2A38"/>
                </a:solidFill>
                <a:latin typeface="Arial"/>
              </a:rPr>
              <a:t> and a very noisy puppy. We can </a:t>
            </a:r>
            <a:r>
              <a:rPr sz="1600" b="1">
                <a:solidFill>
                  <a:srgbClr val="1E2A38"/>
                </a:solidFill>
                <a:latin typeface="Arial"/>
              </a:rPr>
              <a:t>touch</a:t>
            </a:r>
            <a:r>
              <a:rPr sz="1600" b="0">
                <a:solidFill>
                  <a:srgbClr val="1E2A38"/>
                </a:solidFill>
                <a:latin typeface="Arial"/>
              </a:rPr>
              <a:t> them and </a:t>
            </a:r>
            <a:r>
              <a:rPr sz="1600" b="1">
                <a:solidFill>
                  <a:srgbClr val="1E2A38"/>
                </a:solidFill>
                <a:latin typeface="Arial"/>
              </a:rPr>
              <a:t>stroke</a:t>
            </a:r>
            <a:r>
              <a:rPr sz="1600" b="0">
                <a:solidFill>
                  <a:srgbClr val="1E2A38"/>
                </a:solidFill>
                <a:latin typeface="Arial"/>
              </a:rPr>
              <a:t> them.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Some girls ride the </a:t>
            </a:r>
            <a:r>
              <a:rPr sz="1600" b="1">
                <a:solidFill>
                  <a:srgbClr val="1E2A38"/>
                </a:solidFill>
                <a:latin typeface="Arial"/>
              </a:rPr>
              <a:t>ponies</a:t>
            </a:r>
            <a:r>
              <a:rPr sz="1600" b="0">
                <a:solidFill>
                  <a:srgbClr val="1E2A38"/>
                </a:solidFill>
                <a:latin typeface="Arial"/>
              </a:rPr>
              <a:t> and the boys take the </a:t>
            </a:r>
            <a:r>
              <a:rPr sz="1600" b="1">
                <a:solidFill>
                  <a:srgbClr val="1E2A38"/>
                </a:solidFill>
                <a:latin typeface="Arial"/>
              </a:rPr>
              <a:t>goats</a:t>
            </a:r>
            <a:r>
              <a:rPr sz="1600" b="0">
                <a:solidFill>
                  <a:srgbClr val="1E2A38"/>
                </a:solidFill>
                <a:latin typeface="Arial"/>
              </a:rPr>
              <a:t> for a walk. Many families </a:t>
            </a:r>
            <a:r>
              <a:rPr sz="1600" b="1">
                <a:solidFill>
                  <a:srgbClr val="1E2A38"/>
                </a:solidFill>
                <a:latin typeface="Arial"/>
              </a:rPr>
              <a:t>stay all day</a:t>
            </a:r>
            <a:r>
              <a:rPr sz="1600" b="0">
                <a:solidFill>
                  <a:srgbClr val="1E2A38"/>
                </a:solidFill>
                <a:latin typeface="Arial"/>
              </a:rPr>
              <a:t>, but our class goes home at four o'clock.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88366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182880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Amberton Farm is in a small village. True or false?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51460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066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65176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The farm workers get up at half past five. True or false?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33756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2958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47472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The children milk the cows. True or false?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605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525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29768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helps the farmer move the sheep?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834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12064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Name three baby animals at the farm.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80644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599846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45920" y="594360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time does the class go home?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cover the Uzbek column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Juftingiz inglizchasini o‘qiydi, siz o‘zbekchasini aytasiz. So‘ng almashinasiz.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the baby animal: cow · duck · sheep · chicken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the English: sigirlarni sog‘moq · tuxumlarni yig‘moq · silamoq · uzmoq · eshak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Tell your partner three jobs on a farm in one minute.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the three words you keep forgetting.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Reading an advert — how to find the heading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Read the </a:t>
            </a:r>
            <a:r>
              <a:rPr sz="1800" b="1">
                <a:solidFill>
                  <a:srgbClr val="1E2A38"/>
                </a:solidFill>
                <a:latin typeface="Arial"/>
              </a:rPr>
              <a:t>first and last sentence</a:t>
            </a:r>
            <a:r>
              <a:rPr sz="1800" b="0">
                <a:solidFill>
                  <a:srgbClr val="1E2A38"/>
                </a:solidFill>
                <a:latin typeface="Arial"/>
              </a:rPr>
              <a:t> of each paragraph — the heading is usually there.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Look for </a:t>
            </a:r>
            <a:r>
              <a:rPr sz="1800" b="1">
                <a:solidFill>
                  <a:srgbClr val="1E2A38"/>
                </a:solidFill>
                <a:latin typeface="Arial"/>
              </a:rPr>
              <a:t>key words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open, every day</a:t>
            </a:r>
            <a:r>
              <a:rPr sz="1800" b="0">
                <a:solidFill>
                  <a:srgbClr val="1E2A38"/>
                </a:solidFill>
                <a:latin typeface="Arial"/>
              </a:rPr>
              <a:t> → 'Open every day of the year!'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Numbers and times help: </a:t>
            </a:r>
            <a:r>
              <a:rPr sz="1800" b="1">
                <a:solidFill>
                  <a:srgbClr val="1E2A38"/>
                </a:solidFill>
                <a:latin typeface="Arial"/>
              </a:rPr>
              <a:t>5.30 a.m., six o'clock, seven in the evening</a:t>
            </a:r>
            <a:r>
              <a:rPr sz="1800" b="0">
                <a:solidFill>
                  <a:srgbClr val="1E2A38"/>
                </a:solidFill>
                <a:latin typeface="Arial"/>
              </a:rPr>
              <a:t> → the time to come and go.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There is </a:t>
            </a:r>
            <a:r>
              <a:rPr sz="1800" b="1">
                <a:solidFill>
                  <a:srgbClr val="1E2A38"/>
                </a:solidFill>
                <a:latin typeface="Arial"/>
              </a:rPr>
              <a:t>one heading for each paragraph</a:t>
            </a:r>
            <a:r>
              <a:rPr sz="1800" b="0">
                <a:solidFill>
                  <a:srgbClr val="1E2A38"/>
                </a:solidFill>
                <a:latin typeface="Arial"/>
              </a:rPr>
              <a:t> — cross out the ones you have used.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Plural of baby animals: calf → </a:t>
            </a:r>
            <a:r>
              <a:rPr sz="1800" b="1">
                <a:solidFill>
                  <a:srgbClr val="1E2A38"/>
                </a:solidFill>
                <a:latin typeface="Arial"/>
              </a:rPr>
              <a:t>calves</a:t>
            </a:r>
            <a:r>
              <a:rPr sz="1800" b="0">
                <a:solidFill>
                  <a:srgbClr val="1E2A38"/>
                </a:solidFill>
                <a:latin typeface="Arial"/>
              </a:rPr>
              <a:t>, pony → </a:t>
            </a:r>
            <a:r>
              <a:rPr sz="1800" b="1">
                <a:solidFill>
                  <a:srgbClr val="1E2A38"/>
                </a:solidFill>
                <a:latin typeface="Arial"/>
              </a:rPr>
              <a:t>ponies</a:t>
            </a:r>
            <a:r>
              <a:rPr sz="1800" b="0">
                <a:solidFill>
                  <a:srgbClr val="1E2A38"/>
                </a:solidFill>
                <a:latin typeface="Arial"/>
              </a:rPr>
              <a:t>, puppy → </a:t>
            </a:r>
            <a:r>
              <a:rPr sz="1800" b="1">
                <a:solidFill>
                  <a:srgbClr val="1E2A38"/>
                </a:solidFill>
                <a:latin typeface="Arial"/>
              </a:rPr>
              <a:t>puppies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Reading for the main idea — three steps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6654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0253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Look</a:t>
            </a:r>
            <a:r>
              <a:rPr sz="1700" b="0">
                <a:solidFill>
                  <a:srgbClr val="1E2A38"/>
                </a:solidFill>
                <a:latin typeface="Arial"/>
              </a:rPr>
              <a:t> at the photos and the title: what is the text about?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98648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821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18104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Read fast</a:t>
            </a:r>
            <a:r>
              <a:rPr sz="1700" b="0">
                <a:solidFill>
                  <a:srgbClr val="1E2A38"/>
                </a:solidFill>
                <a:latin typeface="Arial"/>
              </a:rPr>
              <a:t> once — do not stop at new words.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014216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976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233672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Match</a:t>
            </a:r>
            <a:r>
              <a:rPr sz="1700" b="0">
                <a:solidFill>
                  <a:srgbClr val="1E2A38"/>
                </a:solidFill>
                <a:latin typeface="Arial"/>
              </a:rPr>
              <a:t> each paragraph with a heading, then read again to check.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Say the plurals — listen to the ending: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lambs /læmz/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chicks /tʃɪks/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calves /kɑːvz/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ponies /ˈpəʊniz/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ducklings /ˈdʌklɪŋz/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goats /ɡəʊts/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donkeys /ˈdɒŋkiz/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sheep /ʃiːp/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The b in lamb is silent, and the l in calf is silent too. One sheep, two sheep — no -s!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 baby duck is called a ________.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 baby cow is a ________, and two of them are calves.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________ has got long ears and says 'hee-haw'.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Every day the farm workers ________ ________ ________ before breakfast, so we have fresh milk.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children ________ ________ ________ from the chickens.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In spring we ________ carrots, and in summer we ________ apples.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farm is ________ ________ ________ ________ — everybody can come.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Every year our class visits the farm and we always ________ ________ ________ ________ there.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Farm life ________ ________: the workers get up at half past five.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Nobody has a ________ ________ on the farm — there are lots of jobs!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Move your hand gently along the donkey's back — ________ it like this. (silamoq)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sheepdog helps the farmer ________ ________ ________ to a different field.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would you like to do at Amberton Farm? Say three things: 'I'd like to brush the horses.'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baby animal would you like to stroke? Why?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calf → calves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pony → ponies</a:t>
            </a:r>
            <a:r>
              <a:rPr sz="1600" b="0">
                <a:solidFill>
                  <a:srgbClr val="1E2A38"/>
                </a:solidFill>
                <a:latin typeface="Arial"/>
              </a:rPr>
              <a:t>: ko‘plikda imlo o‘zgaradi — kitobdagi ex.2 jadvalida shu shakllar kerak.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pick</a:t>
            </a:r>
            <a:r>
              <a:rPr sz="1600" b="0">
                <a:solidFill>
                  <a:srgbClr val="1E2A38"/>
                </a:solidFill>
                <a:latin typeface="Arial"/>
              </a:rPr>
              <a:t> — mevani daraxtdan uzish; </a:t>
            </a:r>
            <a:r>
              <a:rPr sz="1600" b="1">
                <a:solidFill>
                  <a:srgbClr val="1E2A38"/>
                </a:solidFill>
                <a:latin typeface="Arial"/>
              </a:rPr>
              <a:t>plant</a:t>
            </a:r>
            <a:r>
              <a:rPr sz="1600" b="0">
                <a:solidFill>
                  <a:srgbClr val="1E2A38"/>
                </a:solidFill>
                <a:latin typeface="Arial"/>
              </a:rPr>
              <a:t> — yerga ekish. Chalkashtirmang.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touch</a:t>
            </a:r>
            <a:r>
              <a:rPr sz="1600" b="0">
                <a:solidFill>
                  <a:srgbClr val="1E2A38"/>
                </a:solidFill>
                <a:latin typeface="Arial"/>
              </a:rPr>
              <a:t> — tegmoq, qo‘l tekkizmoq; </a:t>
            </a:r>
            <a:r>
              <a:rPr sz="1600" b="1">
                <a:solidFill>
                  <a:srgbClr val="1E2A38"/>
                </a:solidFill>
                <a:latin typeface="Arial"/>
              </a:rPr>
              <a:t>stroke</a:t>
            </a:r>
            <a:r>
              <a:rPr sz="1600" b="0">
                <a:solidFill>
                  <a:srgbClr val="1E2A38"/>
                </a:solidFill>
                <a:latin typeface="Arial"/>
              </a:rPr>
              <a:t> — qo‘lni mayin yurgizib silamoq.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pony</a:t>
            </a:r>
            <a:r>
              <a:rPr sz="1600" b="0">
                <a:solidFill>
                  <a:srgbClr val="1E2A38"/>
                </a:solidFill>
                <a:latin typeface="Arial"/>
              </a:rPr>
              <a:t> — kichik zotli ot, </a:t>
            </a:r>
            <a:r>
              <a:rPr sz="1600" b="1">
                <a:solidFill>
                  <a:srgbClr val="1E2A38"/>
                </a:solidFill>
                <a:latin typeface="Arial"/>
              </a:rPr>
              <a:t>ot bolasi (toy) emas</a:t>
            </a:r>
            <a:r>
              <a:rPr sz="1600" b="0">
                <a:solidFill>
                  <a:srgbClr val="1E2A38"/>
                </a:solidFill>
                <a:latin typeface="Arial"/>
              </a:rPr>
              <a:t>; kitob uni hayvon bolalari qatorida sanaydi.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open to the public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«hamma uchun ochiq», so‘zma-so‘z «xalqqa ochiq» emas.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A1+ Workbook pp. 10–11, ex. 1–3.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33 items (sections A–E) with the flashcards: sozlar.com/vocab/cards/?set=grade7-lesson8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five sentences: What would you like to do at Amberton Farm?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Robert Lawton · CC BY-SA 2.5 · https://commons.wikimedia.org/wiki/File:Little_kids.JPG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sozlar.com/vocab/cards/?set=grade7-lesson8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