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Reading: A Short History of Transport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O‘qish: transportning qisqa tarixi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2. The open road. Reading: Transport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8749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0140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The Mechanics' Magazine (1829)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Scan for numbers and dates in under two minutes (ex. 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best answer A–D and justify it with a line from the text (ex. 3)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twelve phrases about inventions and firsts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an opinion with a reason (Have your say!)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14–15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Three questions, then the text.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Before you read:</a:t>
            </a:r>
            <a:r>
              <a:rPr sz="1600" b="0">
                <a:solidFill>
                  <a:srgbClr val="1E2A38"/>
                </a:solidFill>
                <a:latin typeface="Arial"/>
              </a:rPr>
              <a:t> How fast can a horse run? Who invented the aeroplane? When did people first land on the Moon?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extract and check your answers.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Complete the sentences with a number — don't read in detail.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Questions 1–5: choose A, B, C or 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your say!</a:t>
            </a:r>
            <a:r>
              <a:rPr sz="1600" b="0">
                <a:solidFill>
                  <a:srgbClr val="1E2A38"/>
                </a:solidFill>
                <a:latin typeface="Arial"/>
              </a:rPr>
              <a:t> The biggest influence on our lives?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Early travel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foot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piyoda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Long ago, people crossed the desert </a:t>
            </a:r>
            <a:r>
              <a:rPr sz="1400" b="1">
                <a:solidFill>
                  <a:srgbClr val="5A6572"/>
                </a:solidFill>
                <a:latin typeface="Arial"/>
              </a:rPr>
              <a:t>on foot</a:t>
            </a:r>
            <a:r>
              <a:rPr sz="1400" b="0">
                <a:solidFill>
                  <a:srgbClr val="5A6572"/>
                </a:solidFill>
                <a:latin typeface="Arial"/>
              </a:rPr>
              <a:t> or by camel.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🎿️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skis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chang‘i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north, people travelled across the snow on </a:t>
            </a:r>
            <a:r>
              <a:rPr sz="1400" b="1">
                <a:solidFill>
                  <a:srgbClr val="5A6572"/>
                </a:solidFill>
                <a:latin typeface="Arial"/>
              </a:rPr>
              <a:t>skis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🛞️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wheel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g‘ildirak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wheel</a:t>
            </a:r>
            <a:r>
              <a:rPr sz="1400" b="0">
                <a:solidFill>
                  <a:srgbClr val="5A6572"/>
                </a:solidFill>
                <a:latin typeface="Arial"/>
              </a:rPr>
              <a:t> is one of the most important inventions in history.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invent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ixtiro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</a:t>
            </a:r>
            <a:r>
              <a:rPr sz="1400" b="1">
                <a:solidFill>
                  <a:srgbClr val="5A6572"/>
                </a:solidFill>
                <a:latin typeface="Arial"/>
              </a:rPr>
              <a:t>invented</a:t>
            </a:r>
            <a:r>
              <a:rPr sz="1400" b="0">
                <a:solidFill>
                  <a:srgbClr val="5A6572"/>
                </a:solidFill>
                <a:latin typeface="Arial"/>
              </a:rPr>
              <a:t> the first car?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means of transport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qatnov vositasi, transport turi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many people the bus is the cheapest </a:t>
            </a:r>
            <a:r>
              <a:rPr sz="1400" b="1">
                <a:solidFill>
                  <a:srgbClr val="5A6572"/>
                </a:solidFill>
                <a:latin typeface="Arial"/>
              </a:rPr>
              <a:t>means of transport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Early travel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record for speed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tezlik rekordi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train set a new </a:t>
            </a:r>
            <a:r>
              <a:rPr sz="1400" b="1">
                <a:solidFill>
                  <a:srgbClr val="5A6572"/>
                </a:solidFill>
                <a:latin typeface="Arial"/>
              </a:rPr>
              <a:t>record for speed</a:t>
            </a:r>
            <a:r>
              <a:rPr sz="1400" b="0">
                <a:solidFill>
                  <a:srgbClr val="5A6572"/>
                </a:solidFill>
                <a:latin typeface="Arial"/>
              </a:rPr>
              <a:t> in 2007.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unbroken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(rekord) yangilanmagan, buzilmagan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Her school record stayed </a:t>
            </a:r>
            <a:r>
              <a:rPr sz="1400" b="1">
                <a:solidFill>
                  <a:srgbClr val="5A6572"/>
                </a:solidFill>
                <a:latin typeface="Arial"/>
              </a:rPr>
              <a:t>unbroken</a:t>
            </a:r>
            <a:r>
              <a:rPr sz="1400" b="0">
                <a:solidFill>
                  <a:srgbClr val="5A6572"/>
                </a:solidFill>
                <a:latin typeface="Arial"/>
              </a:rPr>
              <a:t> for twenty years.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century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cars appeared at the end of the nineteenth </a:t>
            </a:r>
            <a:r>
              <a:rPr sz="1400" b="1">
                <a:solidFill>
                  <a:srgbClr val="5A6572"/>
                </a:solidFill>
                <a:latin typeface="Arial"/>
              </a:rPr>
              <a:t>century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🏺️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miloddan avvalgi (m.a.)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Afrosiyob, the oldest part of Samarkand, was built before 500 </a:t>
            </a:r>
            <a:r>
              <a:rPr sz="1400" b="1">
                <a:solidFill>
                  <a:srgbClr val="5A6572"/>
                </a:solidFill>
                <a:latin typeface="Arial"/>
              </a:rPr>
              <a:t>BC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Balloons and railways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hot-air balloon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issiq havo shari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watched </a:t>
            </a:r>
            <a:r>
              <a:rPr sz="1400" b="1">
                <a:solidFill>
                  <a:srgbClr val="5A6572"/>
                </a:solidFill>
                <a:latin typeface="Arial"/>
              </a:rPr>
              <a:t>a hot-air balloon</a:t>
            </a:r>
            <a:r>
              <a:rPr sz="1400" b="0">
                <a:solidFill>
                  <a:srgbClr val="5A6572"/>
                </a:solidFill>
                <a:latin typeface="Arial"/>
              </a:rPr>
              <a:t> float slowly over the hills.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🛫️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parvoz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flight</a:t>
            </a:r>
            <a:r>
              <a:rPr sz="1400" b="0">
                <a:solidFill>
                  <a:srgbClr val="5A6572"/>
                </a:solidFill>
                <a:latin typeface="Arial"/>
              </a:rPr>
              <a:t> to Istanbul took four hours.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ko‘tarilmoq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Hot air </a:t>
            </a:r>
            <a:r>
              <a:rPr sz="1400" b="1">
                <a:solidFill>
                  <a:srgbClr val="5A6572"/>
                </a:solidFill>
                <a:latin typeface="Arial"/>
              </a:rPr>
              <a:t>rises</a:t>
            </a:r>
            <a:r>
              <a:rPr sz="1400" b="0">
                <a:solidFill>
                  <a:srgbClr val="5A6572"/>
                </a:solidFill>
                <a:latin typeface="Arial"/>
              </a:rPr>
              <a:t>, so the balloon goes up.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🏞️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admire the 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manzaradan zavqlanmoq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stopped on the mountain road to </a:t>
            </a:r>
            <a:r>
              <a:rPr sz="1400" b="1">
                <a:solidFill>
                  <a:srgbClr val="5A6572"/>
                </a:solidFill>
                <a:latin typeface="Arial"/>
              </a:rPr>
              <a:t>admire the view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Balloons and railways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🧯️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put out a fire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olovni o‘chirmoq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firefighters </a:t>
            </a:r>
            <a:r>
              <a:rPr sz="1400" b="1">
                <a:solidFill>
                  <a:srgbClr val="5A6572"/>
                </a:solidFill>
                <a:latin typeface="Arial"/>
              </a:rPr>
              <a:t>put out the fire</a:t>
            </a:r>
            <a:r>
              <a:rPr sz="1400" b="0">
                <a:solidFill>
                  <a:srgbClr val="5A6572"/>
                </a:solidFill>
                <a:latin typeface="Arial"/>
              </a:rPr>
              <a:t> in ten minutes.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land safely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eson-omon qo‘nmoq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spite of the storm, the plane </a:t>
            </a:r>
            <a:r>
              <a:rPr sz="1400" b="1">
                <a:solidFill>
                  <a:srgbClr val="5A6572"/>
                </a:solidFill>
                <a:latin typeface="Arial"/>
              </a:rPr>
              <a:t>landed safely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railway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temir yo‘l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railway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Tashkent to Bukhara is very busy in summer.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develop gradually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asta-sekin rivojlanmoq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Big cities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develop gradually</a:t>
            </a:r>
            <a:r>
              <a:rPr sz="1400" b="0">
                <a:solidFill>
                  <a:srgbClr val="5A6572"/>
                </a:solidFill>
                <a:latin typeface="Arial"/>
              </a:rPr>
              <a:t>, not in a single year.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Balloons and railways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off the tracks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relsdan chiqib ketmoq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 toy train kept </a:t>
            </a:r>
            <a:r>
              <a:rPr sz="1400" b="1">
                <a:solidFill>
                  <a:srgbClr val="5A6572"/>
                </a:solidFill>
                <a:latin typeface="Arial"/>
              </a:rPr>
              <a:t>falling off the tracks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passenger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yo‘lovchi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can carry forty </a:t>
            </a:r>
            <a:r>
              <a:rPr sz="1400" b="1">
                <a:solidFill>
                  <a:srgbClr val="5A6572"/>
                </a:solidFill>
                <a:latin typeface="Arial"/>
              </a:rPr>
              <a:t>passengers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escape unharmed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shikast olmay qutulib qolmoq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car was badly damaged, but the driver </a:t>
            </a:r>
            <a:r>
              <a:rPr sz="1400" b="1">
                <a:solidFill>
                  <a:srgbClr val="5A6572"/>
                </a:solidFill>
                <a:latin typeface="Arial"/>
              </a:rPr>
              <a:t>escaped unharmed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Bikes, cars and planes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inventor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ixtirochi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Thomas Edison was a famous American </a:t>
            </a:r>
            <a:r>
              <a:rPr sz="1400" b="1">
                <a:solidFill>
                  <a:srgbClr val="5A6572"/>
                </a:solidFill>
                <a:latin typeface="Arial"/>
              </a:rPr>
              <a:t>inventor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konstruksiya, tuzilish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Engineers changed the </a:t>
            </a:r>
            <a:r>
              <a:rPr sz="1400" b="1">
                <a:solidFill>
                  <a:srgbClr val="5A6572"/>
                </a:solidFill>
                <a:latin typeface="Arial"/>
              </a:rPr>
              <a:t>design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bike to make it lighter.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develop into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aylanmoq, rivojlanib …ga aylanmoq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small village </a:t>
            </a:r>
            <a:r>
              <a:rPr sz="1400" b="1">
                <a:solidFill>
                  <a:srgbClr val="5A6572"/>
                </a:solidFill>
                <a:latin typeface="Arial"/>
              </a:rPr>
              <a:t>developed into</a:t>
            </a:r>
            <a:r>
              <a:rPr sz="1400" b="0">
                <a:solidFill>
                  <a:srgbClr val="5A6572"/>
                </a:solidFill>
                <a:latin typeface="Arial"/>
              </a:rPr>
              <a:t> a busy town.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⛽️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petrol-driven car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benzinli avtomobil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Most families in our street have </a:t>
            </a:r>
            <a:r>
              <a:rPr sz="1400" b="1">
                <a:solidFill>
                  <a:srgbClr val="5A6572"/>
                </a:solidFill>
                <a:latin typeface="Arial"/>
              </a:rPr>
              <a:t>a petrol-driven car</a:t>
            </a:r>
            <a:r>
              <a:rPr sz="1400" b="0">
                <a:solidFill>
                  <a:srgbClr val="5A6572"/>
                </a:solidFill>
                <a:latin typeface="Arial"/>
              </a:rPr>
              <a:t>, but some have electric ones.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Bikes, cars and planes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aeroplane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samolyot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wants to fly </a:t>
            </a:r>
            <a:r>
              <a:rPr sz="1400" b="1">
                <a:solidFill>
                  <a:srgbClr val="5A6572"/>
                </a:solidFill>
                <a:latin typeface="Arial"/>
              </a:rPr>
              <a:t>an aeroplane</a:t>
            </a:r>
            <a:r>
              <a:rPr sz="1400" b="0">
                <a:solidFill>
                  <a:srgbClr val="5A6572"/>
                </a:solidFill>
                <a:latin typeface="Arial"/>
              </a:rPr>
              <a:t> one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become a reality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ro‘yobga chiqmoq, haqiqatga aylanmoq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years of hard work, her dream </a:t>
            </a:r>
            <a:r>
              <a:rPr sz="1400" b="1">
                <a:solidFill>
                  <a:srgbClr val="5A6572"/>
                </a:solidFill>
                <a:latin typeface="Arial"/>
              </a:rPr>
              <a:t>became a reality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huge industry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ulkan sanoat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Tourism has become </a:t>
            </a:r>
            <a:r>
              <a:rPr sz="1400" b="1">
                <a:solidFill>
                  <a:srgbClr val="5A6572"/>
                </a:solidFill>
                <a:latin typeface="Arial"/>
              </a:rPr>
              <a:t>a huge industry</a:t>
            </a:r>
            <a:r>
              <a:rPr sz="1400" b="0">
                <a:solidFill>
                  <a:srgbClr val="5A6572"/>
                </a:solidFill>
                <a:latin typeface="Arial"/>
              </a:rPr>
              <a:t> in Uzbekistan.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Into space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Moon landing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Oyga qo‘nish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Millions of people watched </a:t>
            </a:r>
            <a:r>
              <a:rPr sz="1400" b="1">
                <a:solidFill>
                  <a:srgbClr val="5A6572"/>
                </a:solidFill>
                <a:latin typeface="Arial"/>
              </a:rPr>
              <a:t>the Moon landing</a:t>
            </a:r>
            <a:r>
              <a:rPr sz="1400" b="0">
                <a:solidFill>
                  <a:srgbClr val="5A6572"/>
                </a:solidFill>
                <a:latin typeface="Arial"/>
              </a:rPr>
              <a:t> on TV in 1969.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space shuttle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kosmik kema (shattl)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space shuttle</a:t>
            </a:r>
            <a:r>
              <a:rPr sz="1400" b="0">
                <a:solidFill>
                  <a:srgbClr val="5A6572"/>
                </a:solidFill>
                <a:latin typeface="Arial"/>
              </a:rPr>
              <a:t> carried astronauts into space and back.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👩‍🚀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space tourist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kosmik sayyoh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space tourist</a:t>
            </a:r>
            <a:r>
              <a:rPr sz="1400" b="0">
                <a:solidFill>
                  <a:srgbClr val="5A6572"/>
                </a:solidFill>
                <a:latin typeface="Arial"/>
              </a:rPr>
              <a:t> pays a lot of money for a trip around the Earth.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🧗️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challenge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qiyin vazifa, sinov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Building a road through the mountains was a real </a:t>
            </a:r>
            <a:r>
              <a:rPr sz="1400" b="1">
                <a:solidFill>
                  <a:srgbClr val="5A6572"/>
                </a:solidFill>
                <a:latin typeface="Arial"/>
              </a:rPr>
              <a:t>challenge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technology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texnologiya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Modern </a:t>
            </a:r>
            <a:r>
              <a:rPr sz="1400" b="1">
                <a:solidFill>
                  <a:srgbClr val="5A6572"/>
                </a:solidFill>
                <a:latin typeface="Arial"/>
              </a:rPr>
              <a:t>technology</a:t>
            </a:r>
            <a:r>
              <a:rPr sz="1400" b="0">
                <a:solidFill>
                  <a:srgbClr val="5A6572"/>
                </a:solidFill>
                <a:latin typeface="Arial"/>
              </a:rPr>
              <a:t> makes travel faster and safer.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From skis to space — a two-minute history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For thousands of years people travelled </a:t>
            </a:r>
            <a:r>
              <a:rPr sz="1600" b="1">
                <a:solidFill>
                  <a:srgbClr val="1E2A38"/>
                </a:solidFill>
                <a:latin typeface="Arial"/>
              </a:rPr>
              <a:t>on foot</a:t>
            </a:r>
            <a:r>
              <a:rPr sz="1600" b="0">
                <a:solidFill>
                  <a:srgbClr val="1E2A38"/>
                </a:solidFill>
                <a:latin typeface="Arial"/>
              </a:rPr>
              <a:t>. Early humans in the cold north used </a:t>
            </a:r>
            <a:r>
              <a:rPr sz="1600" b="1">
                <a:solidFill>
                  <a:srgbClr val="1E2A38"/>
                </a:solidFill>
                <a:latin typeface="Arial"/>
              </a:rPr>
              <a:t>skis</a:t>
            </a:r>
            <a:r>
              <a:rPr sz="1600" b="0">
                <a:solidFill>
                  <a:srgbClr val="1E2A38"/>
                </a:solidFill>
                <a:latin typeface="Arial"/>
              </a:rPr>
              <a:t>, and after </a:t>
            </a:r>
            <a:r>
              <a:rPr sz="1600" b="1">
                <a:solidFill>
                  <a:srgbClr val="1E2A38"/>
                </a:solidFill>
                <a:latin typeface="Arial"/>
              </a:rPr>
              <a:t>the wheel</a:t>
            </a:r>
            <a:r>
              <a:rPr sz="1600" b="0">
                <a:solidFill>
                  <a:srgbClr val="1E2A38"/>
                </a:solidFill>
                <a:latin typeface="Arial"/>
              </a:rPr>
              <a:t> was </a:t>
            </a:r>
            <a:r>
              <a:rPr sz="1600" b="1">
                <a:solidFill>
                  <a:srgbClr val="1E2A38"/>
                </a:solidFill>
                <a:latin typeface="Arial"/>
              </a:rPr>
              <a:t>invented</a:t>
            </a:r>
            <a:r>
              <a:rPr sz="1600" b="0">
                <a:solidFill>
                  <a:srgbClr val="1E2A38"/>
                </a:solidFill>
                <a:latin typeface="Arial"/>
              </a:rPr>
              <a:t> around 3500 </a:t>
            </a:r>
            <a:r>
              <a:rPr sz="1600" b="1">
                <a:solidFill>
                  <a:srgbClr val="1E2A38"/>
                </a:solidFill>
                <a:latin typeface="Arial"/>
              </a:rPr>
              <a:t>BC</a:t>
            </a:r>
            <a:r>
              <a:rPr sz="1600" b="0">
                <a:solidFill>
                  <a:srgbClr val="1E2A38"/>
                </a:solidFill>
                <a:latin typeface="Arial"/>
              </a:rPr>
              <a:t>, carts appeared — but they were slow without roads. So for many </a:t>
            </a:r>
            <a:r>
              <a:rPr sz="1600" b="1">
                <a:solidFill>
                  <a:srgbClr val="1E2A38"/>
                </a:solidFill>
                <a:latin typeface="Arial"/>
              </a:rPr>
              <a:t>centuries</a:t>
            </a:r>
            <a:r>
              <a:rPr sz="1600" b="0">
                <a:solidFill>
                  <a:srgbClr val="1E2A38"/>
                </a:solidFill>
                <a:latin typeface="Arial"/>
              </a:rPr>
              <a:t> the horse was the fastest </a:t>
            </a:r>
            <a:r>
              <a:rPr sz="1600" b="1">
                <a:solidFill>
                  <a:srgbClr val="1E2A38"/>
                </a:solidFill>
                <a:latin typeface="Arial"/>
              </a:rPr>
              <a:t>means of transport</a:t>
            </a:r>
            <a:r>
              <a:rPr sz="1600" b="0">
                <a:solidFill>
                  <a:srgbClr val="1E2A38"/>
                </a:solidFill>
                <a:latin typeface="Arial"/>
              </a:rPr>
              <a:t>, and its </a:t>
            </a:r>
            <a:r>
              <a:rPr sz="1600" b="1">
                <a:solidFill>
                  <a:srgbClr val="1E2A38"/>
                </a:solidFill>
                <a:latin typeface="Arial"/>
              </a:rPr>
              <a:t>record for speed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about fifty-five kilometres an hour — stayed </a:t>
            </a:r>
            <a:r>
              <a:rPr sz="1600" b="1">
                <a:solidFill>
                  <a:srgbClr val="1E2A38"/>
                </a:solidFill>
                <a:latin typeface="Arial"/>
              </a:rPr>
              <a:t>unbroken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From skis to space — a two-minute history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Everything changed at the end of the eighteenth century. In 1783 </a:t>
            </a:r>
            <a:r>
              <a:rPr sz="1600" b="1">
                <a:solidFill>
                  <a:srgbClr val="1E2A38"/>
                </a:solidFill>
                <a:latin typeface="Arial"/>
              </a:rPr>
              <a:t>a hot-air balloon</a:t>
            </a:r>
            <a:r>
              <a:rPr sz="1600" b="0">
                <a:solidFill>
                  <a:srgbClr val="1E2A38"/>
                </a:solidFill>
                <a:latin typeface="Arial"/>
              </a:rPr>
              <a:t> made its first free </a:t>
            </a:r>
            <a:r>
              <a:rPr sz="1600" b="1">
                <a:solidFill>
                  <a:srgbClr val="1E2A38"/>
                </a:solidFill>
                <a:latin typeface="Arial"/>
              </a:rPr>
              <a:t>flight</a:t>
            </a:r>
            <a:r>
              <a:rPr sz="1600" b="0">
                <a:solidFill>
                  <a:srgbClr val="1E2A38"/>
                </a:solidFill>
                <a:latin typeface="Arial"/>
              </a:rPr>
              <a:t> over France; its </a:t>
            </a:r>
            <a:r>
              <a:rPr sz="1600" b="1">
                <a:solidFill>
                  <a:srgbClr val="1E2A38"/>
                </a:solidFill>
                <a:latin typeface="Arial"/>
              </a:rPr>
              <a:t>passengers</a:t>
            </a:r>
            <a:r>
              <a:rPr sz="1600" b="0">
                <a:solidFill>
                  <a:srgbClr val="1E2A38"/>
                </a:solidFill>
                <a:latin typeface="Arial"/>
              </a:rPr>
              <a:t> were </a:t>
            </a:r>
            <a:r>
              <a:rPr sz="1600" b="1">
                <a:solidFill>
                  <a:srgbClr val="1E2A38"/>
                </a:solidFill>
                <a:latin typeface="Arial"/>
              </a:rPr>
              <a:t>admiring the view</a:t>
            </a:r>
            <a:r>
              <a:rPr sz="1600" b="0">
                <a:solidFill>
                  <a:srgbClr val="1E2A38"/>
                </a:solidFill>
                <a:latin typeface="Arial"/>
              </a:rPr>
              <a:t> when the fabric caught fire, but they </a:t>
            </a:r>
            <a:r>
              <a:rPr sz="1600" b="1">
                <a:solidFill>
                  <a:srgbClr val="1E2A38"/>
                </a:solidFill>
                <a:latin typeface="Arial"/>
              </a:rPr>
              <a:t>put the fire out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landed safely</a:t>
            </a:r>
            <a:r>
              <a:rPr sz="1600" b="0">
                <a:solidFill>
                  <a:srgbClr val="1E2A38"/>
                </a:solidFill>
                <a:latin typeface="Arial"/>
              </a:rPr>
              <a:t>. Twenty years later </a:t>
            </a:r>
            <a:r>
              <a:rPr sz="1600" b="1">
                <a:solidFill>
                  <a:srgbClr val="1E2A38"/>
                </a:solidFill>
                <a:latin typeface="Arial"/>
              </a:rPr>
              <a:t>the railway</a:t>
            </a:r>
            <a:r>
              <a:rPr sz="1600" b="0">
                <a:solidFill>
                  <a:srgbClr val="1E2A38"/>
                </a:solidFill>
                <a:latin typeface="Arial"/>
              </a:rPr>
              <a:t> began: the first vehicle with an engine ran on rails — and it soon </a:t>
            </a:r>
            <a:r>
              <a:rPr sz="1600" b="1">
                <a:solidFill>
                  <a:srgbClr val="1E2A38"/>
                </a:solidFill>
                <a:latin typeface="Arial"/>
              </a:rPr>
              <a:t>fell off the tracks</a:t>
            </a:r>
            <a:r>
              <a:rPr sz="1600" b="0">
                <a:solidFill>
                  <a:srgbClr val="1E2A38"/>
                </a:solidFill>
                <a:latin typeface="Arial"/>
              </a:rPr>
              <a:t>, although everyone </a:t>
            </a:r>
            <a:r>
              <a:rPr sz="1600" b="1">
                <a:solidFill>
                  <a:srgbClr val="1E2A38"/>
                </a:solidFill>
                <a:latin typeface="Arial"/>
              </a:rPr>
              <a:t>escaped unharmed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Perhaps unexpectedly, the bicycle with pedals only arrived around 1840. Then came </a:t>
            </a:r>
            <a:r>
              <a:rPr sz="1600" b="1">
                <a:solidFill>
                  <a:srgbClr val="1E2A38"/>
                </a:solidFill>
                <a:latin typeface="Arial"/>
              </a:rPr>
              <a:t>the petrol-driven car</a:t>
            </a:r>
            <a:r>
              <a:rPr sz="1600" b="0">
                <a:solidFill>
                  <a:srgbClr val="1E2A38"/>
                </a:solidFill>
                <a:latin typeface="Arial"/>
              </a:rPr>
              <a:t> and, in 1903, a short </a:t>
            </a:r>
            <a:r>
              <a:rPr sz="1600" b="1">
                <a:solidFill>
                  <a:srgbClr val="1E2A38"/>
                </a:solidFill>
                <a:latin typeface="Arial"/>
              </a:rPr>
              <a:t>aeroplane</a:t>
            </a:r>
            <a:r>
              <a:rPr sz="1600" b="0">
                <a:solidFill>
                  <a:srgbClr val="1E2A38"/>
                </a:solidFill>
                <a:latin typeface="Arial"/>
              </a:rPr>
              <a:t> flight by the Wright brothers: the dream </a:t>
            </a:r>
            <a:r>
              <a:rPr sz="1600" b="1">
                <a:solidFill>
                  <a:srgbClr val="1E2A38"/>
                </a:solidFill>
                <a:latin typeface="Arial"/>
              </a:rPr>
              <a:t>became a reality</a:t>
            </a:r>
            <a:r>
              <a:rPr sz="1600" b="0">
                <a:solidFill>
                  <a:srgbClr val="1E2A38"/>
                </a:solidFill>
                <a:latin typeface="Arial"/>
              </a:rPr>
              <a:t>, and </a:t>
            </a:r>
            <a:r>
              <a:rPr sz="1600" b="1">
                <a:solidFill>
                  <a:srgbClr val="1E2A38"/>
                </a:solidFill>
                <a:latin typeface="Arial"/>
              </a:rPr>
              <a:t>a huge industry</a:t>
            </a:r>
            <a:r>
              <a:rPr sz="1600" b="0">
                <a:solidFill>
                  <a:srgbClr val="1E2A38"/>
                </a:solidFill>
                <a:latin typeface="Arial"/>
              </a:rPr>
              <a:t> grew from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From skis to space — a two-minute history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Since the first </a:t>
            </a:r>
            <a:r>
              <a:rPr sz="1600" b="1">
                <a:solidFill>
                  <a:srgbClr val="1E2A38"/>
                </a:solidFill>
                <a:latin typeface="Arial"/>
              </a:rPr>
              <a:t>Moon landing</a:t>
            </a:r>
            <a:r>
              <a:rPr sz="1600" b="0">
                <a:solidFill>
                  <a:srgbClr val="1E2A38"/>
                </a:solidFill>
                <a:latin typeface="Arial"/>
              </a:rPr>
              <a:t> in 1969 we have had </a:t>
            </a:r>
            <a:r>
              <a:rPr sz="1600" b="1">
                <a:solidFill>
                  <a:srgbClr val="1E2A38"/>
                </a:solidFill>
                <a:latin typeface="Arial"/>
              </a:rPr>
              <a:t>the space shuttle</a:t>
            </a:r>
            <a:r>
              <a:rPr sz="1600" b="0">
                <a:solidFill>
                  <a:srgbClr val="1E2A38"/>
                </a:solidFill>
                <a:latin typeface="Arial"/>
              </a:rPr>
              <a:t> and even </a:t>
            </a:r>
            <a:r>
              <a:rPr sz="1600" b="1">
                <a:solidFill>
                  <a:srgbClr val="1E2A38"/>
                </a:solidFill>
                <a:latin typeface="Arial"/>
              </a:rPr>
              <a:t>space tourists</a:t>
            </a:r>
            <a:r>
              <a:rPr sz="1600" b="0">
                <a:solidFill>
                  <a:srgbClr val="1E2A38"/>
                </a:solidFill>
                <a:latin typeface="Arial"/>
              </a:rPr>
              <a:t>. The </a:t>
            </a:r>
            <a:r>
              <a:rPr sz="1600" b="1">
                <a:solidFill>
                  <a:srgbClr val="1E2A38"/>
                </a:solidFill>
                <a:latin typeface="Arial"/>
              </a:rPr>
              <a:t>challenge</a:t>
            </a:r>
            <a:r>
              <a:rPr sz="1600" b="0">
                <a:solidFill>
                  <a:srgbClr val="1E2A38"/>
                </a:solidFill>
                <a:latin typeface="Arial"/>
              </a:rPr>
              <a:t> for the twenty-first century is space — and with new </a:t>
            </a:r>
            <a:r>
              <a:rPr sz="1600" b="1">
                <a:solidFill>
                  <a:srgbClr val="1E2A38"/>
                </a:solidFill>
                <a:latin typeface="Arial"/>
              </a:rPr>
              <a:t>technology</a:t>
            </a:r>
            <a:r>
              <a:rPr sz="1600" b="0">
                <a:solidFill>
                  <a:srgbClr val="1E2A38"/>
                </a:solidFill>
                <a:latin typeface="Arial"/>
              </a:rPr>
              <a:t> it may be as exciting as the past.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were carts slow?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fast can a horse run?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were the balloon passengers doing when the fire started?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came first — the train or the bicycle with pedals?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challenge for the twenty-first century?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what happened when?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sanani aytadi, siz nima bo‘lganini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3000 BC · 3500 BC · 1783 · 1803 · 1804 · 1840 · 1903 · 1969 · 1981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English: issiq havo shari · relsdan chiqib ketmoq · orzu ro‘yobga chiqdi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'perhaps unexpectedly' with an example from the text.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an encyclopaedia — scan, then read in detail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Scan</a:t>
            </a:r>
            <a:r>
              <a:rPr sz="1700" b="0">
                <a:solidFill>
                  <a:srgbClr val="1E2A38"/>
                </a:solidFill>
                <a:latin typeface="Arial"/>
              </a:rPr>
              <a:t> for numbers first: 3000 BC, 1783, 1803, 1804, 1840, 1903, 1969 — do not read every word (ex. 2).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Multiple choice</a:t>
            </a:r>
            <a:r>
              <a:rPr sz="1700" b="0">
                <a:solidFill>
                  <a:srgbClr val="1E2A38"/>
                </a:solidFill>
                <a:latin typeface="Arial"/>
              </a:rPr>
              <a:t>: find the paragraph, then read it slowly; the right answer says the same thing in </a:t>
            </a:r>
            <a:r>
              <a:rPr sz="1700" b="1">
                <a:solidFill>
                  <a:srgbClr val="1E2A38"/>
                </a:solidFill>
                <a:latin typeface="Arial"/>
              </a:rPr>
              <a:t>different words</a:t>
            </a:r>
            <a:r>
              <a:rPr sz="17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Wrong options</a:t>
            </a:r>
            <a:r>
              <a:rPr sz="1700" b="0">
                <a:solidFill>
                  <a:srgbClr val="1E2A38"/>
                </a:solidFill>
                <a:latin typeface="Arial"/>
              </a:rPr>
              <a:t> often use words from the text but change the meaning — check who, when and why.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Watch the tenses: </a:t>
            </a:r>
            <a:r>
              <a:rPr sz="1700" b="1">
                <a:solidFill>
                  <a:srgbClr val="1E2A38"/>
                </a:solidFill>
                <a:latin typeface="Arial"/>
              </a:rPr>
              <a:t>were admiring</a:t>
            </a:r>
            <a:r>
              <a:rPr sz="1700" b="0">
                <a:solidFill>
                  <a:srgbClr val="1E2A38"/>
                </a:solidFill>
                <a:latin typeface="Arial"/>
              </a:rPr>
              <a:t> (in progress) + </a:t>
            </a:r>
            <a:r>
              <a:rPr sz="1700" b="1">
                <a:solidFill>
                  <a:srgbClr val="1E2A38"/>
                </a:solidFill>
                <a:latin typeface="Arial"/>
              </a:rPr>
              <a:t>saw</a:t>
            </a:r>
            <a:r>
              <a:rPr sz="1700" b="0">
                <a:solidFill>
                  <a:srgbClr val="1E2A38"/>
                </a:solidFill>
                <a:latin typeface="Arial"/>
              </a:rPr>
              <a:t> (interruption) — the grammar in lesson 10.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Have your say!</a:t>
            </a:r>
            <a:r>
              <a:rPr sz="1700" b="0">
                <a:solidFill>
                  <a:srgbClr val="1E2A38"/>
                </a:solidFill>
                <a:latin typeface="Arial"/>
              </a:rPr>
              <a:t> Opinion + reason + example: </a:t>
            </a:r>
            <a:r>
              <a:rPr sz="1700" b="1">
                <a:solidFill>
                  <a:srgbClr val="1E2A38"/>
                </a:solidFill>
                <a:latin typeface="Arial"/>
              </a:rPr>
              <a:t>I think the car… because… For example…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for exams — four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Predict:</a:t>
            </a:r>
            <a:r>
              <a:rPr sz="1700" b="0">
                <a:solidFill>
                  <a:srgbClr val="1E2A38"/>
                </a:solidFill>
                <a:latin typeface="Arial"/>
              </a:rPr>
              <a:t> answer the three questions at the top of p. 14 before reading.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Skim</a:t>
            </a:r>
            <a:r>
              <a:rPr sz="1700" b="0">
                <a:solidFill>
                  <a:srgbClr val="1E2A38"/>
                </a:solidFill>
                <a:latin typeface="Arial"/>
              </a:rPr>
              <a:t> the text once (3 minutes) and check.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Scan</a:t>
            </a:r>
            <a:r>
              <a:rPr sz="1700" b="0">
                <a:solidFill>
                  <a:srgbClr val="1E2A38"/>
                </a:solidFill>
                <a:latin typeface="Arial"/>
              </a:rPr>
              <a:t> for the numbers (ex. 2).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 in detail</a:t>
            </a:r>
            <a:r>
              <a:rPr sz="1700" b="0">
                <a:solidFill>
                  <a:srgbClr val="1E2A38"/>
                </a:solidFill>
                <a:latin typeface="Arial"/>
              </a:rPr>
              <a:t> for ex. 3 — underline the proof for each answer.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Hard words from the text — mark the stress: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century /ə ˈsentʃəri/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unbroken /ʌnˈbrəʊkən/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gradually /ˈɡrædʒuəli/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design /ə dɪˈzaɪn/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an aeroplane /ən ˈeərəpleɪn/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challenge /ə ˈtʃælɪndʒ/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technology /tekˈnɒlədʒi/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means of transport /ə ˌmiːnz əv ˈtrænspɔːt/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Years too: split them into two pairs — 1783 = seventeen eighty-three, 1903 = nineteen oh three.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At first, people could only travel ________ ________ or on skis.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wheel ________ ________ around 3500 BC.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For many ________ the horse was the fastest means of transport.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fire heated the air and made the balloon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passengers were ________ the view when they suddenly saw smoke.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Luckily, they managed to ________ the fire ________ and land safely.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train began to fall ________ the tracks, but the passengers escaped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Wright brothers were the ________ of the first aeroplane. (i…)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Around 1840 a new ________ with pedals made the bicycle much easier to ride. (d…)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1903 the dream of flying became a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first Moon ________ was in 1969.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2001 Dennis Tito became the first ________ ________: he paid 20 million dollars for his trip. (s… t…)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your say! Which form of transport has had the biggest influence on our lives? Explain the difference it has made.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invention in the text surprised you most? Why?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means of transport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«transport vositasi»; ko‘plikda ham </a:t>
            </a:r>
            <a:r>
              <a:rPr sz="1600" b="1">
                <a:solidFill>
                  <a:srgbClr val="1E2A38"/>
                </a:solidFill>
                <a:latin typeface="Arial"/>
              </a:rPr>
              <a:t>means</a:t>
            </a:r>
            <a:r>
              <a:rPr sz="1600" b="0">
                <a:solidFill>
                  <a:srgbClr val="1E2A38"/>
                </a:solidFill>
                <a:latin typeface="Arial"/>
              </a:rPr>
              <a:t> (a means / two means).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BC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«miloddan avvalgi»; </a:t>
            </a:r>
            <a:r>
              <a:rPr sz="1600" b="1">
                <a:solidFill>
                  <a:srgbClr val="1E2A38"/>
                </a:solidFill>
                <a:latin typeface="Arial"/>
              </a:rPr>
              <a:t>AD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«milodiy».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Yillar juft-juft o‘qiladi: </a:t>
            </a:r>
            <a:r>
              <a:rPr sz="1600" b="1">
                <a:solidFill>
                  <a:srgbClr val="1E2A38"/>
                </a:solidFill>
                <a:latin typeface="Arial"/>
              </a:rPr>
              <a:t>1783</a:t>
            </a:r>
            <a:r>
              <a:rPr sz="1600" b="0">
                <a:solidFill>
                  <a:srgbClr val="1E2A38"/>
                </a:solidFill>
                <a:latin typeface="Arial"/>
              </a:rPr>
              <a:t> — seventeen eighty-three; </a:t>
            </a:r>
            <a:r>
              <a:rPr sz="1600" b="1">
                <a:solidFill>
                  <a:srgbClr val="1E2A38"/>
                </a:solidFill>
                <a:latin typeface="Arial"/>
              </a:rPr>
              <a:t>1903</a:t>
            </a:r>
            <a:r>
              <a:rPr sz="1600" b="0">
                <a:solidFill>
                  <a:srgbClr val="1E2A38"/>
                </a:solidFill>
                <a:latin typeface="Arial"/>
              </a:rPr>
              <a:t> — nineteen oh three.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were admiring … when they saw</a:t>
            </a:r>
            <a:r>
              <a:rPr sz="1600" b="0">
                <a:solidFill>
                  <a:srgbClr val="1E2A38"/>
                </a:solidFill>
                <a:latin typeface="Arial"/>
              </a:rPr>
              <a:t> — davom etayotgan ish + uni bo‘lgan voqea (keyingi grammatika darsi).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escape unharmed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«jarohatsiz qutulmoq»: un- + harm (zarar) + -ed.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Workbook: Unit 2 reading page.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32 items with the flashcards: sozlar.com/vocab/cards/?set=grade10-lesson8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80–100 words: Which form of transport has had the biggest influence on our lives?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The Mechanics' Magazine (1829) · Public domain · https://commons.wikimedia.org/wiki/File:Stephenson's_Rocket_drawing.jpg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