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Having Fun: Free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Bo‘sh vaqtni qiziqarli o‘tkazish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2. Having Fun. Zak and Matt talk (Reading)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520" y="1371600"/>
            <a:ext cx="2804160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Vlwisconsin (talk)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twenty free-time activities and hobbies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Wordpower definitions (free time, member, join, hang out, hobby, collect, beginner)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past time phrases in a dialogue (last night, a year ago, recently)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Suggest a hobby with Why not…? / How about…ing?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pp. 14–15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Get ready!, the dialogue and Wordpower.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Get ready!</a:t>
            </a:r>
            <a:r>
              <a:rPr sz="1600" b="0">
                <a:solidFill>
                  <a:srgbClr val="1E2A38"/>
                </a:solidFill>
                <a:latin typeface="Arial"/>
              </a:rPr>
              <a:t> Find the words in the letters (cinema, internet, photographs, concert…). Which activities do you like?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quickly and tick the main thing Zak and Matt are talking about.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Zak or Matt? Write the name next to each statement.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When did these things happen? Write a word or short phrase.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a word for each definition — the first letter is given.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Going out and staying in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🍿️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see a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film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saw a film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a boy and his dog.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at home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uyda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cold and rainy,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stayed at home</a:t>
            </a:r>
            <a:r>
              <a:rPr sz="1400" b="0">
                <a:solidFill>
                  <a:srgbClr val="5A6572"/>
                </a:solidFill>
                <a:latin typeface="Arial"/>
              </a:rPr>
              <a:t> all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video games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video o‘yin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played video games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two hours yesterday.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surf the internet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kezmoq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surfed the internet</a:t>
            </a:r>
            <a:r>
              <a:rPr sz="1400" b="0">
                <a:solidFill>
                  <a:srgbClr val="5A6572"/>
                </a:solidFill>
                <a:latin typeface="Arial"/>
              </a:rPr>
              <a:t> and found some funny videos about cats.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a concert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konsertga bormoq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summer our class </a:t>
            </a:r>
            <a:r>
              <a:rPr sz="1400" b="1">
                <a:solidFill>
                  <a:srgbClr val="5A6572"/>
                </a:solidFill>
                <a:latin typeface="Arial"/>
              </a:rPr>
              <a:t>went to a concert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city park.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Going out and staying in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photographs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suratga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</a:t>
            </a:r>
            <a:r>
              <a:rPr sz="1400" b="1">
                <a:solidFill>
                  <a:srgbClr val="5A6572"/>
                </a:solidFill>
                <a:latin typeface="Arial"/>
              </a:rPr>
              <a:t>took photographs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mountains on our trip.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out to a restaurant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restoranga borib ovqatlanmoq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my mum’s birthday we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out to a restaurant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centre.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lot of homework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 ko‘p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couldn’t play football because I </a:t>
            </a:r>
            <a:r>
              <a:rPr sz="1400" b="1">
                <a:solidFill>
                  <a:srgbClr val="5A6572"/>
                </a:solidFill>
                <a:latin typeface="Arial"/>
              </a:rPr>
              <a:t>had a lot of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nothing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hech narsa qilmay o‘tirmoq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 I was tired, so I stayed in bed and </a:t>
            </a:r>
            <a:r>
              <a:rPr sz="1400" b="1">
                <a:solidFill>
                  <a:srgbClr val="5A6572"/>
                </a:solidFill>
                <a:latin typeface="Arial"/>
              </a:rPr>
              <a:t>did nothing</a:t>
            </a:r>
            <a:r>
              <a:rPr sz="1400" b="0">
                <a:solidFill>
                  <a:srgbClr val="5A6572"/>
                </a:solidFill>
                <a:latin typeface="Arial"/>
              </a:rPr>
              <a:t> all morning.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👫️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friends round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do‘stlarni uyga chaqirmoq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Wednesday we </a:t>
            </a:r>
            <a:r>
              <a:rPr sz="1400" b="1">
                <a:solidFill>
                  <a:srgbClr val="5A6572"/>
                </a:solidFill>
                <a:latin typeface="Arial"/>
              </a:rPr>
              <a:t>had friends round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watched a football match.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Hobbies and free 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🆓️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free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week I spent most of my </a:t>
            </a:r>
            <a:r>
              <a:rPr sz="1400" b="1">
                <a:solidFill>
                  <a:srgbClr val="5A6572"/>
                </a:solidFill>
                <a:latin typeface="Arial"/>
              </a:rPr>
              <a:t>free time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 with my friends.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collect coins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tanga yig‘moq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collects coins</a:t>
            </a:r>
            <a:r>
              <a:rPr sz="1400" b="0">
                <a:solidFill>
                  <a:srgbClr val="5A6572"/>
                </a:solidFill>
                <a:latin typeface="Arial"/>
              </a:rPr>
              <a:t> and keeps them in a special book.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from all over the world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dunyoning turli burchaklaridan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Tourists </a:t>
            </a:r>
            <a:r>
              <a:rPr sz="1400" b="1">
                <a:solidFill>
                  <a:srgbClr val="5A6572"/>
                </a:solidFill>
                <a:latin typeface="Arial"/>
              </a:rPr>
              <a:t>from all over the world</a:t>
            </a:r>
            <a:r>
              <a:rPr sz="1400" b="0">
                <a:solidFill>
                  <a:srgbClr val="5A6572"/>
                </a:solidFill>
                <a:latin typeface="Arial"/>
              </a:rPr>
              <a:t> visit Samarkand every year.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learn to play an instrument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cholg‘u chalishni o‘rganmoq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year Bekzod decided to </a:t>
            </a:r>
            <a:r>
              <a:rPr sz="1400" b="1">
                <a:solidFill>
                  <a:srgbClr val="5A6572"/>
                </a:solidFill>
                <a:latin typeface="Arial"/>
              </a:rPr>
              <a:t>learn to play an instrument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Hobbies and free 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disappear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g‘oyib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weekend went so fast — it just </a:t>
            </a:r>
            <a:r>
              <a:rPr sz="1400" b="1">
                <a:solidFill>
                  <a:srgbClr val="5A6572"/>
                </a:solidFill>
                <a:latin typeface="Arial"/>
              </a:rPr>
              <a:t>disappeared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cooking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ovqat pishirish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brother’s new hobby is </a:t>
            </a:r>
            <a:r>
              <a:rPr sz="1400" b="1">
                <a:solidFill>
                  <a:srgbClr val="5A6572"/>
                </a:solidFill>
                <a:latin typeface="Arial"/>
              </a:rPr>
              <a:t>cooking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last Sunday he made plov for 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gardening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bog‘dorchilik (bog‘da ishlash)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grandmother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gardening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last spring she planted ten rose bushes.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Clubs and sport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 member of a club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to‘garak a’zosi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year 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was a member of a club</a:t>
            </a:r>
            <a:r>
              <a:rPr sz="1400" b="0">
                <a:solidFill>
                  <a:srgbClr val="5A6572"/>
                </a:solidFill>
                <a:latin typeface="Arial"/>
              </a:rPr>
              <a:t> for young chess players.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computer club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kompyuter to‘garagi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computer club</a:t>
            </a:r>
            <a:r>
              <a:rPr sz="1400" b="0">
                <a:solidFill>
                  <a:srgbClr val="5A6572"/>
                </a:solidFill>
                <a:latin typeface="Arial"/>
              </a:rPr>
              <a:t> we learnt to make a simple website.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🎾️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tennis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tennis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Nodira </a:t>
            </a:r>
            <a:r>
              <a:rPr sz="1400" b="1">
                <a:solidFill>
                  <a:srgbClr val="5A6572"/>
                </a:solidFill>
                <a:latin typeface="Arial"/>
              </a:rPr>
              <a:t>played tennis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dad on Sunday morning.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Clubs and sport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skateboarding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skeytbordda uchishga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Yesterday I </a:t>
            </a:r>
            <a:r>
              <a:rPr sz="1400" b="1">
                <a:solidFill>
                  <a:srgbClr val="5A6572"/>
                </a:solidFill>
                <a:latin typeface="Arial"/>
              </a:rPr>
              <a:t>went skateboarding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 with my cousin.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beginner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yangi boshlovchi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only a </a:t>
            </a:r>
            <a:r>
              <a:rPr sz="1400" b="1">
                <a:solidFill>
                  <a:srgbClr val="5A6572"/>
                </a:solidFill>
                <a:latin typeface="Arial"/>
              </a:rPr>
              <a:t>beginner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fell three times on my first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free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vaqti bo‘sh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called Timur, but he </a:t>
            </a:r>
            <a:r>
              <a:rPr sz="1400" b="1">
                <a:solidFill>
                  <a:srgbClr val="5A6572"/>
                </a:solidFill>
                <a:latin typeface="Arial"/>
              </a:rPr>
              <a:t>wasn’t free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When did it happen?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last night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kecha kechqurun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Last night</a:t>
            </a:r>
            <a:r>
              <a:rPr sz="1400" b="0">
                <a:solidFill>
                  <a:srgbClr val="5A6572"/>
                </a:solidFill>
                <a:latin typeface="Arial"/>
              </a:rPr>
              <a:t> I read a comic until ten o’clock.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last week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o‘tgan hafta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showed us a new board game </a:t>
            </a:r>
            <a:r>
              <a:rPr sz="1400" b="1">
                <a:solidFill>
                  <a:srgbClr val="5A6572"/>
                </a:solidFill>
                <a:latin typeface="Arial"/>
              </a:rPr>
              <a:t>last week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Monday evening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dushanba kuni kechqurun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 Monday evening</a:t>
            </a:r>
            <a:r>
              <a:rPr sz="1400" b="0">
                <a:solidFill>
                  <a:srgbClr val="5A6572"/>
                </a:solidFill>
                <a:latin typeface="Arial"/>
              </a:rPr>
              <a:t> we had a family dinner at my grandmother’s house.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When did it happen?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past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ilgari, avvallari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past</a:t>
            </a:r>
            <a:r>
              <a:rPr sz="1400" b="0">
                <a:solidFill>
                  <a:srgbClr val="5A6572"/>
                </a:solidFill>
                <a:latin typeface="Arial"/>
              </a:rPr>
              <a:t> my dad played football for a team in Andijan.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year ago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yil oldin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moved to Tashkent </a:t>
            </a:r>
            <a:r>
              <a:rPr sz="1400" b="1">
                <a:solidFill>
                  <a:srgbClr val="5A6572"/>
                </a:solidFill>
                <a:latin typeface="Arial"/>
              </a:rPr>
              <a:t>a year ago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recently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yaqinda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</a:t>
            </a:r>
            <a:r>
              <a:rPr sz="1400" b="1">
                <a:solidFill>
                  <a:srgbClr val="5A6572"/>
                </a:solidFill>
                <a:latin typeface="Arial"/>
              </a:rPr>
              <a:t>recently</a:t>
            </a:r>
            <a:r>
              <a:rPr sz="1400" b="0">
                <a:solidFill>
                  <a:srgbClr val="5A6572"/>
                </a:solidFill>
                <a:latin typeface="Arial"/>
              </a:rPr>
              <a:t> started a cooking class.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friends, two weekends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 </a:t>
            </a:r>
            <a:r>
              <a:rPr sz="1600" b="1">
                <a:solidFill>
                  <a:srgbClr val="1E2A38"/>
                </a:solidFill>
                <a:latin typeface="Arial"/>
              </a:rPr>
              <a:t>had a lot of homework</a:t>
            </a:r>
            <a:r>
              <a:rPr sz="1600" b="0">
                <a:solidFill>
                  <a:srgbClr val="1E2A38"/>
                </a:solidFill>
                <a:latin typeface="Arial"/>
              </a:rPr>
              <a:t> last weekend, so he </a:t>
            </a:r>
            <a:r>
              <a:rPr sz="1600" b="1">
                <a:solidFill>
                  <a:srgbClr val="1E2A38"/>
                </a:solidFill>
                <a:latin typeface="Arial"/>
              </a:rPr>
              <a:t>stayed at home</a:t>
            </a:r>
            <a:r>
              <a:rPr sz="1600" b="0">
                <a:solidFill>
                  <a:srgbClr val="1E2A38"/>
                </a:solidFill>
                <a:latin typeface="Arial"/>
              </a:rPr>
              <a:t>. On Saturday he </a:t>
            </a:r>
            <a:r>
              <a:rPr sz="1600" b="1">
                <a:solidFill>
                  <a:srgbClr val="1E2A38"/>
                </a:solidFill>
                <a:latin typeface="Arial"/>
              </a:rPr>
              <a:t>played video games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surfed the internet</a:t>
            </a:r>
            <a:r>
              <a:rPr sz="1600" b="0">
                <a:solidFill>
                  <a:srgbClr val="1E2A38"/>
                </a:solidFill>
                <a:latin typeface="Arial"/>
              </a:rPr>
              <a:t>. 'I never know what to do in my </a:t>
            </a:r>
            <a:r>
              <a:rPr sz="1600" b="1">
                <a:solidFill>
                  <a:srgbClr val="1E2A38"/>
                </a:solidFill>
                <a:latin typeface="Arial"/>
              </a:rPr>
              <a:t>free time</a:t>
            </a:r>
            <a:r>
              <a:rPr sz="1600" b="0">
                <a:solidFill>
                  <a:srgbClr val="1E2A38"/>
                </a:solidFill>
                <a:latin typeface="Arial"/>
              </a:rPr>
              <a:t>,' he told his friend Timur on Monday.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Timur has the opposite problem — he has lots of hobbies. He plays the guitar, he </a:t>
            </a:r>
            <a:r>
              <a:rPr sz="1600" b="1">
                <a:solidFill>
                  <a:srgbClr val="1E2A38"/>
                </a:solidFill>
                <a:latin typeface="Arial"/>
              </a:rPr>
              <a:t>collects coins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from all over the world</a:t>
            </a:r>
            <a:r>
              <a:rPr sz="1600" b="0">
                <a:solidFill>
                  <a:srgbClr val="1E2A38"/>
                </a:solidFill>
                <a:latin typeface="Arial"/>
              </a:rPr>
              <a:t>, and </a:t>
            </a:r>
            <a:r>
              <a:rPr sz="1600" b="1">
                <a:solidFill>
                  <a:srgbClr val="1E2A38"/>
                </a:solidFill>
                <a:latin typeface="Arial"/>
              </a:rPr>
              <a:t>last week</a:t>
            </a:r>
            <a:r>
              <a:rPr sz="1600" b="0">
                <a:solidFill>
                  <a:srgbClr val="1E2A38"/>
                </a:solidFill>
                <a:latin typeface="Arial"/>
              </a:rPr>
              <a:t> he </a:t>
            </a:r>
            <a:r>
              <a:rPr sz="1600" b="1">
                <a:solidFill>
                  <a:srgbClr val="1E2A38"/>
                </a:solidFill>
                <a:latin typeface="Arial"/>
              </a:rPr>
              <a:t>went skateboarding</a:t>
            </a:r>
            <a:r>
              <a:rPr sz="1600" b="0">
                <a:solidFill>
                  <a:srgbClr val="1E2A38"/>
                </a:solidFill>
                <a:latin typeface="Arial"/>
              </a:rPr>
              <a:t> for the first time. 'I'm </a:t>
            </a:r>
            <a:r>
              <a:rPr sz="1600" b="1">
                <a:solidFill>
                  <a:srgbClr val="1E2A38"/>
                </a:solidFill>
                <a:latin typeface="Arial"/>
              </a:rPr>
              <a:t>a beginner</a:t>
            </a:r>
            <a:r>
              <a:rPr sz="1600" b="0">
                <a:solidFill>
                  <a:srgbClr val="1E2A38"/>
                </a:solidFill>
                <a:latin typeface="Arial"/>
              </a:rPr>
              <a:t>,' he said, 'but it's a lot of fun.'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friends, two weekends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past</a:t>
            </a:r>
            <a:r>
              <a:rPr sz="1600" b="0">
                <a:solidFill>
                  <a:srgbClr val="1E2A38"/>
                </a:solidFill>
                <a:latin typeface="Arial"/>
              </a:rPr>
              <a:t> Timur was </a:t>
            </a:r>
            <a:r>
              <a:rPr sz="1600" b="1">
                <a:solidFill>
                  <a:srgbClr val="1E2A38"/>
                </a:solidFill>
                <a:latin typeface="Arial"/>
              </a:rPr>
              <a:t>a member</a:t>
            </a:r>
            <a:r>
              <a:rPr sz="1600" b="0">
                <a:solidFill>
                  <a:srgbClr val="1E2A38"/>
                </a:solidFill>
                <a:latin typeface="Arial"/>
              </a:rPr>
              <a:t> of four school clubs, but they took too much time. Now he is only in the photography club. 'It sounds as if you need a hobby,' he told Aziz. 'Why not join a club? How about coming to the photography club with me? It meets once a week.' 'OK,' said Aziz. 'That sounds really interesting.'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Aziz stay at home last weekend?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are Timur's hobbies?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Timur good at skateboarding?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Timur leave some clubs?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Timur suggest?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Wordpower definitions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ta’rifni o‘qiydi, siz so‘zni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time when you can do what you want · someone who is in a club · get and keep coins, stamps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someone who is starting to learn something · not busy, with time to do something · games you play on a screen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growing flowers and vegetables · making food · go away so nobody can see it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a dialogue — who, what, when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First read </a:t>
            </a:r>
            <a:r>
              <a:rPr sz="1800" b="1">
                <a:solidFill>
                  <a:srgbClr val="1E2A38"/>
                </a:solidFill>
                <a:latin typeface="Arial"/>
              </a:rPr>
              <a:t>quickly</a:t>
            </a:r>
            <a:r>
              <a:rPr sz="1800" b="0">
                <a:solidFill>
                  <a:srgbClr val="1E2A38"/>
                </a:solidFill>
                <a:latin typeface="Arial"/>
              </a:rPr>
              <a:t> for the main topic (ex.1) — what are Zak and Matt talking about?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Then read for </a:t>
            </a:r>
            <a:r>
              <a:rPr sz="1800" b="1">
                <a:solidFill>
                  <a:srgbClr val="1E2A38"/>
                </a:solidFill>
                <a:latin typeface="Arial"/>
              </a:rPr>
              <a:t>names</a:t>
            </a:r>
            <a:r>
              <a:rPr sz="1800" b="0">
                <a:solidFill>
                  <a:srgbClr val="1E2A38"/>
                </a:solidFill>
                <a:latin typeface="Arial"/>
              </a:rPr>
              <a:t>: who did it — Zak or Matt? (ex.2)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Then read for </a:t>
            </a:r>
            <a:r>
              <a:rPr sz="1800" b="1">
                <a:solidFill>
                  <a:srgbClr val="1E2A38"/>
                </a:solidFill>
                <a:latin typeface="Arial"/>
              </a:rPr>
              <a:t>time phrases</a:t>
            </a:r>
            <a:r>
              <a:rPr sz="1800" b="0">
                <a:solidFill>
                  <a:srgbClr val="1E2A38"/>
                </a:solidFill>
                <a:latin typeface="Arial"/>
              </a:rPr>
              <a:t>: last night · on Wednesday · on Thursday evening · in the past · a year ago · last week (ex.3).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Most verbs are in the </a:t>
            </a:r>
            <a:r>
              <a:rPr sz="18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800" b="0">
                <a:solidFill>
                  <a:srgbClr val="1E2A38"/>
                </a:solidFill>
                <a:latin typeface="Arial"/>
              </a:rPr>
              <a:t>: went, saw, stayed, played, came, had, gave.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Suggestions: </a:t>
            </a:r>
            <a:r>
              <a:rPr sz="1800" b="1">
                <a:solidFill>
                  <a:srgbClr val="1E2A38"/>
                </a:solidFill>
                <a:latin typeface="Arial"/>
              </a:rPr>
              <a:t>Why not</a:t>
            </a:r>
            <a:r>
              <a:rPr sz="1800" b="0">
                <a:solidFill>
                  <a:srgbClr val="1E2A38"/>
                </a:solidFill>
                <a:latin typeface="Arial"/>
              </a:rPr>
              <a:t> + verb? · </a:t>
            </a:r>
            <a:r>
              <a:rPr sz="1800" b="1">
                <a:solidFill>
                  <a:srgbClr val="1E2A38"/>
                </a:solidFill>
                <a:latin typeface="Arial"/>
              </a:rPr>
              <a:t>How about</a:t>
            </a:r>
            <a:r>
              <a:rPr sz="1800" b="0">
                <a:solidFill>
                  <a:srgbClr val="1E2A38"/>
                </a:solidFill>
                <a:latin typeface="Arial"/>
              </a:rPr>
              <a:t> + -ing? — reply: </a:t>
            </a:r>
            <a:r>
              <a:rPr sz="1800" b="1">
                <a:solidFill>
                  <a:srgbClr val="1E2A38"/>
                </a:solidFill>
                <a:latin typeface="Arial"/>
              </a:rPr>
              <a:t>That sounds really interesting.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for detail — three passes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Pass 1 (1 min):</a:t>
            </a:r>
            <a:r>
              <a:rPr sz="1700" b="0">
                <a:solidFill>
                  <a:srgbClr val="1E2A38"/>
                </a:solidFill>
                <a:latin typeface="Arial"/>
              </a:rPr>
              <a:t> tick the main thing they talk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Pass 2:</a:t>
            </a:r>
            <a:r>
              <a:rPr sz="1700" b="0">
                <a:solidFill>
                  <a:srgbClr val="1E2A38"/>
                </a:solidFill>
                <a:latin typeface="Arial"/>
              </a:rPr>
              <a:t> underline every name + action.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Pass 3:</a:t>
            </a:r>
            <a:r>
              <a:rPr sz="1700" b="0">
                <a:solidFill>
                  <a:srgbClr val="1E2A38"/>
                </a:solidFill>
                <a:latin typeface="Arial"/>
              </a:rPr>
              <a:t> circle every time phrase and match it to an action.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Past -ed endings and tricky words — repeat: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stayed at home /steɪd/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surfed the internet /sɜːft/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disappeared /ˌdɪsəˈpɪəd/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collected coins /kəˈlektɪd/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an instrument /ˈɪnstrəmənt/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gardening /ˈɡɑːdnɪŋ/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beginner /bɪˈɡɪnə/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recently /ˈriːsntli/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Only verbs ending in t or d add a new syllable: col-lec-ted, de-ci-ded.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do you do in your ________ ________? — I play the guitar.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didn't go out last night. I ________ ________ ________ and watched TV.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Mum says I can ________ ________ ________ on Friday, so I've invited three classmates.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________ ________ from all over the world. (collect · coins)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Are you a ________ of the photography club?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school has a ________ ________ for students who like making websites.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can't skate well yet — I'm a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gave me my first coin a ________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You're always bored. It ________ ________ ________ you need a hobby!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learn to play an instrument?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Or how ________ ________ photographs?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 rained all Saturday, so I just sat on the sofa and ________ ________.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what you did in your free time last week — one thing for each day.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Your partner is bored. Suggest two hobbies: 'Why not…? How about…?'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stay at home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uyda qolish; </a:t>
            </a:r>
            <a:r>
              <a:rPr sz="1600" b="1">
                <a:solidFill>
                  <a:srgbClr val="1E2A38"/>
                </a:solidFill>
                <a:latin typeface="Arial"/>
              </a:rPr>
              <a:t>go out to a restaurant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restoranga borib ovqatlanish; </a:t>
            </a:r>
            <a:r>
              <a:rPr sz="1600" b="1">
                <a:solidFill>
                  <a:srgbClr val="1E2A38"/>
                </a:solidFill>
                <a:latin typeface="Arial"/>
              </a:rPr>
              <a:t>have friends round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do‘stlarni uyga chaqirish.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take photographs</a:t>
            </a:r>
            <a:r>
              <a:rPr sz="1600" b="0">
                <a:solidFill>
                  <a:srgbClr val="1E2A38"/>
                </a:solidFill>
                <a:latin typeface="Arial"/>
              </a:rPr>
              <a:t> — suratga olish; o‘tgan zamoni </a:t>
            </a:r>
            <a:r>
              <a:rPr sz="1600" b="1">
                <a:solidFill>
                  <a:srgbClr val="1E2A38"/>
                </a:solidFill>
                <a:latin typeface="Arial"/>
              </a:rPr>
              <a:t>took photographs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taked</a:t>
            </a:r>
            <a:r>
              <a:rPr sz="1600" b="0">
                <a:solidFill>
                  <a:srgbClr val="1E2A38"/>
                </a:solidFill>
                <a:latin typeface="Arial"/>
              </a:rPr>
              <a:t> emas).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free</a:t>
            </a:r>
            <a:r>
              <a:rPr sz="1600" b="0">
                <a:solidFill>
                  <a:srgbClr val="1E2A38"/>
                </a:solidFill>
                <a:latin typeface="Arial"/>
              </a:rPr>
              <a:t> — vaqti bo‘sh bo‘lish (</a:t>
            </a:r>
            <a:r>
              <a:rPr sz="1600" b="1">
                <a:solidFill>
                  <a:srgbClr val="1E2A38"/>
                </a:solidFill>
                <a:latin typeface="Arial"/>
              </a:rPr>
              <a:t>I’m free on Saturday.</a:t>
            </a:r>
            <a:r>
              <a:rPr sz="1600" b="0">
                <a:solidFill>
                  <a:srgbClr val="1E2A38"/>
                </a:solidFill>
                <a:latin typeface="Arial"/>
              </a:rPr>
              <a:t>); </a:t>
            </a:r>
            <a:r>
              <a:rPr sz="1600" b="1">
                <a:solidFill>
                  <a:srgbClr val="1E2A38"/>
                </a:solidFill>
                <a:latin typeface="Arial"/>
              </a:rPr>
              <a:t>free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bo‘sh vaqt (ot).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Taklif: </a:t>
            </a:r>
            <a:r>
              <a:rPr sz="1600" b="1">
                <a:solidFill>
                  <a:srgbClr val="1E2A38"/>
                </a:solidFill>
                <a:latin typeface="Arial"/>
              </a:rPr>
              <a:t>Why not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 (</a:t>
            </a:r>
            <a:r>
              <a:rPr sz="1600" b="1">
                <a:solidFill>
                  <a:srgbClr val="1E2A38"/>
                </a:solidFill>
                <a:latin typeface="Arial"/>
              </a:rPr>
              <a:t>Why not join?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How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+ -ing (</a:t>
            </a:r>
            <a:r>
              <a:rPr sz="1600" b="1">
                <a:solidFill>
                  <a:srgbClr val="1E2A38"/>
                </a:solidFill>
                <a:latin typeface="Arial"/>
              </a:rPr>
              <a:t>How about joining?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pp. 10–11,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with the flashcards: sozlar.com/vocab/cards/?set=grade8-lesson8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sentences: what did you do in your free time last week?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Vlwisconsin (talk) · Public domain · https://commons.wikimedia.org/wiki/File:BackSmithGrind.jpg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