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Arial"/>
              </a:rPr>
              <a:t>Writing a Personal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Shaxsiy profil yozish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Writing: personal profile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E99A6"/>
                </a:solidFill>
                <a:latin typeface="Arial"/>
              </a:rPr>
              <a:t>A What I look like  ·  B Me and my family  ·  C My room  ·  D My favourite things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which of the four paragraphs each piece of information belongs to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short forms and an exclamation mark in informal writing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first two paragraphs of their own profile in class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LOOK AND 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mavzu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46120" y="1783080"/>
            <a:ext cx="566928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profi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010" y="1965960"/>
            <a:ext cx="5143500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9000" y="5449824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Candace McDaniel · CC0 1.0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6099048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What can you see? Say three sentences about the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MODEL TEXT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Zara's profile — Laser A1+, p. 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Four paragraphs, one topic each. Read and find the short forms.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1</a:t>
            </a:r>
            <a:r>
              <a:rPr sz="1600" b="0">
                <a:solidFill>
                  <a:srgbClr val="1E2A38"/>
                </a:solidFill>
                <a:latin typeface="Arial"/>
              </a:rPr>
              <a:t> I'm Zara and I'm 13 years old. I'm quite tall. I've got long brown hair and blue eyes. And I've got a beautiful smile. That's what my friends say, anyway!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2</a:t>
            </a:r>
            <a:r>
              <a:rPr sz="1400" b="0">
                <a:solidFill>
                  <a:srgbClr val="1E2A38"/>
                </a:solidFill>
                <a:latin typeface="Arial"/>
              </a:rPr>
              <a:t> I've got a large family. I've got two brothers and two sisters, and we're very close. My sisters are my best friends, really. We don't have many cousins, so we spend a lot of time with each other.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3</a:t>
            </a:r>
            <a:r>
              <a:rPr sz="1400" b="0">
                <a:solidFill>
                  <a:srgbClr val="1E2A38"/>
                </a:solidFill>
                <a:latin typeface="Arial"/>
              </a:rPr>
              <a:t> I share a room with my sisters, but it's a large room so that's OK. I've got a desk, where I do my homework, and it's got my computer on it. Over the desk I've got pictures of my favourite bands!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4</a:t>
            </a:r>
            <a:r>
              <a:rPr sz="1400" b="0">
                <a:solidFill>
                  <a:srgbClr val="1E2A38"/>
                </a:solidFill>
                <a:latin typeface="Arial"/>
              </a:rPr>
              <a:t> My favourite film star is Jennifer Aniston because her films are always very funny! My favourite singer is called Adele. She has a fantastic voice. And my favourite book is the first Harry Potter book.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What I look like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📏️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quite tall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ancha baland bo‘yli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is </a:t>
            </a:r>
            <a:r>
              <a:rPr sz="1400" b="1">
                <a:solidFill>
                  <a:srgbClr val="5A6572"/>
                </a:solidFill>
                <a:latin typeface="Arial"/>
              </a:rPr>
              <a:t>quite tall</a:t>
            </a:r>
            <a:r>
              <a:rPr sz="1400" b="0">
                <a:solidFill>
                  <a:srgbClr val="5A6572"/>
                </a:solidFill>
                <a:latin typeface="Arial"/>
              </a:rPr>
              <a:t> for a twelve-year-old.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brown hair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qo‘ng‘ir soch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short </a:t>
            </a:r>
            <a:r>
              <a:rPr sz="1400" b="1">
                <a:solidFill>
                  <a:srgbClr val="5A6572"/>
                </a:solidFill>
                <a:latin typeface="Arial"/>
              </a:rPr>
              <a:t>brown hair</a:t>
            </a:r>
            <a:r>
              <a:rPr sz="1400" b="0">
                <a:solidFill>
                  <a:srgbClr val="5A6572"/>
                </a:solidFill>
                <a:latin typeface="Arial"/>
              </a:rPr>
              <a:t> like my dad.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👱‍♀️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blonde hair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sariq soch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girl in this photo has got long </a:t>
            </a:r>
            <a:r>
              <a:rPr sz="1400" b="1">
                <a:solidFill>
                  <a:srgbClr val="5A6572"/>
                </a:solidFill>
                <a:latin typeface="Arial"/>
              </a:rPr>
              <a:t>blonde hair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blue eyes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ko‘k ko‘zlar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baby cousin has got big </a:t>
            </a:r>
            <a:r>
              <a:rPr sz="1400" b="1">
                <a:solidFill>
                  <a:srgbClr val="5A6572"/>
                </a:solidFill>
                <a:latin typeface="Arial"/>
              </a:rPr>
              <a:t>blue eyes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😊️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beautiful smile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chiroyli tabassum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has got </a:t>
            </a:r>
            <a:r>
              <a:rPr sz="1400" b="1">
                <a:solidFill>
                  <a:srgbClr val="5A6572"/>
                </a:solidFill>
                <a:latin typeface="Arial"/>
              </a:rPr>
              <a:t>a beautiful smile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What I look like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good-looking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kelishgan, chiroyli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is tall and </a:t>
            </a:r>
            <a:r>
              <a:rPr sz="1400" b="1">
                <a:solidFill>
                  <a:srgbClr val="5A6572"/>
                </a:solidFill>
                <a:latin typeface="Arial"/>
              </a:rPr>
              <a:t>good-looking</a:t>
            </a:r>
            <a:r>
              <a:rPr sz="1400" b="0">
                <a:solidFill>
                  <a:srgbClr val="5A6572"/>
                </a:solidFill>
                <a:latin typeface="Arial"/>
              </a:rPr>
              <a:t>, like a film star.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pretty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yoqimtoy, chiroyli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pretty</a:t>
            </a:r>
            <a:r>
              <a:rPr sz="1400" b="0">
                <a:solidFill>
                  <a:srgbClr val="5A6572"/>
                </a:solidFill>
                <a:latin typeface="Arial"/>
              </a:rPr>
              <a:t> face and big brown eyes.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💚️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green eyes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yashil ko‘zlar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Malika has got big </a:t>
            </a:r>
            <a:r>
              <a:rPr sz="1400" b="1">
                <a:solidFill>
                  <a:srgbClr val="5A6572"/>
                </a:solidFill>
                <a:latin typeface="Arial"/>
              </a:rPr>
              <a:t>green eyes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beard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soqol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has got a long white </a:t>
            </a:r>
            <a:r>
              <a:rPr sz="1400" b="1">
                <a:solidFill>
                  <a:srgbClr val="5A6572"/>
                </a:solidFill>
                <a:latin typeface="Arial"/>
              </a:rPr>
              <a:t>beard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moustache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mo‘ylov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has got a black </a:t>
            </a:r>
            <a:r>
              <a:rPr sz="1400" b="1">
                <a:solidFill>
                  <a:srgbClr val="5A6572"/>
                </a:solidFill>
                <a:latin typeface="Arial"/>
              </a:rPr>
              <a:t>moustache</a:t>
            </a:r>
            <a:r>
              <a:rPr sz="1400" b="0">
                <a:solidFill>
                  <a:srgbClr val="5A6572"/>
                </a:solidFill>
                <a:latin typeface="Arial"/>
              </a:rPr>
              <a:t> but no beard.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Me and my family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in common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o‘xshash jihatlari bor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have</a:t>
            </a:r>
            <a:r>
              <a:rPr sz="1400" b="0">
                <a:solidFill>
                  <a:srgbClr val="5A6572"/>
                </a:solidFill>
                <a:latin typeface="Arial"/>
              </a:rPr>
              <a:t> a lot </a:t>
            </a:r>
            <a:r>
              <a:rPr sz="1400" b="1">
                <a:solidFill>
                  <a:srgbClr val="5A6572"/>
                </a:solidFill>
                <a:latin typeface="Arial"/>
              </a:rPr>
              <a:t>in common</a:t>
            </a:r>
            <a:r>
              <a:rPr sz="1400" b="0">
                <a:solidFill>
                  <a:srgbClr val="5A6572"/>
                </a:solidFill>
                <a:latin typeface="Arial"/>
              </a:rPr>
              <a:t> — we both love football.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argue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tortishmoq, janjallashmoq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and I sometimes </a:t>
            </a:r>
            <a:r>
              <a:rPr sz="1400" b="1">
                <a:solidFill>
                  <a:srgbClr val="5A6572"/>
                </a:solidFill>
                <a:latin typeface="Arial"/>
              </a:rPr>
              <a:t>argue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the TV.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help each other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bir-biriga yordam bermoq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help each other</a:t>
            </a:r>
            <a:r>
              <a:rPr sz="1400" b="0">
                <a:solidFill>
                  <a:srgbClr val="5A6572"/>
                </a:solidFill>
                <a:latin typeface="Arial"/>
              </a:rPr>
              <a:t> with our homework.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My room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over the desk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stol tepasida (devorda)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big map of Uzbekistan </a:t>
            </a:r>
            <a:r>
              <a:rPr sz="1400" b="1">
                <a:solidFill>
                  <a:srgbClr val="5A6572"/>
                </a:solidFill>
                <a:latin typeface="Arial"/>
              </a:rPr>
              <a:t>over the desk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🖼️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picture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rasm, surat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a picture</a:t>
            </a:r>
            <a:r>
              <a:rPr sz="1400" b="0">
                <a:solidFill>
                  <a:srgbClr val="5A6572"/>
                </a:solidFill>
                <a:latin typeface="Arial"/>
              </a:rPr>
              <a:t> of my favourite football team on the wall.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bookcase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 javoni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tall </a:t>
            </a:r>
            <a:r>
              <a:rPr sz="1400" b="1">
                <a:solidFill>
                  <a:srgbClr val="5A6572"/>
                </a:solidFill>
                <a:latin typeface="Arial"/>
              </a:rPr>
              <a:t>bookcase</a:t>
            </a:r>
            <a:r>
              <a:rPr sz="1400" b="0">
                <a:solidFill>
                  <a:srgbClr val="5A6572"/>
                </a:solidFill>
                <a:latin typeface="Arial"/>
              </a:rPr>
              <a:t> next to my bed.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🪟️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window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deraza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desk is next to the </a:t>
            </a:r>
            <a:r>
              <a:rPr sz="1400" b="1">
                <a:solidFill>
                  <a:srgbClr val="5A6572"/>
                </a:solidFill>
                <a:latin typeface="Arial"/>
              </a:rPr>
              <a:t>window</a:t>
            </a:r>
            <a:r>
              <a:rPr sz="1400" b="0">
                <a:solidFill>
                  <a:srgbClr val="5A6572"/>
                </a:solidFill>
                <a:latin typeface="Arial"/>
              </a:rPr>
              <a:t>, so it’s very light.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photo frame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 ramkasi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</a:t>
            </a:r>
            <a:r>
              <a:rPr sz="1400" b="1">
                <a:solidFill>
                  <a:srgbClr val="5A6572"/>
                </a:solidFill>
                <a:latin typeface="Arial"/>
              </a:rPr>
              <a:t>photo frame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a picture of my family on my desk.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My favourite things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film star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kino yulduzi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mum’s favourite </a:t>
            </a:r>
            <a:r>
              <a:rPr sz="1400" b="1">
                <a:solidFill>
                  <a:srgbClr val="5A6572"/>
                </a:solidFill>
                <a:latin typeface="Arial"/>
              </a:rPr>
              <a:t>film star</a:t>
            </a:r>
            <a:r>
              <a:rPr sz="1400" b="0">
                <a:solidFill>
                  <a:srgbClr val="5A6572"/>
                </a:solidFill>
                <a:latin typeface="Arial"/>
              </a:rPr>
              <a:t> is from India.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actress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aktrisa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She’s </a:t>
            </a:r>
            <a:r>
              <a:rPr sz="1400" b="1">
                <a:solidFill>
                  <a:srgbClr val="5A6572"/>
                </a:solidFill>
                <a:latin typeface="Arial"/>
              </a:rPr>
              <a:t>an actress</a:t>
            </a:r>
            <a:r>
              <a:rPr sz="1400" b="0">
                <a:solidFill>
                  <a:srgbClr val="5A6572"/>
                </a:solidFill>
                <a:latin typeface="Arial"/>
              </a:rPr>
              <a:t> and she’s in a new film this year.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🎞️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actor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aktyor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is </a:t>
            </a:r>
            <a:r>
              <a:rPr sz="1400" b="1">
                <a:solidFill>
                  <a:srgbClr val="5A6572"/>
                </a:solidFill>
                <a:latin typeface="Arial"/>
              </a:rPr>
              <a:t>an actor</a:t>
            </a:r>
            <a:r>
              <a:rPr sz="1400" b="0">
                <a:solidFill>
                  <a:srgbClr val="5A6572"/>
                </a:solidFill>
                <a:latin typeface="Arial"/>
              </a:rPr>
              <a:t> and he works in a theatre in Tashkent.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singer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xonanda, qo‘shiqchi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Sevara Nazarkhan is a famous Uzbek </a:t>
            </a:r>
            <a:r>
              <a:rPr sz="1400" b="1">
                <a:solidFill>
                  <a:srgbClr val="5A6572"/>
                </a:solidFill>
                <a:latin typeface="Arial"/>
              </a:rPr>
              <a:t>singer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band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 guruhi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plays the guitar in a school </a:t>
            </a:r>
            <a:r>
              <a:rPr sz="1400" b="1">
                <a:solidFill>
                  <a:srgbClr val="5A6572"/>
                </a:solidFill>
                <a:latin typeface="Arial"/>
              </a:rPr>
              <a:t>band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My favourite things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famous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mashhur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Amir Temur Square is a </a:t>
            </a:r>
            <a:r>
              <a:rPr sz="1400" b="1">
                <a:solidFill>
                  <a:srgbClr val="5A6572"/>
                </a:solidFill>
                <a:latin typeface="Arial"/>
              </a:rPr>
              <a:t>famous</a:t>
            </a:r>
            <a:r>
              <a:rPr sz="1400" b="0">
                <a:solidFill>
                  <a:srgbClr val="5A6572"/>
                </a:solidFill>
                <a:latin typeface="Arial"/>
              </a:rPr>
              <a:t> place in Tashkent.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fantastic voice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ajoyib ovoz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Listen to her — she’s got </a:t>
            </a:r>
            <a:r>
              <a:rPr sz="1400" b="1">
                <a:solidFill>
                  <a:srgbClr val="5A6572"/>
                </a:solidFill>
                <a:latin typeface="Arial"/>
              </a:rPr>
              <a:t>a fantastic voice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full of excitement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hayajonga to‘la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adventure book is </a:t>
            </a:r>
            <a:r>
              <a:rPr sz="1400" b="1">
                <a:solidFill>
                  <a:srgbClr val="5A6572"/>
                </a:solidFill>
                <a:latin typeface="Arial"/>
              </a:rPr>
              <a:t>full of excitement</a:t>
            </a:r>
            <a:r>
              <a:rPr sz="1400" b="0">
                <a:solidFill>
                  <a:srgbClr val="5A6572"/>
                </a:solidFill>
                <a:latin typeface="Arial"/>
              </a:rPr>
              <a:t> from the first page.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🪄️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magic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sehr, sehrgarlik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Harry Potter books are full of </a:t>
            </a:r>
            <a:r>
              <a:rPr sz="1400" b="1">
                <a:solidFill>
                  <a:srgbClr val="5A6572"/>
                </a:solidFill>
                <a:latin typeface="Arial"/>
              </a:rPr>
              <a:t>magic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muxlis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fan</a:t>
            </a:r>
            <a:r>
              <a:rPr sz="1400" b="0">
                <a:solidFill>
                  <a:srgbClr val="5A6572"/>
                </a:solidFill>
                <a:latin typeface="Arial"/>
              </a:rPr>
              <a:t> of this band — I know all their songs.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About me! — Zara's profile (Laser A1+, p. 12)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I'm Zara and I'm 13 years old. I'm </a:t>
            </a:r>
            <a:r>
              <a:rPr sz="1600" b="1">
                <a:solidFill>
                  <a:srgbClr val="1E2A38"/>
                </a:solidFill>
                <a:latin typeface="Arial"/>
              </a:rPr>
              <a:t>quite tall</a:t>
            </a:r>
            <a:r>
              <a:rPr sz="1600" b="0">
                <a:solidFill>
                  <a:srgbClr val="1E2A38"/>
                </a:solidFill>
                <a:latin typeface="Arial"/>
              </a:rPr>
              <a:t>. I've got long </a:t>
            </a:r>
            <a:r>
              <a:rPr sz="1600" b="1">
                <a:solidFill>
                  <a:srgbClr val="1E2A38"/>
                </a:solidFill>
                <a:latin typeface="Arial"/>
              </a:rPr>
              <a:t>brown hair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blue eyes</a:t>
            </a:r>
            <a:r>
              <a:rPr sz="1600" b="0">
                <a:solidFill>
                  <a:srgbClr val="1E2A38"/>
                </a:solidFill>
                <a:latin typeface="Arial"/>
              </a:rPr>
              <a:t>. And I've got </a:t>
            </a:r>
            <a:r>
              <a:rPr sz="1600" b="1">
                <a:solidFill>
                  <a:srgbClr val="1E2A38"/>
                </a:solidFill>
                <a:latin typeface="Arial"/>
              </a:rPr>
              <a:t>a beautiful smile</a:t>
            </a:r>
            <a:r>
              <a:rPr sz="1600" b="0">
                <a:solidFill>
                  <a:srgbClr val="1E2A38"/>
                </a:solidFill>
                <a:latin typeface="Arial"/>
              </a:rPr>
              <a:t>. That's what my friends say, anyway!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I've got a large family. I've got two brothers and two sisters, and we're very close. My sisters are my best friends, really. We don't have many cousins, so we spend a lot of time with each other. Of course, we've got our own friends as well.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About me! — Zara's profile (Laser A1+, p. 12)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share a room with my sisters, but it's a large room so that's OK. I've got a desk, where I do my homework, and it's got my computer on it. </a:t>
            </a:r>
            <a:r>
              <a:rPr sz="1600" b="1">
                <a:solidFill>
                  <a:srgbClr val="1E2A38"/>
                </a:solidFill>
                <a:latin typeface="Arial"/>
              </a:rPr>
              <a:t>Over the desk</a:t>
            </a:r>
            <a:r>
              <a:rPr sz="1600" b="0">
                <a:solidFill>
                  <a:srgbClr val="1E2A38"/>
                </a:solidFill>
                <a:latin typeface="Arial"/>
              </a:rPr>
              <a:t> I've got </a:t>
            </a:r>
            <a:r>
              <a:rPr sz="1600" b="1">
                <a:solidFill>
                  <a:srgbClr val="1E2A38"/>
                </a:solidFill>
                <a:latin typeface="Arial"/>
              </a:rPr>
              <a:t>pictures</a:t>
            </a:r>
            <a:r>
              <a:rPr sz="1600" b="0">
                <a:solidFill>
                  <a:srgbClr val="1E2A38"/>
                </a:solidFill>
                <a:latin typeface="Arial"/>
              </a:rPr>
              <a:t> of my favourite </a:t>
            </a:r>
            <a:r>
              <a:rPr sz="1600" b="1">
                <a:solidFill>
                  <a:srgbClr val="1E2A38"/>
                </a:solidFill>
                <a:latin typeface="Arial"/>
              </a:rPr>
              <a:t>bands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film stars</a:t>
            </a:r>
            <a:r>
              <a:rPr sz="1600" b="0">
                <a:solidFill>
                  <a:srgbClr val="1E2A38"/>
                </a:solidFill>
                <a:latin typeface="Arial"/>
              </a:rPr>
              <a:t>! I've also got lots of photos of me and my sisters!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favourite </a:t>
            </a:r>
            <a:r>
              <a:rPr sz="1600" b="1">
                <a:solidFill>
                  <a:srgbClr val="1E2A38"/>
                </a:solidFill>
                <a:latin typeface="Arial"/>
              </a:rPr>
              <a:t>film star</a:t>
            </a:r>
            <a:r>
              <a:rPr sz="1600" b="0">
                <a:solidFill>
                  <a:srgbClr val="1E2A38"/>
                </a:solidFill>
                <a:latin typeface="Arial"/>
              </a:rPr>
              <a:t> is Jennifer Aniston because her films are always very funny! My favourite </a:t>
            </a:r>
            <a:r>
              <a:rPr sz="1600" b="1">
                <a:solidFill>
                  <a:srgbClr val="1E2A38"/>
                </a:solidFill>
                <a:latin typeface="Arial"/>
              </a:rPr>
              <a:t>singer</a:t>
            </a:r>
            <a:r>
              <a:rPr sz="1600" b="0">
                <a:solidFill>
                  <a:srgbClr val="1E2A38"/>
                </a:solidFill>
                <a:latin typeface="Arial"/>
              </a:rPr>
              <a:t> is called Adele. She has </a:t>
            </a:r>
            <a:r>
              <a:rPr sz="1600" b="1">
                <a:solidFill>
                  <a:srgbClr val="1E2A38"/>
                </a:solidFill>
                <a:latin typeface="Arial"/>
              </a:rPr>
              <a:t>a fantastic voice</a:t>
            </a:r>
            <a:r>
              <a:rPr sz="1600" b="0">
                <a:solidFill>
                  <a:srgbClr val="1E2A38"/>
                </a:solidFill>
                <a:latin typeface="Arial"/>
              </a:rPr>
              <a:t>. And my favourite book is the first Harry Potter book. It's </a:t>
            </a:r>
            <a:r>
              <a:rPr sz="1600" b="1">
                <a:solidFill>
                  <a:srgbClr val="1E2A38"/>
                </a:solidFill>
                <a:latin typeface="Arial"/>
              </a:rPr>
              <a:t>full of excitement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magic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Zara has long hair and brown eyes. True or false?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Zara has lots of cousins. True or false?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Zara and her sisters' room is quite small. True or false?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Zara has pictures of famous people in her room. True or false?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inglizchasini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Uzbek meaning: a beard · a bookcase · full of excitement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English: ancha baland bo‘yli · mo‘ylov · muxlis · tortishmoq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the four paragraphs of Zara’s profile without looking.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three sentences about yourself using short forms only.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down the three phrases you keep forgetting.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Language Lab — four rules from p. 12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Short forms:</a:t>
            </a:r>
            <a:r>
              <a:rPr sz="1800" b="0">
                <a:solidFill>
                  <a:srgbClr val="1E2A38"/>
                </a:solidFill>
                <a:latin typeface="Arial"/>
              </a:rPr>
              <a:t> I'm · I've got · we're · it's · don't — a profile is informal writing.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Introduce yourself with your first name:</a:t>
            </a:r>
            <a:r>
              <a:rPr sz="1800" b="0">
                <a:solidFill>
                  <a:srgbClr val="1E2A38"/>
                </a:solidFill>
                <a:latin typeface="Arial"/>
              </a:rPr>
              <a:t> </a:t>
            </a:r>
            <a:r>
              <a:rPr sz="1800" b="1">
                <a:solidFill>
                  <a:srgbClr val="1E2A38"/>
                </a:solidFill>
                <a:latin typeface="Arial"/>
              </a:rPr>
              <a:t>I'm Zara and I'm 13 years old.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Exclamation marks</a:t>
            </a:r>
            <a:r>
              <a:rPr sz="1800" b="0">
                <a:solidFill>
                  <a:srgbClr val="1E2A38"/>
                </a:solidFill>
                <a:latin typeface="Arial"/>
              </a:rPr>
              <a:t> show emotion — but two or three in the whole text, not in every line.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 new topic → a new paragraph.</a:t>
            </a:r>
            <a:r>
              <a:rPr sz="1800" b="0">
                <a:solidFill>
                  <a:srgbClr val="1E2A38"/>
                </a:solidFill>
                <a:latin typeface="Arial"/>
              </a:rPr>
              <a:t> Zara has four: how she looks · her family · her room · her favourites.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Give a reason with </a:t>
            </a:r>
            <a:r>
              <a:rPr sz="1800" b="1">
                <a:solidFill>
                  <a:srgbClr val="1E2A38"/>
                </a:solidFill>
                <a:latin typeface="Arial"/>
              </a:rPr>
              <a:t>because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…because her films are always very funny!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a profile — four paragraphs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1 — me:</a:t>
            </a:r>
            <a:r>
              <a:rPr sz="1700" b="0">
                <a:solidFill>
                  <a:srgbClr val="1E2A38"/>
                </a:solidFill>
                <a:latin typeface="Arial"/>
              </a:rPr>
              <a:t> name, age, height, hair and eyes.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2 — my family:</a:t>
            </a:r>
            <a:r>
              <a:rPr sz="1700" b="0">
                <a:solidFill>
                  <a:srgbClr val="1E2A38"/>
                </a:solidFill>
                <a:latin typeface="Arial"/>
              </a:rPr>
              <a:t> how many, how close, who your best friend is.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3 — my room:</a:t>
            </a:r>
            <a:r>
              <a:rPr sz="1700" b="0">
                <a:solidFill>
                  <a:srgbClr val="1E2A38"/>
                </a:solidFill>
                <a:latin typeface="Arial"/>
              </a:rPr>
              <a:t> alone or shared, what is on the desk and on the wall.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4 — my favourites:</a:t>
            </a:r>
            <a:r>
              <a:rPr sz="1700" b="0">
                <a:solidFill>
                  <a:srgbClr val="1E2A38"/>
                </a:solidFill>
                <a:latin typeface="Arial"/>
              </a:rPr>
              <a:t> a film star, a singer, a book — and </a:t>
            </a:r>
            <a:r>
              <a:rPr sz="1700" b="1">
                <a:solidFill>
                  <a:srgbClr val="1E2A38"/>
                </a:solidFill>
                <a:latin typeface="Arial"/>
              </a:rPr>
              <a:t>why</a:t>
            </a:r>
            <a:r>
              <a:rPr sz="17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These words are hard to say. Listen and repeat, then read Zara's first paragraph aloud: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moustache /ə məˈstɑːʃ/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beard /ə bɪəd/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blonde hair /blɒnd heə/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argue /ˈɑːɡjuː/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bookcase /ə ˈbʊkkeɪs/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an actress /ən ˈæktrəs/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fantastic voice /ə fænˈtæstɪk vɔɪs/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full of excitement /fʊl əv ɪkˈsaɪtmənt/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Now say: My uncle has got a beard and a moustache, and he's an actor.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12, ex. 1 and ex.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First true or false, then match each paragraph with a statement.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1 Zara has long hair and brown eyes. T / 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2 Zara has lots of cousins. T / F  ·  3 Their room is quite small. T / F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4 Zara has pictures of famous people in her room. T / F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Paragraph 1 · 2 · 3 · 4 — match with a, b, c, d: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a) Zara's room and the things that are important to her  ·  b) Zara and what she looks like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c) Zara's family and friends  ·  d) some things that Zara likes a lot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uncle shaves his chin but not his top lip, so he's got a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I'm ________ ________ for my age, like my father.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Her hair is not black and not blonde: she's got long ________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Malika and I like the same books and the same songs, so we have a lot ________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and I ________ about the computer every evening — he wants it and I want it!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I'm good at maths and Aziz is good at English, so we ________ ________ ________ before tests.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All my books are on the ________ in the corner of my room.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________ I've got a poster of my favourite team.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Everybody stops talking when she sings: she has ________ ________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last Harry Potter book is ________ ________ ________ and magic!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you write about a new topic, ________ ________ ________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use an ________ ________ to show emotion: What a day!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Zara's profile and say what you and Zara have in common: 'Zara's got blue eyes and I've got blue eyes too.'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your four paragraph headings and one sentence for each.</a:t>
            </a:r>
          </a:p>
        </p:txBody>
      </p:sp>
      <p:pic>
        <p:nvPicPr>
          <p:cNvPr id="9" name="Picture 8" descr="profi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874519"/>
            <a:ext cx="3474720" cy="2316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4245863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Candace McDaniel · CC0 1.0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Har bir yangi mavzu — </a:t>
            </a:r>
            <a:r>
              <a:rPr sz="1600" b="1">
                <a:solidFill>
                  <a:srgbClr val="1E2A38"/>
                </a:solidFill>
                <a:latin typeface="Arial"/>
              </a:rPr>
              <a:t>yangi xatboshi</a:t>
            </a:r>
            <a:r>
              <a:rPr sz="1600" b="0">
                <a:solidFill>
                  <a:srgbClr val="1E2A38"/>
                </a:solidFill>
                <a:latin typeface="Arial"/>
              </a:rPr>
              <a:t>. Zarada to‘rtta: tashqi ko‘rinish, oila, xona, sevimlilari.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Norasmiy yozuvda </a:t>
            </a:r>
            <a:r>
              <a:rPr sz="1600" b="1">
                <a:solidFill>
                  <a:srgbClr val="1E2A38"/>
                </a:solidFill>
                <a:latin typeface="Arial"/>
              </a:rPr>
              <a:t>qisqartma</a:t>
            </a:r>
            <a:r>
              <a:rPr sz="1600" b="0">
                <a:solidFill>
                  <a:srgbClr val="1E2A38"/>
                </a:solidFill>
                <a:latin typeface="Arial"/>
              </a:rPr>
              <a:t> ishlatiladi: </a:t>
            </a:r>
            <a:r>
              <a:rPr sz="1600" b="1">
                <a:solidFill>
                  <a:srgbClr val="1E2A38"/>
                </a:solidFill>
                <a:latin typeface="Arial"/>
              </a:rPr>
              <a:t>I've got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we’re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it's</a:t>
            </a:r>
            <a:r>
              <a:rPr sz="1600" b="0">
                <a:solidFill>
                  <a:srgbClr val="1E2A38"/>
                </a:solidFill>
                <a:latin typeface="Arial"/>
              </a:rPr>
              <a:t> — to‘liq shakl quruq eshitiladi.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quite tall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«ancha baland», </a:t>
            </a:r>
            <a:r>
              <a:rPr sz="1600" b="1">
                <a:solidFill>
                  <a:srgbClr val="1E2A38"/>
                </a:solidFill>
                <a:latin typeface="Arial"/>
              </a:rPr>
              <a:t>very tall</a:t>
            </a:r>
            <a:r>
              <a:rPr sz="1600" b="0">
                <a:solidFill>
                  <a:srgbClr val="1E2A38"/>
                </a:solidFill>
                <a:latin typeface="Arial"/>
              </a:rPr>
              <a:t> emas: </a:t>
            </a:r>
            <a:r>
              <a:rPr sz="1600" b="1">
                <a:solidFill>
                  <a:srgbClr val="1E2A38"/>
                </a:solidFill>
                <a:latin typeface="Arial"/>
              </a:rPr>
              <a:t>quite</a:t>
            </a:r>
            <a:r>
              <a:rPr sz="1600" b="0">
                <a:solidFill>
                  <a:srgbClr val="1E2A38"/>
                </a:solidFill>
                <a:latin typeface="Arial"/>
              </a:rPr>
              <a:t> darajani biroz pasaytiradi.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Undov belgisi hissiyot uchun, lekin har gapda emas — butun matnda uch-to‘rttasi yetadi.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Sababni </a:t>
            </a:r>
            <a:r>
              <a:rPr sz="1600" b="1">
                <a:solidFill>
                  <a:srgbClr val="1E2A38"/>
                </a:solidFill>
                <a:latin typeface="Arial"/>
              </a:rPr>
              <a:t>because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ayting: </a:t>
            </a:r>
            <a:r>
              <a:rPr sz="1600" b="1">
                <a:solidFill>
                  <a:srgbClr val="1E2A38"/>
                </a:solidFill>
                <a:latin typeface="Arial"/>
              </a:rPr>
              <a:t>…because her films are always very funny.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Finish your personal profile: paragraphs 3 (my room) and 4 (my favourites), with a reason for each favourite.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28 items (sections A-D) with the flashcards: sozlar.com/vocab/cards/?set=grade7-lesson7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p. 9.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Candace McDaniel · CC0 1.0 · https://stocksnap.io/photo/education-graduation-XAL3MIM3OC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