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Writing: An Informal Letter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Norasmiy xat yozish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An informal letter/email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131" y="1371600"/>
            <a:ext cx="3804937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James Campbell (1828–1893)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Swap five formal expressions for informal ones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six news phrases from Martina's letter (Anyway, The big news is…, Oh, and another thing!…)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five features of informal writing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and start the letter to Dean (Laser p. 13 ex. 6–8)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Letters and emails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✉️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informal 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 xat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wrote me a long </a:t>
            </a:r>
            <a:r>
              <a:rPr sz="1400" b="1">
                <a:solidFill>
                  <a:srgbClr val="5A6572"/>
                </a:solidFill>
                <a:latin typeface="Arial"/>
              </a:rPr>
              <a:t>informal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 full of family news.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formal letter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rasmiy xat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send </a:t>
            </a:r>
            <a:r>
              <a:rPr sz="1400" b="1">
                <a:solidFill>
                  <a:srgbClr val="5A6572"/>
                </a:solidFill>
                <a:latin typeface="Arial"/>
              </a:rPr>
              <a:t>a formal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 to a company or a school director.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pen-friend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yozishma do‘sti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pen-friend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in Canada writes to me every month.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 abroad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chet elda yashamoq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has </a:t>
            </a:r>
            <a:r>
              <a:rPr sz="1400" b="1">
                <a:solidFill>
                  <a:srgbClr val="5A6572"/>
                </a:solidFill>
                <a:latin typeface="Arial"/>
              </a:rPr>
              <a:t>lived abroad</a:t>
            </a:r>
            <a:r>
              <a:rPr sz="1400" b="0">
                <a:solidFill>
                  <a:srgbClr val="5A6572"/>
                </a:solidFill>
                <a:latin typeface="Arial"/>
              </a:rPr>
              <a:t> for ten years, in Germany.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family news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oilaviy yangiliklar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always wants to hear </a:t>
            </a:r>
            <a:r>
              <a:rPr sz="1400" b="1">
                <a:solidFill>
                  <a:srgbClr val="5A6572"/>
                </a:solidFill>
                <a:latin typeface="Arial"/>
              </a:rPr>
              <a:t>the family news</a:t>
            </a:r>
            <a:r>
              <a:rPr sz="1400" b="0">
                <a:solidFill>
                  <a:srgbClr val="5A6572"/>
                </a:solidFill>
                <a:latin typeface="Arial"/>
              </a:rPr>
              <a:t> when she phones.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Letters and emails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reply to a 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xatga javob yozmoq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sorry I didn’t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reply to your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 earlier — I was ill.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javob yozmoq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write back</a:t>
            </a:r>
            <a:r>
              <a:rPr sz="1400" b="0">
                <a:solidFill>
                  <a:srgbClr val="5A6572"/>
                </a:solidFill>
                <a:latin typeface="Arial"/>
              </a:rPr>
              <a:t> soon and tell me about your new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paragraph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xatboshi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Each </a:t>
            </a:r>
            <a:r>
              <a:rPr sz="1400" b="1">
                <a:solidFill>
                  <a:srgbClr val="5A6572"/>
                </a:solidFill>
                <a:latin typeface="Arial"/>
              </a:rPr>
              <a:t>paragraph</a:t>
            </a:r>
            <a:r>
              <a:rPr sz="1400" b="0">
                <a:solidFill>
                  <a:srgbClr val="5A6572"/>
                </a:solidFill>
                <a:latin typeface="Arial"/>
              </a:rPr>
              <a:t> of your letter should have one main piece of news.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address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manzil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put your </a:t>
            </a:r>
            <a:r>
              <a:rPr sz="1400" b="1">
                <a:solidFill>
                  <a:srgbClr val="5A6572"/>
                </a:solidFill>
                <a:latin typeface="Arial"/>
              </a:rPr>
              <a:t>address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top of an email.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🖊️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sign a letter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xatga imzo qo‘ymoq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Martina </a:t>
            </a:r>
            <a:r>
              <a:rPr sz="1400" b="1">
                <a:solidFill>
                  <a:srgbClr val="5A6572"/>
                </a:solidFill>
                <a:latin typeface="Arial"/>
              </a:rPr>
              <a:t>signed her letter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just her first name.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Starting and ending a letter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Dear Sir or Madam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Hurmatli janob yoki xonim (ismini bilmaganda)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letter to the hotel began with </a:t>
            </a:r>
            <a:r>
              <a:rPr sz="1400" b="1">
                <a:solidFill>
                  <a:srgbClr val="5A6572"/>
                </a:solidFill>
                <a:latin typeface="Arial"/>
              </a:rPr>
              <a:t>Dear Sir or Madam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Yours faithfully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Hurmat bilan (rasmiy; ismini bilmaganda)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finished his letter to the bank with </a:t>
            </a:r>
            <a:r>
              <a:rPr sz="1400" b="1">
                <a:solidFill>
                  <a:srgbClr val="5A6572"/>
                </a:solidFill>
                <a:latin typeface="Arial"/>
              </a:rPr>
              <a:t>Yours faithfully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Yours sincerely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Hurmat bilan (rasmiy; ismini bilganda)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wrote ’Dear Mrs Karimova’ at the top and ’</a:t>
            </a:r>
            <a:r>
              <a:rPr sz="1400" b="1">
                <a:solidFill>
                  <a:srgbClr val="5A6572"/>
                </a:solidFill>
                <a:latin typeface="Arial"/>
              </a:rPr>
              <a:t>Yours sincerely</a:t>
            </a:r>
            <a:r>
              <a:rPr sz="1400" b="0">
                <a:solidFill>
                  <a:srgbClr val="5A6572"/>
                </a:solidFill>
                <a:latin typeface="Arial"/>
              </a:rPr>
              <a:t>’ at the end.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All my love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Butun mehrim bilan (yaqinlarga xat oxirida)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Martina ended her letter to her cousin with ’</a:t>
            </a:r>
            <a:r>
              <a:rPr sz="1400" b="1">
                <a:solidFill>
                  <a:srgbClr val="5A6572"/>
                </a:solidFill>
                <a:latin typeface="Arial"/>
              </a:rPr>
              <a:t>All my love</a:t>
            </a:r>
            <a:r>
              <a:rPr sz="1400" b="0">
                <a:solidFill>
                  <a:srgbClr val="5A6572"/>
                </a:solidFill>
                <a:latin typeface="Arial"/>
              </a:rPr>
              <a:t>’.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Starting and ending a letter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Lots of love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Ko‘p-ko‘p mehr bilan (yaqinlarga)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Mum’s messages always finish with ’</a:t>
            </a:r>
            <a:r>
              <a:rPr sz="1400" b="1">
                <a:solidFill>
                  <a:srgbClr val="5A6572"/>
                </a:solidFill>
                <a:latin typeface="Arial"/>
              </a:rPr>
              <a:t>Lots of love</a:t>
            </a:r>
            <a:r>
              <a:rPr sz="1400" b="0">
                <a:solidFill>
                  <a:srgbClr val="5A6572"/>
                </a:solidFill>
                <a:latin typeface="Arial"/>
              </a:rPr>
              <a:t>’ and a heart.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Best wishes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yaxshi tilaklar bilan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 my old teacher I wrote ’</a:t>
            </a:r>
            <a:r>
              <a:rPr sz="1400" b="1">
                <a:solidFill>
                  <a:srgbClr val="5A6572"/>
                </a:solidFill>
                <a:latin typeface="Arial"/>
              </a:rPr>
              <a:t>Best wishes</a:t>
            </a:r>
            <a:r>
              <a:rPr sz="1400" b="0">
                <a:solidFill>
                  <a:srgbClr val="5A6572"/>
                </a:solidFill>
                <a:latin typeface="Arial"/>
              </a:rPr>
              <a:t>, Aziz’.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Bye for now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Hozircha xayr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That’s all my news. </a:t>
            </a:r>
            <a:r>
              <a:rPr sz="1400" b="1">
                <a:solidFill>
                  <a:srgbClr val="5A6572"/>
                </a:solidFill>
                <a:latin typeface="Arial"/>
              </a:rPr>
              <a:t>Bye for now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Informal style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👔️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formal language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rasmiy til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Formal language</a:t>
            </a:r>
            <a:r>
              <a:rPr sz="1400" b="0">
                <a:solidFill>
                  <a:srgbClr val="5A6572"/>
                </a:solidFill>
                <a:latin typeface="Arial"/>
              </a:rPr>
              <a:t> sounds strange in a letter to your brother.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informal language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norasmiy til, so‘zlashuv tili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Use </a:t>
            </a:r>
            <a:r>
              <a:rPr sz="1400" b="1">
                <a:solidFill>
                  <a:srgbClr val="5A6572"/>
                </a:solidFill>
                <a:latin typeface="Arial"/>
              </a:rPr>
              <a:t>informal language</a:t>
            </a:r>
            <a:r>
              <a:rPr sz="1400" b="0">
                <a:solidFill>
                  <a:srgbClr val="5A6572"/>
                </a:solidFill>
                <a:latin typeface="Arial"/>
              </a:rPr>
              <a:t> when you write to friends and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conversational tone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so‘zlashuv ohangi (gaplashayotgandek)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Her email has </a:t>
            </a:r>
            <a:r>
              <a:rPr sz="1400" b="1">
                <a:solidFill>
                  <a:srgbClr val="5A6572"/>
                </a:solidFill>
                <a:latin typeface="Arial"/>
              </a:rPr>
              <a:t>a conversational tone</a:t>
            </a:r>
            <a:r>
              <a:rPr sz="1400" b="0">
                <a:solidFill>
                  <a:srgbClr val="5A6572"/>
                </a:solidFill>
                <a:latin typeface="Arial"/>
              </a:rPr>
              <a:t>, as if she is sitting next to 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contraction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qisqartirilgan shakl (it’s, we’re)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"Can’t" is </a:t>
            </a:r>
            <a:r>
              <a:rPr sz="1400" b="1">
                <a:solidFill>
                  <a:srgbClr val="5A6572"/>
                </a:solidFill>
                <a:latin typeface="Arial"/>
              </a:rPr>
              <a:t>a contraction</a:t>
            </a:r>
            <a:r>
              <a:rPr sz="1400" b="0">
                <a:solidFill>
                  <a:srgbClr val="5A6572"/>
                </a:solidFill>
                <a:latin typeface="Arial"/>
              </a:rPr>
              <a:t> of "cannot".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Informal style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exclamation mark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undov belgisi (!)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put </a:t>
            </a:r>
            <a:r>
              <a:rPr sz="1400" b="1">
                <a:solidFill>
                  <a:srgbClr val="5A6572"/>
                </a:solidFill>
                <a:latin typeface="Arial"/>
              </a:rPr>
              <a:t>an exclamation mark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every sentence!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incomplete sentence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to‘liqsiz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"Good luck!" is </a:t>
            </a:r>
            <a:r>
              <a:rPr sz="1400" b="1">
                <a:solidFill>
                  <a:srgbClr val="5A6572"/>
                </a:solidFill>
                <a:latin typeface="Arial"/>
              </a:rPr>
              <a:t>an incomplete sentence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it’s fine in a letter to a friend.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everyday vocabulary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kundalik so‘zlar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Choose </a:t>
            </a:r>
            <a:r>
              <a:rPr sz="1400" b="1">
                <a:solidFill>
                  <a:srgbClr val="5A6572"/>
                </a:solidFill>
                <a:latin typeface="Arial"/>
              </a:rPr>
              <a:t>everyday vocabulary</a:t>
            </a:r>
            <a:r>
              <a:rPr sz="1400" b="0">
                <a:solidFill>
                  <a:srgbClr val="5A6572"/>
                </a:solidFill>
                <a:latin typeface="Arial"/>
              </a:rPr>
              <a:t>: "get" sounds friendlier than "receive".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Linking words and family news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↪️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anyway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xullas, nima bo‘lsa ham (mavzuga o‘tish)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Anyway</a:t>
            </a:r>
            <a:r>
              <a:rPr sz="1400" b="0">
                <a:solidFill>
                  <a:srgbClr val="5A6572"/>
                </a:solidFill>
                <a:latin typeface="Arial"/>
              </a:rPr>
              <a:t>, that’s enough about my exams — how’s your new flat?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one last thing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oxirgi bir gap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One last thing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do you still have my blue scarf?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actually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aslida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thought the party was on Friday, but </a:t>
            </a:r>
            <a:r>
              <a:rPr sz="1400" b="1">
                <a:solidFill>
                  <a:srgbClr val="5A6572"/>
                </a:solidFill>
                <a:latin typeface="Arial"/>
              </a:rPr>
              <a:t>actually</a:t>
            </a:r>
            <a:r>
              <a:rPr sz="1400" b="0">
                <a:solidFill>
                  <a:srgbClr val="5A6572"/>
                </a:solidFill>
                <a:latin typeface="Arial"/>
              </a:rPr>
              <a:t> it’s on Saturday.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big news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katta yangilik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big news</a:t>
            </a:r>
            <a:r>
              <a:rPr sz="1400" b="0">
                <a:solidFill>
                  <a:srgbClr val="5A6572"/>
                </a:solidFill>
                <a:latin typeface="Arial"/>
              </a:rPr>
              <a:t> is that we’re moving to Samarkand!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Linking words and family news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📬️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 from someone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kimdandir xabar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haven’t </a:t>
            </a:r>
            <a:r>
              <a:rPr sz="1400" b="1">
                <a:solidFill>
                  <a:srgbClr val="5A6572"/>
                </a:solidFill>
                <a:latin typeface="Arial"/>
              </a:rPr>
              <a:t>heard from</a:t>
            </a:r>
            <a:r>
              <a:rPr sz="1400" b="0">
                <a:solidFill>
                  <a:srgbClr val="5A6572"/>
                </a:solidFill>
                <a:latin typeface="Arial"/>
              </a:rPr>
              <a:t> my pen-friend in Canada for two months.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wedding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whole family came to my sister’s </a:t>
            </a:r>
            <a:r>
              <a:rPr sz="1400" b="1">
                <a:solidFill>
                  <a:srgbClr val="5A6572"/>
                </a:solidFill>
                <a:latin typeface="Arial"/>
              </a:rPr>
              <a:t>wedding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Namangan.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have a wonderful 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 vaqt o‘tkazmoq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had a wonderful time</a:t>
            </a:r>
            <a:r>
              <a:rPr sz="1400" b="0">
                <a:solidFill>
                  <a:srgbClr val="5A6572"/>
                </a:solidFill>
                <a:latin typeface="Arial"/>
              </a:rPr>
              <a:t> at my cousin’s wedding.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model answer — Dear Dean, (Laser B1+ p. 13, ex. 6)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Dear Dean,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are you? Sorry I didn't </a:t>
            </a:r>
            <a:r>
              <a:rPr sz="1600" b="1">
                <a:solidFill>
                  <a:srgbClr val="1E2A38"/>
                </a:solidFill>
                <a:latin typeface="Arial"/>
              </a:rPr>
              <a:t>reply to your letter</a:t>
            </a:r>
            <a:r>
              <a:rPr sz="1600" b="0">
                <a:solidFill>
                  <a:srgbClr val="1E2A38"/>
                </a:solidFill>
                <a:latin typeface="Arial"/>
              </a:rPr>
              <a:t> sooner — life here is so busy! </a:t>
            </a:r>
            <a:r>
              <a:rPr sz="1600" b="1">
                <a:solidFill>
                  <a:srgbClr val="1E2A38"/>
                </a:solidFill>
                <a:latin typeface="Arial"/>
              </a:rPr>
              <a:t>Anyway</a:t>
            </a:r>
            <a:r>
              <a:rPr sz="1600" b="0">
                <a:solidFill>
                  <a:srgbClr val="1E2A38"/>
                </a:solidFill>
                <a:latin typeface="Arial"/>
              </a:rPr>
              <a:t>, you asked me about the family I'm staying with, so here's all the news.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I'm staying with the Carters in York, and I love it! It's a beautiful old town with a river. Mr Carter is a doctor and he's really funny — he tells jokes at every meal. Mrs Carter teaches music, so there's always somebody playing the piano.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model answer — Dear Dean, (Laser B1+ p. 13, ex. 6)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Oh, and another thing! Their son Tom is my age. He's crazy about football, and last Saturday we went to a real match. We lost, but we </a:t>
            </a:r>
            <a:r>
              <a:rPr sz="1600" b="1">
                <a:solidFill>
                  <a:srgbClr val="1E2A38"/>
                </a:solidFill>
                <a:latin typeface="Arial"/>
              </a:rPr>
              <a:t>had a wonderful time</a:t>
            </a:r>
            <a:r>
              <a:rPr sz="1600" b="0">
                <a:solidFill>
                  <a:srgbClr val="1E2A38"/>
                </a:solidFill>
                <a:latin typeface="Arial"/>
              </a:rPr>
              <a:t>. Their daughter Amy is only six, but she's teaching me English songs. Can you believe it?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One last thing.</a:t>
            </a:r>
            <a:r>
              <a:rPr sz="1600" b="0">
                <a:solidFill>
                  <a:srgbClr val="1E2A38"/>
                </a:solidFill>
                <a:latin typeface="Arial"/>
              </a:rPr>
              <a:t> How's Mum's new job? </a:t>
            </a:r>
            <a:r>
              <a:rPr sz="1600" b="1">
                <a:solidFill>
                  <a:srgbClr val="1E2A38"/>
                </a:solidFill>
                <a:latin typeface="Arial"/>
              </a:rPr>
              <a:t>Actually</a:t>
            </a:r>
            <a:r>
              <a:rPr sz="1600" b="0">
                <a:solidFill>
                  <a:srgbClr val="1E2A38"/>
                </a:solidFill>
                <a:latin typeface="Arial"/>
              </a:rPr>
              <a:t>, I haven't </a:t>
            </a:r>
            <a:r>
              <a:rPr sz="1600" b="1">
                <a:solidFill>
                  <a:srgbClr val="1E2A38"/>
                </a:solidFill>
                <a:latin typeface="Arial"/>
              </a:rPr>
              <a:t>heard from</a:t>
            </a:r>
            <a:r>
              <a:rPr sz="1600" b="0">
                <a:solidFill>
                  <a:srgbClr val="1E2A38"/>
                </a:solidFill>
                <a:latin typeface="Arial"/>
              </a:rPr>
              <a:t> her for two weeks. And did you pass your driving test? Please </a:t>
            </a:r>
            <a:r>
              <a:rPr sz="1600" b="1">
                <a:solidFill>
                  <a:srgbClr val="1E2A38"/>
                </a:solidFill>
                <a:latin typeface="Arial"/>
              </a:rPr>
              <a:t>write back</a:t>
            </a:r>
            <a:r>
              <a:rPr sz="1600" b="0">
                <a:solidFill>
                  <a:srgbClr val="1E2A38"/>
                </a:solidFill>
                <a:latin typeface="Arial"/>
              </a:rPr>
              <a:t> soon — tell me all your news!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That's all for now. Everybody sends their love.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Love,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Aziz writing to, and why is the letter informal?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phrase does Aziz use to go back to the main topic?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 Mr and Mrs Carter do?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contractions in the letter.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paragraphs are there between 'Dear Dean' and 'Love'?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formal → informal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rasmiy iborani aytadi, siz norasmiysini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Dear Sir or Madam → … · Yours faithfully → … · I look forward to hearing from you →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 formal letter → … · formal language → … · Yours sincerely →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three ways to end a letter to a friend.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Informal letter — the shape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Start:</a:t>
            </a:r>
            <a:r>
              <a:rPr sz="1700" b="0">
                <a:solidFill>
                  <a:srgbClr val="1E2A38"/>
                </a:solidFill>
                <a:latin typeface="Arial"/>
              </a:rPr>
              <a:t> Dear + first name, → a friendly opening line: </a:t>
            </a:r>
            <a:r>
              <a:rPr sz="1700" b="1">
                <a:solidFill>
                  <a:srgbClr val="1E2A38"/>
                </a:solidFill>
                <a:latin typeface="Arial"/>
              </a:rPr>
              <a:t>It was great to hear from you! / Sorry I didn't reply sooner.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Middle:</a:t>
            </a:r>
            <a:r>
              <a:rPr sz="1700" b="0">
                <a:solidFill>
                  <a:srgbClr val="1E2A38"/>
                </a:solidFill>
                <a:latin typeface="Arial"/>
              </a:rPr>
              <a:t> one topic per paragraph; move on with </a:t>
            </a:r>
            <a:r>
              <a:rPr sz="1700" b="1">
                <a:solidFill>
                  <a:srgbClr val="1E2A38"/>
                </a:solidFill>
                <a:latin typeface="Arial"/>
              </a:rPr>
              <a:t>Anyway, … · Oh, and another thing! · One last thing.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Style:</a:t>
            </a:r>
            <a:r>
              <a:rPr sz="1700" b="0">
                <a:solidFill>
                  <a:srgbClr val="1E2A38"/>
                </a:solidFill>
                <a:latin typeface="Arial"/>
              </a:rPr>
              <a:t> contractions, everyday words, a few exclamation marks, questions to the reader.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End:</a:t>
            </a:r>
            <a:r>
              <a:rPr sz="1700" b="0">
                <a:solidFill>
                  <a:srgbClr val="1E2A38"/>
                </a:solidFill>
                <a:latin typeface="Arial"/>
              </a:rPr>
              <a:t> a short closing line (</a:t>
            </a:r>
            <a:r>
              <a:rPr sz="1700" b="1">
                <a:solidFill>
                  <a:srgbClr val="1E2A38"/>
                </a:solidFill>
                <a:latin typeface="Arial"/>
              </a:rPr>
              <a:t>That's all for now. · Write again soon.</a:t>
            </a:r>
            <a:r>
              <a:rPr sz="1700" b="0">
                <a:solidFill>
                  <a:srgbClr val="1E2A38"/>
                </a:solidFill>
                <a:latin typeface="Arial"/>
              </a:rPr>
              <a:t>) + </a:t>
            </a:r>
            <a:r>
              <a:rPr sz="1700" b="1">
                <a:solidFill>
                  <a:srgbClr val="1E2A38"/>
                </a:solidFill>
                <a:latin typeface="Arial"/>
              </a:rPr>
              <a:t>Love, / All my love, / Best wishes,</a:t>
            </a:r>
            <a:r>
              <a:rPr sz="1700" b="0">
                <a:solidFill>
                  <a:srgbClr val="1E2A38"/>
                </a:solidFill>
                <a:latin typeface="Arial"/>
              </a:rPr>
              <a:t> + first name.</a:t>
            </a:r>
          </a:p>
          <a:p>
            <a:pPr algn="l">
              <a:spcAft>
                <a:spcPts val="14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•  </a:t>
            </a:r>
            <a:r>
              <a:rPr sz="1700" b="1">
                <a:solidFill>
                  <a:srgbClr val="1E2A38"/>
                </a:solidFill>
                <a:latin typeface="Arial"/>
              </a:rPr>
              <a:t>Never</a:t>
            </a:r>
            <a:r>
              <a:rPr sz="1700" b="0">
                <a:solidFill>
                  <a:srgbClr val="1E2A38"/>
                </a:solidFill>
                <a:latin typeface="Arial"/>
              </a:rPr>
              <a:t> in an informal letter: </a:t>
            </a:r>
            <a:r>
              <a:rPr sz="1700" b="0" strike="sngStrike">
                <a:solidFill>
                  <a:srgbClr val="1E2A38"/>
                </a:solidFill>
                <a:latin typeface="Arial"/>
              </a:rPr>
              <a:t>Dear Sir / Madam</a:t>
            </a:r>
            <a:r>
              <a:rPr sz="1700" b="0">
                <a:solidFill>
                  <a:srgbClr val="1E2A38"/>
                </a:solidFill>
                <a:latin typeface="Arial"/>
              </a:rPr>
              <a:t>, </a:t>
            </a:r>
            <a:r>
              <a:rPr sz="1700" b="0" strike="sngStrike">
                <a:solidFill>
                  <a:srgbClr val="1E2A38"/>
                </a:solidFill>
                <a:latin typeface="Arial"/>
              </a:rPr>
              <a:t>Yours faithfully</a:t>
            </a:r>
            <a:r>
              <a:rPr sz="1700" b="0">
                <a:solidFill>
                  <a:srgbClr val="1E2A38"/>
                </a:solidFill>
                <a:latin typeface="Arial"/>
              </a:rPr>
              <a:t>, </a:t>
            </a:r>
            <a:r>
              <a:rPr sz="1700" b="0" strike="sngStrike">
                <a:solidFill>
                  <a:srgbClr val="1E2A38"/>
                </a:solidFill>
                <a:latin typeface="Arial"/>
              </a:rPr>
              <a:t>I look forward to hearing from you</a:t>
            </a:r>
            <a:r>
              <a:rPr sz="17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an informal letter — four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 the task</a:t>
            </a:r>
            <a:r>
              <a:rPr sz="1700" b="0">
                <a:solidFill>
                  <a:srgbClr val="1E2A38"/>
                </a:solidFill>
                <a:latin typeface="Arial"/>
              </a:rPr>
              <a:t>: who to, why, how many words?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Plan</a:t>
            </a:r>
            <a:r>
              <a:rPr sz="1700" b="0">
                <a:solidFill>
                  <a:srgbClr val="1E2A38"/>
                </a:solidFill>
                <a:latin typeface="Arial"/>
              </a:rPr>
              <a:t> the paragraphs (Laser p.13 ex.7 questions).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Write</a:t>
            </a:r>
            <a:r>
              <a:rPr sz="1700" b="0">
                <a:solidFill>
                  <a:srgbClr val="1E2A38"/>
                </a:solidFill>
                <a:latin typeface="Arial"/>
              </a:rPr>
              <a:t> — Dear…, opening line, 3 paragraphs, closing line.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Check it out!</a:t>
            </a:r>
            <a:r>
              <a:rPr sz="1700" b="0">
                <a:solidFill>
                  <a:srgbClr val="1E2A38"/>
                </a:solidFill>
                <a:latin typeface="Arial"/>
              </a:rPr>
              <a:t> (p.13): contractions, no formal phrases, 120–180 words.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pp. 12–13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From Martina's letter to your own plan.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the task — why should the letter be informal?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the formal language (1–7) with the informal language (a–g).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Find the informal words and phrases in Martina's letter.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True or false: five statements about informal writing.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ex.6–7</a:t>
            </a:r>
            <a:r>
              <a:rPr sz="1600" b="0">
                <a:solidFill>
                  <a:srgbClr val="1E2A38"/>
                </a:solidFill>
                <a:latin typeface="Arial"/>
              </a:rPr>
              <a:t> The letter to Dean — make a plan with the questions; then Writing Planner 1 (p. 155).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Stress and tricky sounds in the new words: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faithfully /ˈfeɪθfəli/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sincerely /sɪnˈsɪəli/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abroad /əˈbrɔːd/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paragraph /ə ˈpærəɡrɑːf/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 contraction /ə kənˈtrækʃn/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an exclamation mark /ən ˌekskləˈmeɪʃn mɑːk/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conversational /ˌkɒnvəˈseɪʃənl/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vocabulary /vəˈkæbjələri/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Read Martina's first paragraph aloud — no full forms!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letter to a company starts with 'Dear ________ or ________'.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________ hearing from you. (formal)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was ________ to ________ from you! (g… · h…)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Hope ________ ________. (informal: hammasi joyida)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________ is that my sister got engaged! (b… n…)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got married last week — the ________ was in Bukhara and 300 guests came. (w…)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Grandma and Grandpa say hello. Everybody ________ ________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In informal letters we use ________: it's, we're, can't.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Sorry I didn't ________ ________ — I had exams. (r… sooner)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 works in Korea now — he ________ ________ with his whole family. (l… a…)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Write to a friend in a ________ ________, as if you are chatting face to face. (c… t…)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 don't know the name, so you end the letter with 'Yours ________'. (f…)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the big news from last month — then say 'Anyway, …' and add one more piece of news.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 have a pen-friend or a relative who lives abroad? How often do you hear from them?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Yours faithfully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kimga yozayotganingizni (ismini) bilmasangiz (Dear Sir or Madam); </a:t>
            </a:r>
            <a:r>
              <a:rPr sz="1600" b="1">
                <a:solidFill>
                  <a:srgbClr val="1E2A38"/>
                </a:solidFill>
                <a:latin typeface="Arial"/>
              </a:rPr>
              <a:t>Yours sincerely</a:t>
            </a:r>
            <a:r>
              <a:rPr sz="1600" b="0">
                <a:solidFill>
                  <a:srgbClr val="1E2A38"/>
                </a:solidFill>
                <a:latin typeface="Arial"/>
              </a:rPr>
              <a:t> — ismini bilsangiz (Dear Mr Brown).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Norasmiy xatda </a:t>
            </a:r>
            <a:r>
              <a:rPr sz="1600" b="1">
                <a:solidFill>
                  <a:srgbClr val="1E2A38"/>
                </a:solidFill>
                <a:latin typeface="Arial"/>
              </a:rPr>
              <a:t>qisqartmalar</a:t>
            </a:r>
            <a:r>
              <a:rPr sz="1600" b="0">
                <a:solidFill>
                  <a:srgbClr val="1E2A38"/>
                </a:solidFill>
                <a:latin typeface="Arial"/>
              </a:rPr>
              <a:t> tabiiy: </a:t>
            </a:r>
            <a:r>
              <a:rPr sz="1600" b="1">
                <a:solidFill>
                  <a:srgbClr val="1E2A38"/>
                </a:solidFill>
                <a:latin typeface="Arial"/>
              </a:rPr>
              <a:t>it's, we're, I'd</a:t>
            </a:r>
            <a:r>
              <a:rPr sz="1600" b="0">
                <a:solidFill>
                  <a:srgbClr val="1E2A38"/>
                </a:solidFill>
                <a:latin typeface="Arial"/>
              </a:rPr>
              <a:t>; to‘liq shakl sovuq eshitiladi.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Anyway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mavzuga qaytish yoki yangi mavzuga o‘tish; o‘zbekcha «xullas».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Love, / All my love,</a:t>
            </a:r>
            <a:r>
              <a:rPr sz="1600" b="0">
                <a:solidFill>
                  <a:srgbClr val="1E2A38"/>
                </a:solidFill>
                <a:latin typeface="Arial"/>
              </a:rPr>
              <a:t> — oila va yaqin do‘stga; </a:t>
            </a:r>
            <a:r>
              <a:rPr sz="1600" b="1">
                <a:solidFill>
                  <a:srgbClr val="1E2A38"/>
                </a:solidFill>
                <a:latin typeface="Arial"/>
              </a:rPr>
              <a:t>Best wishes,</a:t>
            </a:r>
            <a:r>
              <a:rPr sz="1600" b="0">
                <a:solidFill>
                  <a:srgbClr val="1E2A38"/>
                </a:solidFill>
                <a:latin typeface="Arial"/>
              </a:rPr>
              <a:t> — do‘stona, ammo biroz betaraf.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hear from someone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«kimdandir xabar olmoq»: </a:t>
            </a:r>
            <a:r>
              <a:rPr sz="1600" b="1">
                <a:solidFill>
                  <a:srgbClr val="1E2A38"/>
                </a:solidFill>
                <a:latin typeface="Arial"/>
              </a:rPr>
              <a:t>I haven’t heard from him for a month.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hear about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biror narsa haqida eshitmoq.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the letter to Dean (120–180 words) and tick the Check it out! list on p. 13.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31 items with the flashcards: sozlar.com/vocab/cards/?set=grade10-lesson7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Plan homework: write the informal letter (Laser B1+ p. 13, ex. 8).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James Campbell (1828–1893) · Public domain · https://commons.wikimedia.org/wiki/File:James_Campbell_-_News_from_My_Lad_-_Google_Art_Project.jpg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