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 1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1-bo‘lim takrori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Revision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English106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Recall thirty-two Unit 1 words and phrases in context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person's appearance in three sentences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mixed revision test with at least 14/20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the words they still need to learn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Daily routine and housework (lesson 2)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wake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uyg‘onmoq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wake up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my alarm clock rings.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😴️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lie-in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ertalab kechroq turmoq, to‘yib uxlamoq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no lessons tomorrow, so I can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lie-in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your 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o‘rin-ko‘rpani yig‘ishtirmoq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asks me to </a:t>
            </a:r>
            <a:r>
              <a:rPr sz="1400" b="1">
                <a:solidFill>
                  <a:srgbClr val="5A6572"/>
                </a:solidFill>
                <a:latin typeface="Arial"/>
              </a:rPr>
              <a:t>make my bed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 before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 (yotoqdan)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five and goes for a walk.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Daily routine and housework (lesson 2)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(uyga) qaytib kelmoq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gets back</a:t>
            </a:r>
            <a:r>
              <a:rPr sz="1400" b="0">
                <a:solidFill>
                  <a:srgbClr val="5A6572"/>
                </a:solidFill>
                <a:latin typeface="Arial"/>
              </a:rPr>
              <a:t> from work at about seven every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ko‘chaga chiqmoq, (uydan) tashqariga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 out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our friends after lunch on Saturdays.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housework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ishlari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Everyone in our family helps with the </a:t>
            </a:r>
            <a:r>
              <a:rPr sz="1400" b="1">
                <a:solidFill>
                  <a:srgbClr val="5A6572"/>
                </a:solidFill>
                <a:latin typeface="Arial"/>
              </a:rPr>
              <a:t>housework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weekend.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shopping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bozor-o‘char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Dad </a:t>
            </a:r>
            <a:r>
              <a:rPr sz="1400" b="1">
                <a:solidFill>
                  <a:srgbClr val="5A6572"/>
                </a:solidFill>
                <a:latin typeface="Arial"/>
              </a:rPr>
              <a:t>does the shopping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bazaar near our house.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 time and opinions (lesson 3)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hang out with friends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 bilan vaqt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hang out with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meet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(kelishib) uchrashmoq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meet up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the school gate at four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olmoq, hordiq chiqarmoq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lessons I </a:t>
            </a:r>
            <a:r>
              <a:rPr sz="1400" b="1">
                <a:solidFill>
                  <a:srgbClr val="5A6572"/>
                </a:solidFill>
                <a:latin typeface="Arial"/>
              </a:rPr>
              <a:t>relax</a:t>
            </a:r>
            <a:r>
              <a:rPr sz="1400" b="0">
                <a:solidFill>
                  <a:srgbClr val="5A6572"/>
                </a:solidFill>
                <a:latin typeface="Arial"/>
              </a:rPr>
              <a:t> and listen to music for an hour.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🌃️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up late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 tungacha uxlamay o‘tirmoq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stay up late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 films with my family.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Free time and opinions (lesson 3)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 fan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…ning muxlisi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is a fan of</a:t>
            </a:r>
            <a:r>
              <a:rPr sz="1400" b="0">
                <a:solidFill>
                  <a:srgbClr val="5A6572"/>
                </a:solidFill>
                <a:latin typeface="Arial"/>
              </a:rPr>
              <a:t> Pakhtakor and never misses a match.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keen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qiziqmoq, …ni yoqtirmoq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</a:t>
            </a:r>
            <a:r>
              <a:rPr sz="1400" b="1">
                <a:solidFill>
                  <a:srgbClr val="5A6572"/>
                </a:solidFill>
                <a:latin typeface="Arial"/>
              </a:rPr>
              <a:t>is keen on</a:t>
            </a:r>
            <a:r>
              <a:rPr sz="1400" b="0">
                <a:solidFill>
                  <a:srgbClr val="5A6572"/>
                </a:solidFill>
                <a:latin typeface="Arial"/>
              </a:rPr>
              <a:t> photography and takes his camera everywhere.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stand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juda yomon ko‘rmoq, …ga toqat qilolmaslik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can’t stand</a:t>
            </a:r>
            <a:r>
              <a:rPr sz="1400" b="0">
                <a:solidFill>
                  <a:srgbClr val="5A6572"/>
                </a:solidFill>
                <a:latin typeface="Arial"/>
              </a:rPr>
              <a:t> getting up early in winter.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prefer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afzal ko‘rmoq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prefer</a:t>
            </a:r>
            <a:r>
              <a:rPr sz="1400" b="0">
                <a:solidFill>
                  <a:srgbClr val="5A6572"/>
                </a:solidFill>
                <a:latin typeface="Arial"/>
              </a:rPr>
              <a:t> reading to watching TV in the evening.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people (lesson 4)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like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tashqi ko‘rinishi qanday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does your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look like</a:t>
            </a:r>
            <a:r>
              <a:rPr sz="1400" b="0">
                <a:solidFill>
                  <a:srgbClr val="5A6572"/>
                </a:solidFill>
                <a:latin typeface="Arial"/>
              </a:rPr>
              <a:t>? — He’s tall with fair hair.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 medium height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 bo‘yli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isn’t tall or short — 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of medium height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good-looking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kelishgan, chiroyli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boy is </a:t>
            </a:r>
            <a:r>
              <a:rPr sz="1400" b="1">
                <a:solidFill>
                  <a:srgbClr val="5A6572"/>
                </a:solidFill>
                <a:latin typeface="Arial"/>
              </a:rPr>
              <a:t>good-looking</a:t>
            </a:r>
            <a:r>
              <a:rPr sz="1400" b="0">
                <a:solidFill>
                  <a:srgbClr val="5A6572"/>
                </a:solidFill>
                <a:latin typeface="Arial"/>
              </a:rPr>
              <a:t> and very friendly.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straight hair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tekis (to‘g‘ri) soch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mother has got long </a:t>
            </a:r>
            <a:r>
              <a:rPr sz="1400" b="1">
                <a:solidFill>
                  <a:srgbClr val="5A6572"/>
                </a:solidFill>
                <a:latin typeface="Arial"/>
              </a:rPr>
              <a:t>straight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people (lesson 4)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curly hair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jingalak soch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goalkeeper is the boy with </a:t>
            </a:r>
            <a:r>
              <a:rPr sz="1400" b="1">
                <a:solidFill>
                  <a:srgbClr val="5A6572"/>
                </a:solidFill>
                <a:latin typeface="Arial"/>
              </a:rPr>
              <a:t>curly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soqol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has got a long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beard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moustache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mo‘ylov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maths teacher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moustache</a:t>
            </a:r>
            <a:r>
              <a:rPr sz="1400" b="0">
                <a:solidFill>
                  <a:srgbClr val="5A6572"/>
                </a:solidFill>
                <a:latin typeface="Arial"/>
              </a:rPr>
              <a:t> but no beard.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wear glasses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ko‘zoynak taqmoq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</a:t>
            </a:r>
            <a:r>
              <a:rPr sz="1400" b="1">
                <a:solidFill>
                  <a:srgbClr val="5A6572"/>
                </a:solidFill>
                <a:latin typeface="Arial"/>
              </a:rPr>
              <a:t>wears glasses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he reads.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Profiles and projects (lessons 5–6)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profile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profil (shaxsiy sahifa)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writing a </a:t>
            </a:r>
            <a:r>
              <a:rPr sz="1400" b="1">
                <a:solidFill>
                  <a:srgbClr val="5A6572"/>
                </a:solidFill>
                <a:latin typeface="Arial"/>
              </a:rPr>
              <a:t>profile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class website.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heading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sarlavha (bo‘lim nomi)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part of my profile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heading</a:t>
            </a:r>
            <a:r>
              <a:rPr sz="1400" b="0">
                <a:solidFill>
                  <a:srgbClr val="5A6572"/>
                </a:solidFill>
                <a:latin typeface="Arial"/>
              </a:rPr>
              <a:t>, like My family or My interests.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informal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norasmiy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profile is </a:t>
            </a:r>
            <a:r>
              <a:rPr sz="1400" b="1">
                <a:solidFill>
                  <a:srgbClr val="5A6572"/>
                </a:solidFill>
                <a:latin typeface="Arial"/>
              </a:rPr>
              <a:t>informal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write I’m and she’s.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ambition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orzu, hayotiy maqsad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ambition</a:t>
            </a:r>
            <a:r>
              <a:rPr sz="1400" b="0">
                <a:solidFill>
                  <a:srgbClr val="5A6572"/>
                </a:solidFill>
                <a:latin typeface="Arial"/>
              </a:rPr>
              <a:t> is to become an engineer.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Profiles and projects (lessons 5–6)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bo‘lim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page has six </a:t>
            </a:r>
            <a:r>
              <a:rPr sz="1400" b="1">
                <a:solidFill>
                  <a:srgbClr val="5A6572"/>
                </a:solidFill>
                <a:latin typeface="Arial"/>
              </a:rPr>
              <a:t>sections</a:t>
            </a:r>
            <a:r>
              <a:rPr sz="1400" b="0">
                <a:solidFill>
                  <a:srgbClr val="5A6572"/>
                </a:solidFill>
                <a:latin typeface="Arial"/>
              </a:rPr>
              <a:t>, and each one has a heading.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up with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o‘ylab topmoq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come up with</a:t>
            </a:r>
            <a:r>
              <a:rPr sz="1400" b="0">
                <a:solidFill>
                  <a:srgbClr val="5A6572"/>
                </a:solidFill>
                <a:latin typeface="Arial"/>
              </a:rPr>
              <a:t> a name for our class blog?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 ostidagi yozuv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caption</a:t>
            </a:r>
            <a:r>
              <a:rPr sz="1400" b="0">
                <a:solidFill>
                  <a:srgbClr val="5A6572"/>
                </a:solidFill>
                <a:latin typeface="Arial"/>
              </a:rPr>
              <a:t> under the photo says: Me and my dog.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check your spelling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imloni tekshirmoq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check your spelling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you give your work to the teacher.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Madina's week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Madina is thirteen. On weekdays she </a:t>
            </a:r>
            <a:r>
              <a:rPr sz="1600" b="1">
                <a:solidFill>
                  <a:srgbClr val="1E2A38"/>
                </a:solidFill>
                <a:latin typeface="Arial"/>
              </a:rPr>
              <a:t>wakes up</a:t>
            </a:r>
            <a:r>
              <a:rPr sz="1600" b="0">
                <a:solidFill>
                  <a:srgbClr val="1E2A38"/>
                </a:solidFill>
                <a:latin typeface="Arial"/>
              </a:rPr>
              <a:t> at half past six, gets dressed quickly and catches the bus at seven. She hardly ever skips breakfast, but on Monday she overslept and left home in a hurry. On Sundays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 a lie-in</a:t>
            </a:r>
            <a:r>
              <a:rPr sz="1600" b="0">
                <a:solidFill>
                  <a:srgbClr val="1E2A38"/>
                </a:solidFill>
                <a:latin typeface="Arial"/>
              </a:rPr>
              <a:t> and then she helps with the </a:t>
            </a:r>
            <a:r>
              <a:rPr sz="1600" b="1">
                <a:solidFill>
                  <a:srgbClr val="1E2A38"/>
                </a:solidFill>
                <a:latin typeface="Arial"/>
              </a:rPr>
              <a:t>housework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is </a:t>
            </a:r>
            <a:r>
              <a:rPr sz="1600" b="1">
                <a:solidFill>
                  <a:srgbClr val="1E2A38"/>
                </a:solidFill>
                <a:latin typeface="Arial"/>
              </a:rPr>
              <a:t>a fan of</a:t>
            </a:r>
            <a:r>
              <a:rPr sz="1600" b="0">
                <a:solidFill>
                  <a:srgbClr val="1E2A38"/>
                </a:solidFill>
                <a:latin typeface="Arial"/>
              </a:rPr>
              <a:t> basketball, so last month she joined a club — the school basketball club. She is good at maths and she </a:t>
            </a:r>
            <a:r>
              <a:rPr sz="1600" b="1">
                <a:solidFill>
                  <a:srgbClr val="1E2A38"/>
                </a:solidFill>
                <a:latin typeface="Arial"/>
              </a:rPr>
              <a:t>is keen on</a:t>
            </a:r>
            <a:r>
              <a:rPr sz="1600" b="0">
                <a:solidFill>
                  <a:srgbClr val="1E2A38"/>
                </a:solidFill>
                <a:latin typeface="Arial"/>
              </a:rPr>
              <a:t> photography, but she </a:t>
            </a:r>
            <a:r>
              <a:rPr sz="1600" b="1">
                <a:solidFill>
                  <a:srgbClr val="1E2A38"/>
                </a:solidFill>
                <a:latin typeface="Arial"/>
              </a:rPr>
              <a:t>can't stand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staying up late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Madina's week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Her best friend, Zarina, is </a:t>
            </a:r>
            <a:r>
              <a:rPr sz="1600" b="1">
                <a:solidFill>
                  <a:srgbClr val="1E2A38"/>
                </a:solidFill>
                <a:latin typeface="Arial"/>
              </a:rPr>
              <a:t>of medium height</a:t>
            </a:r>
            <a:r>
              <a:rPr sz="1600" b="0">
                <a:solidFill>
                  <a:srgbClr val="1E2A38"/>
                </a:solidFill>
                <a:latin typeface="Arial"/>
              </a:rPr>
              <a:t> and has got long </a:t>
            </a:r>
            <a:r>
              <a:rPr sz="1600" b="1">
                <a:solidFill>
                  <a:srgbClr val="1E2A38"/>
                </a:solidFill>
                <a:latin typeface="Arial"/>
              </a:rPr>
              <a:t>straight hair</a:t>
            </a:r>
            <a:r>
              <a:rPr sz="1600" b="0">
                <a:solidFill>
                  <a:srgbClr val="1E2A38"/>
                </a:solidFill>
                <a:latin typeface="Arial"/>
              </a:rPr>
              <a:t>. She </a:t>
            </a:r>
            <a:r>
              <a:rPr sz="1600" b="1">
                <a:solidFill>
                  <a:srgbClr val="1E2A38"/>
                </a:solidFill>
                <a:latin typeface="Arial"/>
              </a:rPr>
              <a:t>wears glasses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she's always smiling. 'She's really nice,' Madina says. 'We get on very well.'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week the class is making </a:t>
            </a:r>
            <a:r>
              <a:rPr sz="1600" b="1">
                <a:solidFill>
                  <a:srgbClr val="1E2A38"/>
                </a:solidFill>
                <a:latin typeface="Arial"/>
              </a:rPr>
              <a:t>a profile</a:t>
            </a:r>
            <a:r>
              <a:rPr sz="1600" b="0">
                <a:solidFill>
                  <a:srgbClr val="1E2A38"/>
                </a:solidFill>
                <a:latin typeface="Arial"/>
              </a:rPr>
              <a:t> page. Madina has decided who to write about — herself — and she has </a:t>
            </a:r>
            <a:r>
              <a:rPr sz="1600" b="1">
                <a:solidFill>
                  <a:srgbClr val="1E2A38"/>
                </a:solidFill>
                <a:latin typeface="Arial"/>
              </a:rPr>
              <a:t>come up with</a:t>
            </a:r>
            <a:r>
              <a:rPr sz="1600" b="0">
                <a:solidFill>
                  <a:srgbClr val="1E2A38"/>
                </a:solidFill>
                <a:latin typeface="Arial"/>
              </a:rPr>
              <a:t> a new </a:t>
            </a:r>
            <a:r>
              <a:rPr sz="1600" b="1">
                <a:solidFill>
                  <a:srgbClr val="1E2A38"/>
                </a:solidFill>
                <a:latin typeface="Arial"/>
              </a:rPr>
              <a:t>section</a:t>
            </a:r>
            <a:r>
              <a:rPr sz="1600" b="0">
                <a:solidFill>
                  <a:srgbClr val="1E2A38"/>
                </a:solidFill>
                <a:latin typeface="Arial"/>
              </a:rPr>
              <a:t>: 'My favourite places'. She has written a </a:t>
            </a:r>
            <a:r>
              <a:rPr sz="1600" b="1">
                <a:solidFill>
                  <a:srgbClr val="1E2A38"/>
                </a:solidFill>
                <a:latin typeface="Arial"/>
              </a:rPr>
              <a:t>caption</a:t>
            </a:r>
            <a:r>
              <a:rPr sz="1600" b="0">
                <a:solidFill>
                  <a:srgbClr val="1E2A38"/>
                </a:solidFill>
                <a:latin typeface="Arial"/>
              </a:rPr>
              <a:t> under each photo, </a:t>
            </a:r>
            <a:r>
              <a:rPr sz="1600" b="1">
                <a:solidFill>
                  <a:srgbClr val="1E2A38"/>
                </a:solidFill>
                <a:latin typeface="Arial"/>
              </a:rPr>
              <a:t>checked her spelling</a:t>
            </a:r>
            <a:r>
              <a:rPr sz="1600" b="0">
                <a:solidFill>
                  <a:srgbClr val="1E2A38"/>
                </a:solidFill>
                <a:latin typeface="Arial"/>
              </a:rPr>
              <a:t> twice and she is proud of her page.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Madina catch the bus?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she leave home in a hurry on Monday?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club did she join?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Zarina look like?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new section has Madina come up with?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one minute per 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bo‘lim harfini aytadi (A, B, C yoki D), siz bir daqiqada iloji boricha ko‘p so‘z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routine and housework (wake up, do the shopping …) · B: free time (meet up, prefer …)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describing people (curly hair, a beard …) · D: profiles and projects (a heading, a caption …)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three words do you still forget? Write them on a sticky note.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to revise words — four tips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Say it in a sentence</a:t>
            </a:r>
            <a:r>
              <a:rPr sz="1800" b="0">
                <a:solidFill>
                  <a:srgbClr val="1E2A38"/>
                </a:solidFill>
                <a:latin typeface="Arial"/>
              </a:rPr>
              <a:t>, not alone: </a:t>
            </a:r>
            <a:r>
              <a:rPr sz="1800" b="1">
                <a:solidFill>
                  <a:srgbClr val="1E2A38"/>
                </a:solidFill>
                <a:latin typeface="Arial"/>
              </a:rPr>
              <a:t>On Sundays I have a lie-in.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Group words</a:t>
            </a:r>
            <a:r>
              <a:rPr sz="1800" b="0">
                <a:solidFill>
                  <a:srgbClr val="1E2A38"/>
                </a:solidFill>
                <a:latin typeface="Arial"/>
              </a:rPr>
              <a:t>: routine · free time · people · writing.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Test yourself</a:t>
            </a:r>
            <a:r>
              <a:rPr sz="1800" b="0">
                <a:solidFill>
                  <a:srgbClr val="1E2A38"/>
                </a:solidFill>
                <a:latin typeface="Arial"/>
              </a:rPr>
              <a:t>: cover the English, say it from the Uzbek.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Mark the difficult ones</a:t>
            </a:r>
            <a:r>
              <a:rPr sz="1800" b="0">
                <a:solidFill>
                  <a:srgbClr val="1E2A38"/>
                </a:solidFill>
                <a:latin typeface="Arial"/>
              </a:rPr>
              <a:t> and revise them again tomorrow — that is how memory works.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1 (vocabulary)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Choose A, B or C. Write only the letter.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morning I ___ my bed before school. A make B do C tidy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school I get ___ home at three and have lunch. A back B up C out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Sundays I have a ___ until ten. A sleep-up B lie-in C lie-down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___ reading to watching TV. A prefer B like C want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___ stand horror films. A don't B can't C am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isn't tall or short — he's of ___ height. A half B medium C normal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1 (vocabulary)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grandfather has got a beard and a ___. A moustache B mustard C mouth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Let's ___ up after school — at the gate at four? A hang B meet C make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Write a short ___ under each photo. A heading B caption C chapter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your spelling before you hand it in. A Look B Control C Check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2 (grammar and phrases)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Complete with one or two words.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Right now my brother ___ ___ (play) football.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mum ___ (be) a nurse. She works at night.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'___ your name?' 'I'm Aziz.'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'___ ___ he look like?' 'He's tall with short hair.'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hardly ___ go to the cinema.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She's keen ___ photography.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TEST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Revision test — part 2 (grammar and phrases)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profile is ___, so you can write I'm and she's.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'— This is my cousin Sardor.' '— Nice to ___ you!'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Can you come ___ ___ a good heading for my profile?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the moment I ___ ___ (learn) the guitar.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Stress in revision phrases — repeat: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have a lie-in /ˌhæv ə ˈlaɪ ɪn/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housework /ˈhaʊswɜːk/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of medium height /əv ˈmiːdiəm haɪt/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good-looking /ˌɡʊd ˈlʊkɪŋ/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beard /bɪəd/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moustache /məˈstɑːʃ/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an ambition /æmˈbɪʃn/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caption /ˈkæpʃn/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British English: mouSTACHE /məˈstɑːʃ/; American English: MUStache /ˈmʌstæʃ/.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Sunday I don't get up early — I ________ ________ ________ until ten.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parents work late, so they ________ ________ home after eight.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Before I go to school, I ________ ________ ________ and open the window.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There's no bread or milk, so Mum asks me to ________ ________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a big ________ ________ Real Madrid — I watch all their matches.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cold showers in the morning. I hate them!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'What does your cousin ________ ________?' 'He's tall and he's got curly hair.'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uncle isn't very tall, but he isn't short either — he's ________ ________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grandfather has got ________ ________ and ________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Write a short ________ under each photo: 'Me and my sister.'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Before you hand in the project, ________ ________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use the ________ ________ for things that are happening now: 'Anek is watching TV.'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famous person — your partner guesses who it is (hair, height, glasses, beard).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your typical Saturday in five sentences using words from section 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wake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uyg‘onish (ko‘zni ochish); </a:t>
            </a:r>
            <a:r>
              <a:rPr sz="1600" b="1">
                <a:solidFill>
                  <a:srgbClr val="1E2A38"/>
                </a:solidFill>
                <a:latin typeface="Arial"/>
              </a:rPr>
              <a:t>get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o‘rindan turish; </a:t>
            </a:r>
            <a:r>
              <a:rPr sz="1600" b="1">
                <a:solidFill>
                  <a:srgbClr val="1E2A38"/>
                </a:solidFill>
                <a:latin typeface="Arial"/>
              </a:rPr>
              <a:t>have a lie-in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dam olish kuni atayin kech turish.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can't stand</a:t>
            </a:r>
            <a:r>
              <a:rPr sz="1600" b="0">
                <a:solidFill>
                  <a:srgbClr val="1E2A38"/>
                </a:solidFill>
                <a:latin typeface="Arial"/>
              </a:rPr>
              <a:t> + odatda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 can't stand getting up early.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keen on / be a fan of / prefer … to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predlogni so‘z bilan birga yodlang.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all Unit 1 words for the next check (plan: Revising).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items with the flashcards: sozlar.com/vocab/cards/?set=grade8-lesson7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two words you circled in the test — write a sentence with each.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English106 · CC BY 2.0 · https://commons.wikimedia.org/wiki/File:Female_student_writing_and_studying_at_dorm_room_desk.jpg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