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2A38"/>
        </a:solidFill>
        <a:effectLst/>
      </p:bgPr>
    </p:bg>
    <p:spTree>
      <p:nvGrpSpPr>
        <p:cNvPr id="1" name=""/>
        <p:cNvGrpSpPr/>
        <p:nvPr/>
      </p:nvGrpSpPr>
      <p:grpSpPr/>
      <p:sp>
        <p:nvSpPr>
          <p:cNvPr id="2" name="Rectangle 1"/>
          <p:cNvSpPr/>
          <p:nvPr/>
        </p:nvSpPr>
        <p:spPr>
          <a:xfrm>
            <a:off x="0" y="0"/>
            <a:ext cx="12191695" cy="201168"/>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1554480"/>
            <a:ext cx="10515600" cy="457200"/>
          </a:xfrm>
          <a:prstGeom prst="rect">
            <a:avLst/>
          </a:prstGeom>
          <a:noFill/>
        </p:spPr>
        <p:txBody>
          <a:bodyPr wrap="square">
            <a:spAutoFit/>
          </a:bodyPr>
          <a:lstStyle/>
          <a:p>
            <a:pPr algn="l">
              <a:spcAft>
                <a:spcPts val="600"/>
              </a:spcAft>
            </a:pPr>
            <a:r>
              <a:rPr sz="1700" b="1">
                <a:solidFill>
                  <a:srgbClr val="C9A35C"/>
                </a:solidFill>
                <a:latin typeface="Arial"/>
              </a:rPr>
              <a:t>GRADE 10  ·  LESSON 6</a:t>
            </a:r>
          </a:p>
        </p:txBody>
      </p:sp>
      <p:sp>
        <p:nvSpPr>
          <p:cNvPr id="4" name="TextBox 3"/>
          <p:cNvSpPr txBox="1"/>
          <p:nvPr/>
        </p:nvSpPr>
        <p:spPr>
          <a:xfrm>
            <a:off x="822960" y="2057400"/>
            <a:ext cx="10515600" cy="1828800"/>
          </a:xfrm>
          <a:prstGeom prst="rect">
            <a:avLst/>
          </a:prstGeom>
          <a:noFill/>
        </p:spPr>
        <p:txBody>
          <a:bodyPr wrap="square">
            <a:spAutoFit/>
          </a:bodyPr>
          <a:lstStyle/>
          <a:p>
            <a:pPr algn="l">
              <a:spcAft>
                <a:spcPts val="600"/>
              </a:spcAft>
            </a:pPr>
            <a:r>
              <a:rPr sz="4600" b="1">
                <a:solidFill>
                  <a:srgbClr val="FFFFFF"/>
                </a:solidFill>
                <a:latin typeface="Arial"/>
              </a:rPr>
              <a:t>Use of English: Stative Verbs and Word Patterns</a:t>
            </a:r>
          </a:p>
        </p:txBody>
      </p:sp>
      <p:sp>
        <p:nvSpPr>
          <p:cNvPr id="5" name="TextBox 4"/>
          <p:cNvSpPr txBox="1"/>
          <p:nvPr/>
        </p:nvSpPr>
        <p:spPr>
          <a:xfrm>
            <a:off x="822960" y="4114800"/>
            <a:ext cx="10515600" cy="914400"/>
          </a:xfrm>
          <a:prstGeom prst="rect">
            <a:avLst/>
          </a:prstGeom>
          <a:noFill/>
        </p:spPr>
        <p:txBody>
          <a:bodyPr wrap="square">
            <a:spAutoFit/>
          </a:bodyPr>
          <a:lstStyle/>
          <a:p>
            <a:pPr algn="l">
              <a:spcAft>
                <a:spcPts val="400"/>
              </a:spcAft>
            </a:pPr>
            <a:r>
              <a:rPr sz="1700" b="0">
                <a:solidFill>
                  <a:srgbClr val="B9AFA0"/>
                </a:solidFill>
                <a:latin typeface="Arial"/>
              </a:rPr>
              <a:t>Use of English: holat fe’llari va so‘z qoliplari</a:t>
            </a:r>
          </a:p>
          <a:p>
            <a:pPr algn="l">
              <a:spcAft>
                <a:spcPts val="400"/>
              </a:spcAft>
            </a:pPr>
            <a:r>
              <a:rPr sz="1700" b="0">
                <a:solidFill>
                  <a:srgbClr val="B9AFA0"/>
                </a:solidFill>
                <a:latin typeface="Arial"/>
              </a:rPr>
              <a:t>Use of English: Stative verbs. Word patterns (Unit 1)</a:t>
            </a:r>
          </a:p>
        </p:txBody>
      </p:sp>
      <p:sp>
        <p:nvSpPr>
          <p:cNvPr id="6" name="TextBox 5"/>
          <p:cNvSpPr txBox="1"/>
          <p:nvPr/>
        </p:nvSpPr>
        <p:spPr>
          <a:xfrm>
            <a:off x="822960" y="5120640"/>
            <a:ext cx="10515600" cy="548640"/>
          </a:xfrm>
          <a:prstGeom prst="rect">
            <a:avLst/>
          </a:prstGeom>
          <a:noFill/>
        </p:spPr>
        <p:txBody>
          <a:bodyPr wrap="square">
            <a:spAutoFit/>
          </a:bodyPr>
          <a:lstStyle/>
          <a:p>
            <a:pPr algn="l">
              <a:spcAft>
                <a:spcPts val="600"/>
              </a:spcAft>
            </a:pPr>
            <a:r>
              <a:rPr sz="1400" b="0">
                <a:solidFill>
                  <a:srgbClr val="8E99A6"/>
                </a:solidFill>
                <a:latin typeface="Arial"/>
              </a:rPr>
              <a:t>A Stative verbs: senses and appearance  ·  B Stative verbs: having, measuring, thinking  ·  C Verbs with prepositions  ·  D Babysitting</a:t>
            </a:r>
          </a:p>
        </p:txBody>
      </p:sp>
      <p:sp>
        <p:nvSpPr>
          <p:cNvPr id="7" name="TextBox 6"/>
          <p:cNvSpPr txBox="1"/>
          <p:nvPr/>
        </p:nvSpPr>
        <p:spPr>
          <a:xfrm>
            <a:off x="822960" y="5852160"/>
            <a:ext cx="10515600" cy="457200"/>
          </a:xfrm>
          <a:prstGeom prst="rect">
            <a:avLst/>
          </a:prstGeom>
          <a:noFill/>
        </p:spPr>
        <p:txBody>
          <a:bodyPr wrap="square">
            <a:spAutoFit/>
          </a:bodyPr>
          <a:lstStyle/>
          <a:p>
            <a:pPr algn="l">
              <a:spcAft>
                <a:spcPts val="600"/>
              </a:spcAft>
            </a:pPr>
            <a:r>
              <a:rPr sz="1300" b="0">
                <a:solidFill>
                  <a:srgbClr val="8E99A6"/>
                </a:solidFill>
                <a:latin typeface="Arial"/>
              </a:rPr>
              <a:t>sozlar.com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LESSON AIMS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Bugungi maqsad</a:t>
            </a:r>
          </a:p>
        </p:txBody>
      </p:sp>
      <p:sp>
        <p:nvSpPr>
          <p:cNvPr id="5" name="Rounded Rectangle 4"/>
          <p:cNvSpPr/>
          <p:nvPr/>
        </p:nvSpPr>
        <p:spPr>
          <a:xfrm>
            <a:off x="777240" y="1874519"/>
            <a:ext cx="10607040" cy="9601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2157983"/>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45920" y="2093975"/>
            <a:ext cx="9418320" cy="640080"/>
          </a:xfrm>
          <a:prstGeom prst="rect">
            <a:avLst/>
          </a:prstGeom>
          <a:noFill/>
        </p:spPr>
        <p:txBody>
          <a:bodyPr wrap="square">
            <a:spAutoFit/>
          </a:bodyPr>
          <a:lstStyle/>
          <a:p>
            <a:pPr algn="l">
              <a:spcAft>
                <a:spcPts val="600"/>
              </a:spcAft>
            </a:pPr>
            <a:r>
              <a:rPr sz="1700" b="0">
                <a:solidFill>
                  <a:srgbClr val="1E2A38"/>
                </a:solidFill>
                <a:latin typeface="Arial"/>
              </a:rPr>
              <a:t>Explain why 'I'm thinking' and 'I think' are both correct but mean different things</a:t>
            </a:r>
          </a:p>
        </p:txBody>
      </p:sp>
      <p:sp>
        <p:nvSpPr>
          <p:cNvPr id="8" name="Rounded Rectangle 7"/>
          <p:cNvSpPr/>
          <p:nvPr/>
        </p:nvSpPr>
        <p:spPr>
          <a:xfrm>
            <a:off x="777240" y="2990087"/>
            <a:ext cx="10607040" cy="9601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3273551"/>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45920" y="3209543"/>
            <a:ext cx="9418320" cy="640080"/>
          </a:xfrm>
          <a:prstGeom prst="rect">
            <a:avLst/>
          </a:prstGeom>
          <a:noFill/>
        </p:spPr>
        <p:txBody>
          <a:bodyPr wrap="square">
            <a:spAutoFit/>
          </a:bodyPr>
          <a:lstStyle/>
          <a:p>
            <a:pPr algn="l">
              <a:spcAft>
                <a:spcPts val="600"/>
              </a:spcAft>
            </a:pPr>
            <a:r>
              <a:rPr sz="1700" b="0">
                <a:solidFill>
                  <a:srgbClr val="1E2A38"/>
                </a:solidFill>
                <a:latin typeface="Arial"/>
              </a:rPr>
              <a:t>Supply the preposition after accuse, blame, deal, care, worry and three more verbs</a:t>
            </a:r>
          </a:p>
        </p:txBody>
      </p:sp>
      <p:sp>
        <p:nvSpPr>
          <p:cNvPr id="11" name="Rounded Rectangle 10"/>
          <p:cNvSpPr/>
          <p:nvPr/>
        </p:nvSpPr>
        <p:spPr>
          <a:xfrm>
            <a:off x="777240" y="4105655"/>
            <a:ext cx="10607040" cy="9601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4389119"/>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45920" y="4325111"/>
            <a:ext cx="9418320" cy="640080"/>
          </a:xfrm>
          <a:prstGeom prst="rect">
            <a:avLst/>
          </a:prstGeom>
          <a:noFill/>
        </p:spPr>
        <p:txBody>
          <a:bodyPr wrap="square">
            <a:spAutoFit/>
          </a:bodyPr>
          <a:lstStyle/>
          <a:p>
            <a:pPr algn="l">
              <a:spcAft>
                <a:spcPts val="600"/>
              </a:spcAft>
            </a:pPr>
            <a:r>
              <a:rPr sz="1700" b="0">
                <a:solidFill>
                  <a:srgbClr val="1E2A38"/>
                </a:solidFill>
                <a:latin typeface="Arial"/>
              </a:rPr>
              <a:t>Name three things to check before choosing A, B, C or D in a cloze gap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LOOK AND SAY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Bugungi mavzu</a:t>
            </a:r>
          </a:p>
        </p:txBody>
      </p:sp>
      <p:sp>
        <p:nvSpPr>
          <p:cNvPr id="5" name="Rounded Rectangle 4"/>
          <p:cNvSpPr/>
          <p:nvPr/>
        </p:nvSpPr>
        <p:spPr>
          <a:xfrm>
            <a:off x="3246120" y="1783080"/>
            <a:ext cx="5669280" cy="4206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Picture 5" descr="kids.jpg"/>
          <p:cNvPicPr>
            <a:picLocks noChangeAspect="1"/>
          </p:cNvPicPr>
          <p:nvPr/>
        </p:nvPicPr>
        <p:blipFill>
          <a:blip r:embed="rId2"/>
          <a:stretch>
            <a:fillRect/>
          </a:stretch>
        </p:blipFill>
        <p:spPr>
          <a:xfrm>
            <a:off x="3504986" y="1965960"/>
            <a:ext cx="5151548" cy="3429000"/>
          </a:xfrm>
          <a:prstGeom prst="rect">
            <a:avLst/>
          </a:prstGeom>
        </p:spPr>
      </p:pic>
      <p:sp>
        <p:nvSpPr>
          <p:cNvPr id="7" name="TextBox 6"/>
          <p:cNvSpPr txBox="1"/>
          <p:nvPr/>
        </p:nvSpPr>
        <p:spPr>
          <a:xfrm>
            <a:off x="3429000" y="5449824"/>
            <a:ext cx="5303520" cy="457200"/>
          </a:xfrm>
          <a:prstGeom prst="rect">
            <a:avLst/>
          </a:prstGeom>
          <a:noFill/>
        </p:spPr>
        <p:txBody>
          <a:bodyPr wrap="square">
            <a:spAutoFit/>
          </a:bodyPr>
          <a:lstStyle/>
          <a:p>
            <a:pPr algn="l">
              <a:spcAft>
                <a:spcPts val="100"/>
              </a:spcAft>
            </a:pPr>
            <a:r>
              <a:rPr sz="950" b="0">
                <a:solidFill>
                  <a:srgbClr val="5A6572"/>
                </a:solidFill>
                <a:latin typeface="Arial"/>
              </a:rPr>
              <a:t>Qiu Yufeng (邱鈺鋒) · CC BY-SA 4.0</a:t>
            </a:r>
          </a:p>
        </p:txBody>
      </p:sp>
      <p:sp>
        <p:nvSpPr>
          <p:cNvPr id="8" name="TextBox 7"/>
          <p:cNvSpPr txBox="1"/>
          <p:nvPr/>
        </p:nvSpPr>
        <p:spPr>
          <a:xfrm>
            <a:off x="777240" y="6099048"/>
            <a:ext cx="10607040" cy="548640"/>
          </a:xfrm>
          <a:prstGeom prst="rect">
            <a:avLst/>
          </a:prstGeom>
          <a:noFill/>
        </p:spPr>
        <p:txBody>
          <a:bodyPr wrap="square">
            <a:spAutoFit/>
          </a:bodyPr>
          <a:lstStyle/>
          <a:p>
            <a:pPr algn="l">
              <a:spcAft>
                <a:spcPts val="600"/>
              </a:spcAft>
            </a:pPr>
            <a:r>
              <a:rPr sz="1700" b="0">
                <a:solidFill>
                  <a:srgbClr val="5A6572"/>
                </a:solidFill>
                <a:latin typeface="Arial"/>
              </a:rPr>
              <a:t>What can you see? Say three sentences about the picture.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FOCUS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Language focus — two rules for one page</a:t>
            </a:r>
          </a:p>
        </p:txBody>
      </p:sp>
      <p:sp>
        <p:nvSpPr>
          <p:cNvPr id="5" name="Rounded Rectangle 4"/>
          <p:cNvSpPr/>
          <p:nvPr/>
        </p:nvSpPr>
        <p:spPr>
          <a:xfrm>
            <a:off x="777240" y="1783080"/>
            <a:ext cx="5120640" cy="38862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6263640" y="1783080"/>
            <a:ext cx="5120640" cy="38862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1005840" y="1965960"/>
            <a:ext cx="1280160" cy="384048"/>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QOIDA</a:t>
            </a:r>
          </a:p>
        </p:txBody>
      </p:sp>
      <p:sp>
        <p:nvSpPr>
          <p:cNvPr id="8" name="Rounded Rectangle 7"/>
          <p:cNvSpPr/>
          <p:nvPr/>
        </p:nvSpPr>
        <p:spPr>
          <a:xfrm>
            <a:off x="6492240" y="1965960"/>
            <a:ext cx="128016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QOIDA</a:t>
            </a:r>
          </a:p>
        </p:txBody>
      </p:sp>
      <p:sp>
        <p:nvSpPr>
          <p:cNvPr id="9" name="TextBox 8"/>
          <p:cNvSpPr txBox="1"/>
          <p:nvPr/>
        </p:nvSpPr>
        <p:spPr>
          <a:xfrm>
            <a:off x="1005840" y="2606040"/>
            <a:ext cx="4663440" cy="2834640"/>
          </a:xfrm>
          <a:prstGeom prst="rect">
            <a:avLst/>
          </a:prstGeom>
          <a:noFill/>
        </p:spPr>
        <p:txBody>
          <a:bodyPr wrap="square">
            <a:spAutoFit/>
          </a:bodyPr>
          <a:lstStyle/>
          <a:p>
            <a:pPr algn="l">
              <a:spcAft>
                <a:spcPts val="1400"/>
              </a:spcAft>
            </a:pPr>
            <a:r>
              <a:rPr sz="1500" b="1">
                <a:solidFill>
                  <a:srgbClr val="1E2A38"/>
                </a:solidFill>
                <a:latin typeface="Arial"/>
              </a:rPr>
              <a:t>Stative verbs</a:t>
            </a:r>
            <a:r>
              <a:rPr sz="1500" b="0">
                <a:solidFill>
                  <a:srgbClr val="1E2A38"/>
                </a:solidFill>
                <a:latin typeface="Arial"/>
              </a:rPr>
              <a:t> (think, see, look, own, sound, taste, have) describe a STATE — normally no -ing.</a:t>
            </a:r>
          </a:p>
          <a:p>
            <a:pPr algn="l">
              <a:spcAft>
                <a:spcPts val="1400"/>
              </a:spcAft>
            </a:pPr>
            <a:r>
              <a:rPr sz="1500" b="0">
                <a:solidFill>
                  <a:srgbClr val="1E2A38"/>
                </a:solidFill>
                <a:latin typeface="Arial"/>
              </a:rPr>
              <a:t>The same verb can be dynamic with a different meaning: </a:t>
            </a:r>
            <a:r>
              <a:rPr sz="1500" b="1">
                <a:solidFill>
                  <a:srgbClr val="1E2A38"/>
                </a:solidFill>
                <a:latin typeface="Arial"/>
              </a:rPr>
              <a:t>I think</a:t>
            </a:r>
            <a:r>
              <a:rPr sz="1500" b="0">
                <a:solidFill>
                  <a:srgbClr val="1E2A38"/>
                </a:solidFill>
                <a:latin typeface="Arial"/>
              </a:rPr>
              <a:t> (opinion) ↔ </a:t>
            </a:r>
            <a:r>
              <a:rPr sz="1500" b="1">
                <a:solidFill>
                  <a:srgbClr val="1E2A38"/>
                </a:solidFill>
                <a:latin typeface="Arial"/>
              </a:rPr>
              <a:t>I'm thinking</a:t>
            </a:r>
            <a:r>
              <a:rPr sz="1500" b="0">
                <a:solidFill>
                  <a:srgbClr val="1E2A38"/>
                </a:solidFill>
                <a:latin typeface="Arial"/>
              </a:rPr>
              <a:t> (process); </a:t>
            </a:r>
            <a:r>
              <a:rPr sz="1500" b="1">
                <a:solidFill>
                  <a:srgbClr val="1E2A38"/>
                </a:solidFill>
                <a:latin typeface="Arial"/>
              </a:rPr>
              <a:t>I have a car</a:t>
            </a:r>
            <a:r>
              <a:rPr sz="1500" b="0">
                <a:solidFill>
                  <a:srgbClr val="1E2A38"/>
                </a:solidFill>
                <a:latin typeface="Arial"/>
              </a:rPr>
              <a:t> ↔ </a:t>
            </a:r>
            <a:r>
              <a:rPr sz="1500" b="1">
                <a:solidFill>
                  <a:srgbClr val="1E2A38"/>
                </a:solidFill>
                <a:latin typeface="Arial"/>
              </a:rPr>
              <a:t>I'm having lunch</a:t>
            </a:r>
            <a:r>
              <a:rPr sz="1500" b="0">
                <a:solidFill>
                  <a:srgbClr val="1E2A38"/>
                </a:solidFill>
                <a:latin typeface="Arial"/>
              </a:rPr>
              <a:t>.</a:t>
            </a:r>
          </a:p>
          <a:p>
            <a:pPr algn="l">
              <a:spcAft>
                <a:spcPts val="1400"/>
              </a:spcAft>
            </a:pPr>
            <a:r>
              <a:rPr sz="1500" b="1">
                <a:solidFill>
                  <a:srgbClr val="1E2A38"/>
                </a:solidFill>
                <a:latin typeface="Arial"/>
              </a:rPr>
              <a:t>Word patterns:</a:t>
            </a:r>
            <a:r>
              <a:rPr sz="1500" b="0">
                <a:solidFill>
                  <a:srgbClr val="1E2A38"/>
                </a:solidFill>
                <a:latin typeface="Arial"/>
              </a:rPr>
              <a:t> learn the verb and its preposition as one item — </a:t>
            </a:r>
            <a:r>
              <a:rPr sz="1500" b="1">
                <a:solidFill>
                  <a:srgbClr val="1E2A38"/>
                </a:solidFill>
                <a:latin typeface="Arial"/>
              </a:rPr>
              <a:t>accuse … of</a:t>
            </a:r>
            <a:r>
              <a:rPr sz="1500" b="0">
                <a:solidFill>
                  <a:srgbClr val="1E2A38"/>
                </a:solidFill>
                <a:latin typeface="Arial"/>
              </a:rPr>
              <a:t>, </a:t>
            </a:r>
            <a:r>
              <a:rPr sz="1500" b="1">
                <a:solidFill>
                  <a:srgbClr val="1E2A38"/>
                </a:solidFill>
                <a:latin typeface="Arial"/>
              </a:rPr>
              <a:t>blame … for</a:t>
            </a:r>
            <a:r>
              <a:rPr sz="1500" b="0">
                <a:solidFill>
                  <a:srgbClr val="1E2A38"/>
                </a:solidFill>
                <a:latin typeface="Arial"/>
              </a:rPr>
              <a:t>, </a:t>
            </a:r>
            <a:r>
              <a:rPr sz="1500" b="1">
                <a:solidFill>
                  <a:srgbClr val="1E2A38"/>
                </a:solidFill>
                <a:latin typeface="Arial"/>
              </a:rPr>
              <a:t>deal with</a:t>
            </a:r>
            <a:r>
              <a:rPr sz="1500" b="0">
                <a:solidFill>
                  <a:srgbClr val="1E2A38"/>
                </a:solidFill>
                <a:latin typeface="Arial"/>
              </a:rPr>
              <a:t>, </a:t>
            </a:r>
            <a:r>
              <a:rPr sz="1500" b="1">
                <a:solidFill>
                  <a:srgbClr val="1E2A38"/>
                </a:solidFill>
                <a:latin typeface="Arial"/>
              </a:rPr>
              <a:t>care about</a:t>
            </a:r>
            <a:r>
              <a:rPr sz="1500" b="0">
                <a:solidFill>
                  <a:srgbClr val="1E2A38"/>
                </a:solidFill>
                <a:latin typeface="Arial"/>
              </a:rPr>
              <a:t>, </a:t>
            </a:r>
            <a:r>
              <a:rPr sz="1500" b="1">
                <a:solidFill>
                  <a:srgbClr val="1E2A38"/>
                </a:solidFill>
                <a:latin typeface="Arial"/>
              </a:rPr>
              <a:t>look after</a:t>
            </a:r>
            <a:r>
              <a:rPr sz="1500" b="0">
                <a:solidFill>
                  <a:srgbClr val="1E2A38"/>
                </a:solidFill>
                <a:latin typeface="Arial"/>
              </a:rPr>
              <a:t>.</a:t>
            </a:r>
          </a:p>
        </p:txBody>
      </p:sp>
      <p:sp>
        <p:nvSpPr>
          <p:cNvPr id="10" name="TextBox 9"/>
          <p:cNvSpPr txBox="1"/>
          <p:nvPr/>
        </p:nvSpPr>
        <p:spPr>
          <a:xfrm>
            <a:off x="6492240" y="2606040"/>
            <a:ext cx="4663440" cy="2834640"/>
          </a:xfrm>
          <a:prstGeom prst="rect">
            <a:avLst/>
          </a:prstGeom>
          <a:noFill/>
        </p:spPr>
        <p:txBody>
          <a:bodyPr wrap="square">
            <a:spAutoFit/>
          </a:bodyPr>
          <a:lstStyle/>
          <a:p>
            <a:pPr algn="l">
              <a:spcAft>
                <a:spcPts val="1400"/>
              </a:spcAft>
            </a:pPr>
            <a:r>
              <a:rPr sz="1500" b="0">
                <a:solidFill>
                  <a:srgbClr val="1E2A38"/>
                </a:solidFill>
                <a:latin typeface="Arial"/>
              </a:rPr>
              <a:t>In a cloze, the preposition usually decides the answer: only one of the four verbs takes that preposition.</a:t>
            </a:r>
          </a:p>
          <a:p>
            <a:pPr algn="l">
              <a:spcAft>
                <a:spcPts val="1400"/>
              </a:spcAft>
            </a:pPr>
            <a:r>
              <a:rPr sz="1500" b="1">
                <a:solidFill>
                  <a:srgbClr val="1E2A38"/>
                </a:solidFill>
                <a:latin typeface="Arial"/>
              </a:rPr>
              <a:t>Finding a solution</a:t>
            </a:r>
            <a:r>
              <a:rPr sz="1500" b="0">
                <a:solidFill>
                  <a:srgbClr val="1E2A38"/>
                </a:solidFill>
                <a:latin typeface="Arial"/>
              </a:rPr>
              <a:t> — after a preposition or as a subject we use the </a:t>
            </a:r>
            <a:r>
              <a:rPr sz="1500" b="1">
                <a:solidFill>
                  <a:srgbClr val="1E2A38"/>
                </a:solidFill>
                <a:latin typeface="Arial"/>
              </a:rPr>
              <a:t>-ing</a:t>
            </a:r>
            <a:r>
              <a:rPr sz="1500" b="0">
                <a:solidFill>
                  <a:srgbClr val="1E2A38"/>
                </a:solidFill>
                <a:latin typeface="Arial"/>
              </a:rPr>
              <a:t> form.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A. Stative verbs: senses and appearance  (1/2)</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sound</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(eshitganda) … bo‘lib tuyulmoq</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Your plan </a:t>
            </a:r>
            <a:r>
              <a:rPr sz="1400" b="1">
                <a:solidFill>
                  <a:srgbClr val="5A6572"/>
                </a:solidFill>
                <a:latin typeface="Arial"/>
              </a:rPr>
              <a:t>sounds</a:t>
            </a:r>
            <a:r>
              <a:rPr sz="1400" b="0">
                <a:solidFill>
                  <a:srgbClr val="5A6572"/>
                </a:solidFill>
                <a:latin typeface="Arial"/>
              </a:rPr>
              <a:t> great — let’s try it on Saturday.</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taste</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ta’mi kelmoq, (qanday) ta’mli bo‘lmoq</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This soup </a:t>
            </a:r>
            <a:r>
              <a:rPr sz="1400" b="1">
                <a:solidFill>
                  <a:srgbClr val="5A6572"/>
                </a:solidFill>
                <a:latin typeface="Arial"/>
              </a:rPr>
              <a:t>tastes</a:t>
            </a:r>
            <a:r>
              <a:rPr sz="1400" b="0">
                <a:solidFill>
                  <a:srgbClr val="5A6572"/>
                </a:solidFill>
                <a:latin typeface="Arial"/>
              </a:rPr>
              <a:t> of nothing — pass me the salt, please.</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smell</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hidi kelmoq</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Grandma’s kitchen always </a:t>
            </a:r>
            <a:r>
              <a:rPr sz="1400" b="1">
                <a:solidFill>
                  <a:srgbClr val="5A6572"/>
                </a:solidFill>
                <a:latin typeface="Arial"/>
              </a:rPr>
              <a:t>smells</a:t>
            </a:r>
            <a:r>
              <a:rPr sz="1400" b="0">
                <a:solidFill>
                  <a:srgbClr val="5A6572"/>
                </a:solidFill>
                <a:latin typeface="Arial"/>
              </a:rPr>
              <a:t> of fresh bread.</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look like</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(tashqi ko‘rinishdan) o‘xshamoq</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Everybody says I </a:t>
            </a:r>
            <a:r>
              <a:rPr sz="1400" b="1">
                <a:solidFill>
                  <a:srgbClr val="5A6572"/>
                </a:solidFill>
                <a:latin typeface="Arial"/>
              </a:rPr>
              <a:t>look like</a:t>
            </a:r>
            <a:r>
              <a:rPr sz="1400" b="0">
                <a:solidFill>
                  <a:srgbClr val="5A6572"/>
                </a:solidFill>
                <a:latin typeface="Arial"/>
              </a:rPr>
              <a:t> my grandfather.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A. Stative verbs: senses and appearance  (2/2)</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resemble</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o‘xshamoq (rasmiyroq)</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She </a:t>
            </a:r>
            <a:r>
              <a:rPr sz="1400" b="1">
                <a:solidFill>
                  <a:srgbClr val="5A6572"/>
                </a:solidFill>
                <a:latin typeface="Arial"/>
              </a:rPr>
              <a:t>resembles</a:t>
            </a:r>
            <a:r>
              <a:rPr sz="1400" b="0">
                <a:solidFill>
                  <a:srgbClr val="5A6572"/>
                </a:solidFill>
                <a:latin typeface="Arial"/>
              </a:rPr>
              <a:t> her mother more and more every year.</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appear</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ko‘rinmoq, (tashqaridan) tuyulmoq</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He </a:t>
            </a:r>
            <a:r>
              <a:rPr sz="1400" b="1">
                <a:solidFill>
                  <a:srgbClr val="5A6572"/>
                </a:solidFill>
                <a:latin typeface="Arial"/>
              </a:rPr>
              <a:t>appears</a:t>
            </a:r>
            <a:r>
              <a:rPr sz="1400" b="0">
                <a:solidFill>
                  <a:srgbClr val="5A6572"/>
                </a:solidFill>
                <a:latin typeface="Arial"/>
              </a:rPr>
              <a:t> calm, but he is very nervous inside.</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see what you mean</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nima demoqchi ekaningizni tushunmoq</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Now I </a:t>
            </a:r>
            <a:r>
              <a:rPr sz="1400" b="1">
                <a:solidFill>
                  <a:srgbClr val="5A6572"/>
                </a:solidFill>
                <a:latin typeface="Arial"/>
              </a:rPr>
              <a:t>see what you mean</a:t>
            </a:r>
            <a:r>
              <a:rPr sz="1400" b="0">
                <a:solidFill>
                  <a:srgbClr val="5A6572"/>
                </a:solidFill>
                <a:latin typeface="Arial"/>
              </a:rPr>
              <a:t> — the second answer is better.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B. Stative verbs: having, measuring, thinking  (1/2)</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weigh</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og‘irligi … bo‘lmoq, … kilo kelmoq</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The parcel </a:t>
            </a:r>
            <a:r>
              <a:rPr sz="1400" b="1">
                <a:solidFill>
                  <a:srgbClr val="5A6572"/>
                </a:solidFill>
                <a:latin typeface="Arial"/>
              </a:rPr>
              <a:t>weighs</a:t>
            </a:r>
            <a:r>
              <a:rPr sz="1400" b="0">
                <a:solidFill>
                  <a:srgbClr val="5A6572"/>
                </a:solidFill>
                <a:latin typeface="Arial"/>
              </a:rPr>
              <a:t> almost five kilos.</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cost</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narxi … bo‘lmoq, … turmoq</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These trainers </a:t>
            </a:r>
            <a:r>
              <a:rPr sz="1400" b="1">
                <a:solidFill>
                  <a:srgbClr val="5A6572"/>
                </a:solidFill>
                <a:latin typeface="Arial"/>
              </a:rPr>
              <a:t>cost</a:t>
            </a:r>
            <a:r>
              <a:rPr sz="1400" b="0">
                <a:solidFill>
                  <a:srgbClr val="5A6572"/>
                </a:solidFill>
                <a:latin typeface="Arial"/>
              </a:rPr>
              <a:t> more than my whole school uniform.</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fit</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(kiyim) o‘lchamiga to‘g‘ri kelmoq</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These shoes don’t </a:t>
            </a:r>
            <a:r>
              <a:rPr sz="1400" b="1">
                <a:solidFill>
                  <a:srgbClr val="5A6572"/>
                </a:solidFill>
                <a:latin typeface="Arial"/>
              </a:rPr>
              <a:t>fit</a:t>
            </a:r>
            <a:r>
              <a:rPr sz="1400" b="0">
                <a:solidFill>
                  <a:srgbClr val="5A6572"/>
                </a:solidFill>
                <a:latin typeface="Arial"/>
              </a:rPr>
              <a:t> me any more — my feet have grown.</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include</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o‘z ichiga olmoq</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The price </a:t>
            </a:r>
            <a:r>
              <a:rPr sz="1400" b="1">
                <a:solidFill>
                  <a:srgbClr val="5A6572"/>
                </a:solidFill>
                <a:latin typeface="Arial"/>
              </a:rPr>
              <a:t>includes</a:t>
            </a:r>
            <a:r>
              <a:rPr sz="1400" b="0">
                <a:solidFill>
                  <a:srgbClr val="5A6572"/>
                </a:solidFill>
                <a:latin typeface="Arial"/>
              </a:rPr>
              <a:t> breakfast and dinner.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B. Stative verbs: having, measuring, thinking  (2/2)</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imagine</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tasavvur qilmoq</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I can’t </a:t>
            </a:r>
            <a:r>
              <a:rPr sz="1400" b="1">
                <a:solidFill>
                  <a:srgbClr val="5A6572"/>
                </a:solidFill>
                <a:latin typeface="Arial"/>
              </a:rPr>
              <a:t>imagine</a:t>
            </a:r>
            <a:r>
              <a:rPr sz="1400" b="0">
                <a:solidFill>
                  <a:srgbClr val="5A6572"/>
                </a:solidFill>
                <a:latin typeface="Arial"/>
              </a:rPr>
              <a:t> life without my little brother.</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be seeing somebody</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kim bilandir uchrashmoq (oldindan kelishilgan)</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Dad </a:t>
            </a:r>
            <a:r>
              <a:rPr sz="1400" b="1">
                <a:solidFill>
                  <a:srgbClr val="5A6572"/>
                </a:solidFill>
                <a:latin typeface="Arial"/>
              </a:rPr>
              <a:t>is seeing</a:t>
            </a:r>
            <a:r>
              <a:rPr sz="1400" b="0">
                <a:solidFill>
                  <a:srgbClr val="5A6572"/>
                </a:solidFill>
                <a:latin typeface="Arial"/>
              </a:rPr>
              <a:t> a builder on Friday about the roof.</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be thinking about</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 haqida o‘ylab turmoq (jarayon)</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You look worried. What </a:t>
            </a:r>
            <a:r>
              <a:rPr sz="1400" b="1">
                <a:solidFill>
                  <a:srgbClr val="5A6572"/>
                </a:solidFill>
                <a:latin typeface="Arial"/>
              </a:rPr>
              <a:t>are you thinking about</a:t>
            </a:r>
            <a:r>
              <a:rPr sz="1400" b="0">
                <a:solidFill>
                  <a:srgbClr val="5A6572"/>
                </a:solidFill>
                <a:latin typeface="Arial"/>
              </a:rPr>
              <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C. Verbs with prepositions  (1/2)</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blame somebody for</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kimnidir biror narsa uchun ayblamoq</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Don’t </a:t>
            </a:r>
            <a:r>
              <a:rPr sz="1400" b="1">
                <a:solidFill>
                  <a:srgbClr val="5A6572"/>
                </a:solidFill>
                <a:latin typeface="Arial"/>
              </a:rPr>
              <a:t>blame</a:t>
            </a:r>
            <a:r>
              <a:rPr sz="1400" b="0">
                <a:solidFill>
                  <a:srgbClr val="5A6572"/>
                </a:solidFill>
                <a:latin typeface="Arial"/>
              </a:rPr>
              <a:t> the weather </a:t>
            </a:r>
            <a:r>
              <a:rPr sz="1400" b="1">
                <a:solidFill>
                  <a:srgbClr val="5A6572"/>
                </a:solidFill>
                <a:latin typeface="Arial"/>
              </a:rPr>
              <a:t>for</a:t>
            </a:r>
            <a:r>
              <a:rPr sz="1400" b="0">
                <a:solidFill>
                  <a:srgbClr val="5A6572"/>
                </a:solidFill>
                <a:latin typeface="Arial"/>
              </a:rPr>
              <a:t> your bad result.</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accuse somebody of</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kimnidir biror ishda ayblamoq</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The shopkeeper </a:t>
            </a:r>
            <a:r>
              <a:rPr sz="1400" b="1">
                <a:solidFill>
                  <a:srgbClr val="5A6572"/>
                </a:solidFill>
                <a:latin typeface="Arial"/>
              </a:rPr>
              <a:t>accused</a:t>
            </a:r>
            <a:r>
              <a:rPr sz="1400" b="0">
                <a:solidFill>
                  <a:srgbClr val="5A6572"/>
                </a:solidFill>
                <a:latin typeface="Arial"/>
              </a:rPr>
              <a:t> the boy </a:t>
            </a:r>
            <a:r>
              <a:rPr sz="1400" b="1">
                <a:solidFill>
                  <a:srgbClr val="5A6572"/>
                </a:solidFill>
                <a:latin typeface="Arial"/>
              </a:rPr>
              <a:t>of</a:t>
            </a:r>
            <a:r>
              <a:rPr sz="1400" b="0">
                <a:solidFill>
                  <a:srgbClr val="5A6572"/>
                </a:solidFill>
                <a:latin typeface="Arial"/>
              </a:rPr>
              <a:t> stealing sweets.</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deal with</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eplamoq, hal qilmoq, (muammoni) bartaraf qilmoq</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A good teacher knows how to </a:t>
            </a:r>
            <a:r>
              <a:rPr sz="1400" b="1">
                <a:solidFill>
                  <a:srgbClr val="5A6572"/>
                </a:solidFill>
                <a:latin typeface="Arial"/>
              </a:rPr>
              <a:t>deal with</a:t>
            </a:r>
            <a:r>
              <a:rPr sz="1400" b="0">
                <a:solidFill>
                  <a:srgbClr val="5A6572"/>
                </a:solidFill>
                <a:latin typeface="Arial"/>
              </a:rPr>
              <a:t> a noisy class.</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care about</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 uchun qayg‘urmoq, … ni o‘ylamoq</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She really </a:t>
            </a:r>
            <a:r>
              <a:rPr sz="1400" b="1">
                <a:solidFill>
                  <a:srgbClr val="5A6572"/>
                </a:solidFill>
                <a:latin typeface="Arial"/>
              </a:rPr>
              <a:t>cares about</a:t>
            </a:r>
            <a:r>
              <a:rPr sz="1400" b="0">
                <a:solidFill>
                  <a:srgbClr val="5A6572"/>
                </a:solidFill>
                <a:latin typeface="Arial"/>
              </a:rPr>
              <a:t> her little brother’s feelings.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C. Verbs with prepositions  (2/2)</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worry about</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 haqida xavotirlanmoq</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My grandma </a:t>
            </a:r>
            <a:r>
              <a:rPr sz="1400" b="1">
                <a:solidFill>
                  <a:srgbClr val="5A6572"/>
                </a:solidFill>
                <a:latin typeface="Arial"/>
              </a:rPr>
              <a:t>worries about</a:t>
            </a:r>
            <a:r>
              <a:rPr sz="1400" b="0">
                <a:solidFill>
                  <a:srgbClr val="5A6572"/>
                </a:solidFill>
                <a:latin typeface="Arial"/>
              </a:rPr>
              <a:t> everything, even the weather.</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complain about</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 dan shikoyat qilmoq</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Our neighbours always </a:t>
            </a:r>
            <a:r>
              <a:rPr sz="1400" b="1">
                <a:solidFill>
                  <a:srgbClr val="5A6572"/>
                </a:solidFill>
                <a:latin typeface="Arial"/>
              </a:rPr>
              <a:t>complain about</a:t>
            </a:r>
            <a:r>
              <a:rPr sz="1400" b="0">
                <a:solidFill>
                  <a:srgbClr val="5A6572"/>
                </a:solidFill>
                <a:latin typeface="Arial"/>
              </a:rPr>
              <a:t> the noise from our flat.</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succeed in</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 ga muvaffaq bo‘lmoq, uddasidan chiqmoq</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Did you </a:t>
            </a:r>
            <a:r>
              <a:rPr sz="1400" b="1">
                <a:solidFill>
                  <a:srgbClr val="5A6572"/>
                </a:solidFill>
                <a:latin typeface="Arial"/>
              </a:rPr>
              <a:t>succeed in</a:t>
            </a:r>
            <a:r>
              <a:rPr sz="1400" b="0">
                <a:solidFill>
                  <a:srgbClr val="5A6572"/>
                </a:solidFill>
                <a:latin typeface="Arial"/>
              </a:rPr>
              <a:t> getting the children to bed before nine?</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congratulate somebody on</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kimnidir biror narsa bilan tabriklamoq</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We all </a:t>
            </a:r>
            <a:r>
              <a:rPr sz="1400" b="1">
                <a:solidFill>
                  <a:srgbClr val="5A6572"/>
                </a:solidFill>
                <a:latin typeface="Arial"/>
              </a:rPr>
              <a:t>congratulated</a:t>
            </a:r>
            <a:r>
              <a:rPr sz="1400" b="0">
                <a:solidFill>
                  <a:srgbClr val="5A6572"/>
                </a:solidFill>
                <a:latin typeface="Arial"/>
              </a:rPr>
              <a:t> her </a:t>
            </a:r>
            <a:r>
              <a:rPr sz="1400" b="1">
                <a:solidFill>
                  <a:srgbClr val="5A6572"/>
                </a:solidFill>
                <a:latin typeface="Arial"/>
              </a:rPr>
              <a:t>on</a:t>
            </a:r>
            <a:r>
              <a:rPr sz="1400" b="0">
                <a:solidFill>
                  <a:srgbClr val="5A6572"/>
                </a:solidFill>
                <a:latin typeface="Arial"/>
              </a:rPr>
              <a:t> her exam results.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D. Babysitting  (1/3)</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babysitting</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bolaga qarab turish (pul evaziga)</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1">
                <a:solidFill>
                  <a:srgbClr val="5A6572"/>
                </a:solidFill>
                <a:latin typeface="Arial"/>
              </a:rPr>
              <a:t>Babysitting</a:t>
            </a:r>
            <a:r>
              <a:rPr sz="1400" b="0">
                <a:solidFill>
                  <a:srgbClr val="5A6572"/>
                </a:solidFill>
                <a:latin typeface="Arial"/>
              </a:rPr>
              <a:t> seems easy, but it needs a lot of patience.</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spending money</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cho‘ntak puli</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My cousin wants some extra </a:t>
            </a:r>
            <a:r>
              <a:rPr sz="1400" b="1">
                <a:solidFill>
                  <a:srgbClr val="5A6572"/>
                </a:solidFill>
                <a:latin typeface="Arial"/>
              </a:rPr>
              <a:t>spending money</a:t>
            </a:r>
            <a:r>
              <a:rPr sz="1400" b="0">
                <a:solidFill>
                  <a:srgbClr val="5A6572"/>
                </a:solidFill>
                <a:latin typeface="Arial"/>
              </a:rPr>
              <a:t>, so she babysits on Fridays.</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a valuable skill</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qimmatli ko‘nikma</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I believe that patience is </a:t>
            </a:r>
            <a:r>
              <a:rPr sz="1400" b="1">
                <a:solidFill>
                  <a:srgbClr val="5A6572"/>
                </a:solidFill>
                <a:latin typeface="Arial"/>
              </a:rPr>
              <a:t>a valuable skill</a:t>
            </a:r>
            <a:r>
              <a:rPr sz="1400" b="0">
                <a:solidFill>
                  <a:srgbClr val="5A6572"/>
                </a:solidFill>
                <a:latin typeface="Arial"/>
              </a:rPr>
              <a:t> for every job.</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do what you’re told</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aytilganini qilmoq, gapga kirmoq</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My little brother never </a:t>
            </a:r>
            <a:r>
              <a:rPr sz="1400" b="1">
                <a:solidFill>
                  <a:srgbClr val="5A6572"/>
                </a:solidFill>
                <a:latin typeface="Arial"/>
              </a:rPr>
              <a:t>does what he’s told</a:t>
            </a:r>
            <a:r>
              <a:rPr sz="1400" b="0">
                <a:solidFill>
                  <a:srgbClr val="5A6572"/>
                </a:solidFill>
                <a:latin typeface="Arial"/>
              </a:rPr>
              <a:t> when Mum is away.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D. Babysitting  (2/3)</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misbehave</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o‘zini yomon tutmoq, sho‘xlik qilmoq</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The kids </a:t>
            </a:r>
            <a:r>
              <a:rPr sz="1400" b="1">
                <a:solidFill>
                  <a:srgbClr val="5A6572"/>
                </a:solidFill>
                <a:latin typeface="Arial"/>
              </a:rPr>
              <a:t>misbehave</a:t>
            </a:r>
            <a:r>
              <a:rPr sz="1400" b="0">
                <a:solidFill>
                  <a:srgbClr val="5A6572"/>
                </a:solidFill>
                <a:latin typeface="Arial"/>
              </a:rPr>
              <a:t> because they know their parents are out.</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stay calm</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vazminlikni saqlamoq, xotirjam turmoq</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I know it’s hard, but you need to </a:t>
            </a:r>
            <a:r>
              <a:rPr sz="1400" b="1">
                <a:solidFill>
                  <a:srgbClr val="5A6572"/>
                </a:solidFill>
                <a:latin typeface="Arial"/>
              </a:rPr>
              <a:t>stay calm</a:t>
            </a:r>
            <a:r>
              <a:rPr sz="1400" b="0">
                <a:solidFill>
                  <a:srgbClr val="5A6572"/>
                </a:solidFill>
                <a:latin typeface="Arial"/>
              </a:rPr>
              <a:t>.</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get out of control</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nazoratdan chiqib ketmoq</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The party </a:t>
            </a:r>
            <a:r>
              <a:rPr sz="1400" b="1">
                <a:solidFill>
                  <a:srgbClr val="5A6572"/>
                </a:solidFill>
                <a:latin typeface="Arial"/>
              </a:rPr>
              <a:t>got out of control</a:t>
            </a:r>
            <a:r>
              <a:rPr sz="1400" b="0">
                <a:solidFill>
                  <a:srgbClr val="5A6572"/>
                </a:solidFill>
                <a:latin typeface="Arial"/>
              </a:rPr>
              <a:t>, and the neighbours complained about the noise.</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get depressed</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tushkunlikka tushmoq</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Don’t </a:t>
            </a:r>
            <a:r>
              <a:rPr sz="1400" b="1">
                <a:solidFill>
                  <a:srgbClr val="5A6572"/>
                </a:solidFill>
                <a:latin typeface="Arial"/>
              </a:rPr>
              <a:t>get depressed</a:t>
            </a:r>
            <a:r>
              <a:rPr sz="1400" b="0">
                <a:solidFill>
                  <a:srgbClr val="5A6572"/>
                </a:solidFill>
                <a:latin typeface="Arial"/>
              </a:rPr>
              <a:t> — one bad evening doesn’t mean you’re a bad babysitter.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D. Babysitting  (3/3)</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fault</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ayb</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It isn’t your </a:t>
            </a:r>
            <a:r>
              <a:rPr sz="1400" b="1">
                <a:solidFill>
                  <a:srgbClr val="5A6572"/>
                </a:solidFill>
                <a:latin typeface="Arial"/>
              </a:rPr>
              <a:t>fault</a:t>
            </a:r>
            <a:r>
              <a:rPr sz="1400" b="0">
                <a:solidFill>
                  <a:srgbClr val="5A6572"/>
                </a:solidFill>
                <a:latin typeface="Arial"/>
              </a:rPr>
              <a:t> that the bus was late — I know that.</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find a solution</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yechim topmoq</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We need to </a:t>
            </a:r>
            <a:r>
              <a:rPr sz="1400" b="1">
                <a:solidFill>
                  <a:srgbClr val="5A6572"/>
                </a:solidFill>
                <a:latin typeface="Arial"/>
              </a:rPr>
              <a:t>find a solution</a:t>
            </a:r>
            <a:r>
              <a:rPr sz="1400" b="0">
                <a:solidFill>
                  <a:srgbClr val="5A6572"/>
                </a:solidFill>
                <a:latin typeface="Arial"/>
              </a:rPr>
              <a:t> before Mum gets home.</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calm but firm</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vazmin, lekin qat’iyatli</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The best babysitters are </a:t>
            </a:r>
            <a:r>
              <a:rPr sz="1400" b="1">
                <a:solidFill>
                  <a:srgbClr val="5A6572"/>
                </a:solidFill>
                <a:latin typeface="Arial"/>
              </a:rPr>
              <a:t>calm but firm</a:t>
            </a:r>
            <a:r>
              <a:rPr sz="1400" b="0">
                <a:solidFill>
                  <a:srgbClr val="5A6572"/>
                </a:solidFill>
                <a:latin typeface="Arial"/>
              </a:rPr>
              <a:t>, and children respect them.</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take practice</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mashq talab qilmoq</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Staying calm with noisy kids </a:t>
            </a:r>
            <a:r>
              <a:rPr sz="1400" b="1">
                <a:solidFill>
                  <a:srgbClr val="5A6572"/>
                </a:solidFill>
                <a:latin typeface="Arial"/>
              </a:rPr>
              <a:t>takes practice</a:t>
            </a:r>
            <a:r>
              <a:rPr sz="1400" b="0">
                <a:solidFill>
                  <a:srgbClr val="5A6572"/>
                </a:solidFill>
                <a:latin typeface="Arial"/>
              </a:rPr>
              <a:t> — nobody gets it right the first time.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TODAY'S WORDS IN CONTEXT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The quiet house  (1/3)</a:t>
            </a:r>
          </a:p>
        </p:txBody>
      </p:sp>
      <p:sp>
        <p:nvSpPr>
          <p:cNvPr id="5" name="Rounded Rectangle 4"/>
          <p:cNvSpPr/>
          <p:nvPr/>
        </p:nvSpPr>
        <p:spPr>
          <a:xfrm>
            <a:off x="777240" y="1691640"/>
            <a:ext cx="10607040" cy="44805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51560" y="1920240"/>
            <a:ext cx="10058400" cy="4023360"/>
          </a:xfrm>
          <a:prstGeom prst="rect">
            <a:avLst/>
          </a:prstGeom>
          <a:noFill/>
        </p:spPr>
        <p:txBody>
          <a:bodyPr wrap="square">
            <a:spAutoFit/>
          </a:bodyPr>
          <a:lstStyle/>
          <a:p>
            <a:pPr algn="l">
              <a:spcAft>
                <a:spcPts val="1000"/>
              </a:spcAft>
            </a:pPr>
            <a:r>
              <a:rPr sz="1600" b="0">
                <a:solidFill>
                  <a:srgbClr val="1E2A38"/>
                </a:solidFill>
                <a:latin typeface="Arial"/>
              </a:rPr>
              <a:t>I think my grandmother is the calmest person I know. She owns almost nothing — an old clock that </a:t>
            </a:r>
            <a:r>
              <a:rPr sz="1600" b="1">
                <a:solidFill>
                  <a:srgbClr val="1E2A38"/>
                </a:solidFill>
                <a:latin typeface="Arial"/>
              </a:rPr>
              <a:t>weighs</a:t>
            </a:r>
            <a:r>
              <a:rPr sz="1600" b="0">
                <a:solidFill>
                  <a:srgbClr val="1E2A38"/>
                </a:solidFill>
                <a:latin typeface="Arial"/>
              </a:rPr>
              <a:t> more than it </a:t>
            </a:r>
            <a:r>
              <a:rPr sz="1600" b="1">
                <a:solidFill>
                  <a:srgbClr val="1E2A38"/>
                </a:solidFill>
                <a:latin typeface="Arial"/>
              </a:rPr>
              <a:t>costs</a:t>
            </a:r>
            <a:r>
              <a:rPr sz="1600" b="0">
                <a:solidFill>
                  <a:srgbClr val="1E2A38"/>
                </a:solidFill>
                <a:latin typeface="Arial"/>
              </a:rPr>
              <a:t>, a coat that still </a:t>
            </a:r>
            <a:r>
              <a:rPr sz="1600" b="1">
                <a:solidFill>
                  <a:srgbClr val="1E2A38"/>
                </a:solidFill>
                <a:latin typeface="Arial"/>
              </a:rPr>
              <a:t>fits</a:t>
            </a:r>
            <a:r>
              <a:rPr sz="1600" b="0">
                <a:solidFill>
                  <a:srgbClr val="1E2A38"/>
                </a:solidFill>
                <a:latin typeface="Arial"/>
              </a:rPr>
              <a:t> her after twenty years, and a kitchen that </a:t>
            </a:r>
            <a:r>
              <a:rPr sz="1600" b="1">
                <a:solidFill>
                  <a:srgbClr val="1E2A38"/>
                </a:solidFill>
                <a:latin typeface="Arial"/>
              </a:rPr>
              <a:t>smells</a:t>
            </a:r>
            <a:r>
              <a:rPr sz="1600" b="0">
                <a:solidFill>
                  <a:srgbClr val="1E2A38"/>
                </a:solidFill>
                <a:latin typeface="Arial"/>
              </a:rPr>
              <a:t> of bread every morning. Nothing in the house </a:t>
            </a:r>
            <a:r>
              <a:rPr sz="1600" b="1">
                <a:solidFill>
                  <a:srgbClr val="1E2A38"/>
                </a:solidFill>
                <a:latin typeface="Arial"/>
              </a:rPr>
              <a:t>sounds</a:t>
            </a:r>
            <a:r>
              <a:rPr sz="1600" b="0">
                <a:solidFill>
                  <a:srgbClr val="1E2A38"/>
                </a:solidFill>
                <a:latin typeface="Arial"/>
              </a:rPr>
              <a:t> expensive, and nothing </a:t>
            </a:r>
            <a:r>
              <a:rPr sz="1600" b="1">
                <a:solidFill>
                  <a:srgbClr val="1E2A38"/>
                </a:solidFill>
                <a:latin typeface="Arial"/>
              </a:rPr>
              <a:t>appears</a:t>
            </a:r>
            <a:r>
              <a:rPr sz="1600" b="0">
                <a:solidFill>
                  <a:srgbClr val="1E2A38"/>
                </a:solidFill>
                <a:latin typeface="Arial"/>
              </a:rPr>
              <a:t> new.</a:t>
            </a:r>
          </a:p>
          <a:p>
            <a:pPr algn="l">
              <a:spcAft>
                <a:spcPts val="1000"/>
              </a:spcAft>
            </a:pPr>
            <a:r>
              <a:rPr sz="1600" b="0">
                <a:solidFill>
                  <a:srgbClr val="1E2A38"/>
                </a:solidFill>
                <a:latin typeface="Arial"/>
              </a:rPr>
              <a:t>She never argues with anyone. When my uncle </a:t>
            </a:r>
            <a:r>
              <a:rPr sz="1600" b="1">
                <a:solidFill>
                  <a:srgbClr val="1E2A38"/>
                </a:solidFill>
                <a:latin typeface="Arial"/>
              </a:rPr>
              <a:t>complains about</a:t>
            </a:r>
            <a:r>
              <a:rPr sz="1600" b="0">
                <a:solidFill>
                  <a:srgbClr val="1E2A38"/>
                </a:solidFill>
                <a:latin typeface="Arial"/>
              </a:rPr>
              <a:t> the neighbours, she does not </a:t>
            </a:r>
            <a:r>
              <a:rPr sz="1600" b="1">
                <a:solidFill>
                  <a:srgbClr val="1E2A38"/>
                </a:solidFill>
                <a:latin typeface="Arial"/>
              </a:rPr>
              <a:t>blame</a:t>
            </a:r>
            <a:r>
              <a:rPr sz="1600" b="0">
                <a:solidFill>
                  <a:srgbClr val="1E2A38"/>
                </a:solidFill>
                <a:latin typeface="Arial"/>
              </a:rPr>
              <a:t> them </a:t>
            </a:r>
            <a:r>
              <a:rPr sz="1600" b="1">
                <a:solidFill>
                  <a:srgbClr val="1E2A38"/>
                </a:solidFill>
                <a:latin typeface="Arial"/>
              </a:rPr>
              <a:t>for</a:t>
            </a:r>
            <a:r>
              <a:rPr sz="1600" b="0">
                <a:solidFill>
                  <a:srgbClr val="1E2A38"/>
                </a:solidFill>
                <a:latin typeface="Arial"/>
              </a:rPr>
              <a:t> anything; when my cousin </a:t>
            </a:r>
            <a:r>
              <a:rPr sz="1600" b="1">
                <a:solidFill>
                  <a:srgbClr val="1E2A38"/>
                </a:solidFill>
                <a:latin typeface="Arial"/>
              </a:rPr>
              <a:t>accused</a:t>
            </a:r>
            <a:r>
              <a:rPr sz="1600" b="0">
                <a:solidFill>
                  <a:srgbClr val="1E2A38"/>
                </a:solidFill>
                <a:latin typeface="Arial"/>
              </a:rPr>
              <a:t> his brother </a:t>
            </a:r>
            <a:r>
              <a:rPr sz="1600" b="1">
                <a:solidFill>
                  <a:srgbClr val="1E2A38"/>
                </a:solidFill>
                <a:latin typeface="Arial"/>
              </a:rPr>
              <a:t>of</a:t>
            </a:r>
            <a:r>
              <a:rPr sz="1600" b="0">
                <a:solidFill>
                  <a:srgbClr val="1E2A38"/>
                </a:solidFill>
                <a:latin typeface="Arial"/>
              </a:rPr>
              <a:t> taking his bicycle, she only asked who had seen it last. She </a:t>
            </a:r>
            <a:r>
              <a:rPr sz="1600" b="1">
                <a:solidFill>
                  <a:srgbClr val="1E2A38"/>
                </a:solidFill>
                <a:latin typeface="Arial"/>
              </a:rPr>
              <a:t>cares about</a:t>
            </a:r>
            <a:r>
              <a:rPr sz="1600" b="0">
                <a:solidFill>
                  <a:srgbClr val="1E2A38"/>
                </a:solidFill>
                <a:latin typeface="Arial"/>
              </a:rPr>
              <a:t> the answer, not about who wins.</a:t>
            </a:r>
          </a:p>
        </p:txBody>
      </p:sp>
      <p:sp>
        <p:nvSpPr>
          <p:cNvPr id="7" name="TextBox 6"/>
          <p:cNvSpPr txBox="1"/>
          <p:nvPr/>
        </p:nvSpPr>
        <p:spPr>
          <a:xfrm>
            <a:off x="777240" y="6309360"/>
            <a:ext cx="10607040" cy="411480"/>
          </a:xfrm>
          <a:prstGeom prst="rect">
            <a:avLst/>
          </a:prstGeom>
          <a:noFill/>
        </p:spPr>
        <p:txBody>
          <a:bodyPr wrap="square">
            <a:spAutoFit/>
          </a:bodyPr>
          <a:lstStyle/>
          <a:p>
            <a:pPr algn="l">
              <a:spcAft>
                <a:spcPts val="600"/>
              </a:spcAft>
            </a:pPr>
            <a:r>
              <a:rPr sz="1500" b="0">
                <a:solidFill>
                  <a:srgbClr val="5A6572"/>
                </a:solidFill>
                <a:latin typeface="Arial"/>
              </a:rPr>
              <a:t>Cover the word list. Can you understand the words in bold from the sentence?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TODAY'S WORDS IN CONTEXT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The quiet house  (2/3)</a:t>
            </a:r>
          </a:p>
        </p:txBody>
      </p:sp>
      <p:sp>
        <p:nvSpPr>
          <p:cNvPr id="5" name="Rounded Rectangle 4"/>
          <p:cNvSpPr/>
          <p:nvPr/>
        </p:nvSpPr>
        <p:spPr>
          <a:xfrm>
            <a:off x="777240" y="1691640"/>
            <a:ext cx="10607040" cy="44805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51560" y="1920240"/>
            <a:ext cx="10058400" cy="4023360"/>
          </a:xfrm>
          <a:prstGeom prst="rect">
            <a:avLst/>
          </a:prstGeom>
          <a:noFill/>
        </p:spPr>
        <p:txBody>
          <a:bodyPr wrap="square">
            <a:spAutoFit/>
          </a:bodyPr>
          <a:lstStyle/>
          <a:p>
            <a:pPr algn="l">
              <a:spcAft>
                <a:spcPts val="1000"/>
              </a:spcAft>
            </a:pPr>
            <a:r>
              <a:rPr sz="1600" b="0">
                <a:solidFill>
                  <a:srgbClr val="1E2A38"/>
                </a:solidFill>
                <a:latin typeface="Arial"/>
              </a:rPr>
              <a:t>“I'm </a:t>
            </a:r>
            <a:r>
              <a:rPr sz="1600" b="1">
                <a:solidFill>
                  <a:srgbClr val="1E2A38"/>
                </a:solidFill>
                <a:latin typeface="Arial"/>
              </a:rPr>
              <a:t>thinking about</a:t>
            </a:r>
            <a:r>
              <a:rPr sz="1600" b="0">
                <a:solidFill>
                  <a:srgbClr val="1E2A38"/>
                </a:solidFill>
                <a:latin typeface="Arial"/>
              </a:rPr>
              <a:t> next winter,” she said last week. I can see why: the roof needs work. My father </a:t>
            </a:r>
            <a:r>
              <a:rPr sz="1600" b="1">
                <a:solidFill>
                  <a:srgbClr val="1E2A38"/>
                </a:solidFill>
                <a:latin typeface="Arial"/>
              </a:rPr>
              <a:t>is seeing</a:t>
            </a:r>
            <a:r>
              <a:rPr sz="1600" b="0">
                <a:solidFill>
                  <a:srgbClr val="1E2A38"/>
                </a:solidFill>
                <a:latin typeface="Arial"/>
              </a:rPr>
              <a:t> a builder on Friday. Everybody in the family depends on her, and she depends on nobody — but she believes in asking early rather than </a:t>
            </a:r>
            <a:r>
              <a:rPr sz="1600" b="1">
                <a:solidFill>
                  <a:srgbClr val="1E2A38"/>
                </a:solidFill>
                <a:latin typeface="Arial"/>
              </a:rPr>
              <a:t>worrying about</a:t>
            </a:r>
            <a:r>
              <a:rPr sz="1600" b="0">
                <a:solidFill>
                  <a:srgbClr val="1E2A38"/>
                </a:solidFill>
                <a:latin typeface="Arial"/>
              </a:rPr>
              <a:t> it in December.</a:t>
            </a:r>
          </a:p>
          <a:p>
            <a:pPr algn="l">
              <a:spcAft>
                <a:spcPts val="1000"/>
              </a:spcAft>
            </a:pPr>
            <a:r>
              <a:rPr sz="1600" b="0">
                <a:solidFill>
                  <a:srgbClr val="1E2A38"/>
                </a:solidFill>
                <a:latin typeface="Arial"/>
              </a:rPr>
              <a:t>Her house has one photograph on the wall: her husband at twenty. People say I </a:t>
            </a:r>
            <a:r>
              <a:rPr sz="1600" b="1">
                <a:solidFill>
                  <a:srgbClr val="1E2A38"/>
                </a:solidFill>
                <a:latin typeface="Arial"/>
              </a:rPr>
              <a:t>look like</a:t>
            </a:r>
            <a:r>
              <a:rPr sz="1600" b="0">
                <a:solidFill>
                  <a:srgbClr val="1E2A38"/>
                </a:solidFill>
                <a:latin typeface="Arial"/>
              </a:rPr>
              <a:t> him. On Sundays, when we are having lunch, she points at it and smiles. The tea always </a:t>
            </a:r>
            <a:r>
              <a:rPr sz="1600" b="1">
                <a:solidFill>
                  <a:srgbClr val="1E2A38"/>
                </a:solidFill>
                <a:latin typeface="Arial"/>
              </a:rPr>
              <a:t>tastes</a:t>
            </a:r>
            <a:r>
              <a:rPr sz="1600" b="0">
                <a:solidFill>
                  <a:srgbClr val="1E2A38"/>
                </a:solidFill>
                <a:latin typeface="Arial"/>
              </a:rPr>
              <a:t> the same, and that, she says, is the whole point.</a:t>
            </a:r>
          </a:p>
        </p:txBody>
      </p:sp>
      <p:sp>
        <p:nvSpPr>
          <p:cNvPr id="7" name="TextBox 6"/>
          <p:cNvSpPr txBox="1"/>
          <p:nvPr/>
        </p:nvSpPr>
        <p:spPr>
          <a:xfrm>
            <a:off x="777240" y="6309360"/>
            <a:ext cx="10607040" cy="411480"/>
          </a:xfrm>
          <a:prstGeom prst="rect">
            <a:avLst/>
          </a:prstGeom>
          <a:noFill/>
        </p:spPr>
        <p:txBody>
          <a:bodyPr wrap="square">
            <a:spAutoFit/>
          </a:bodyPr>
          <a:lstStyle/>
          <a:p>
            <a:pPr algn="l">
              <a:spcAft>
                <a:spcPts val="600"/>
              </a:spcAft>
            </a:pPr>
            <a:r>
              <a:rPr sz="1500" b="0">
                <a:solidFill>
                  <a:srgbClr val="5A6572"/>
                </a:solidFill>
                <a:latin typeface="Arial"/>
              </a:rPr>
              <a:t>Cover the word list. Can you understand the words in bold from the sentence?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TODAY'S WORDS IN CONTEXT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The quiet house  (3/3)</a:t>
            </a:r>
          </a:p>
        </p:txBody>
      </p:sp>
      <p:sp>
        <p:nvSpPr>
          <p:cNvPr id="5" name="Rounded Rectangle 4"/>
          <p:cNvSpPr/>
          <p:nvPr/>
        </p:nvSpPr>
        <p:spPr>
          <a:xfrm>
            <a:off x="777240" y="1691640"/>
            <a:ext cx="10607040" cy="44805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51560" y="1920240"/>
            <a:ext cx="10058400" cy="4023360"/>
          </a:xfrm>
          <a:prstGeom prst="rect">
            <a:avLst/>
          </a:prstGeom>
          <a:noFill/>
        </p:spPr>
        <p:txBody>
          <a:bodyPr wrap="square">
            <a:spAutoFit/>
          </a:bodyPr>
          <a:lstStyle/>
          <a:p>
            <a:pPr algn="l">
              <a:spcAft>
                <a:spcPts val="1000"/>
              </a:spcAft>
            </a:pPr>
            <a:r>
              <a:rPr sz="1600" b="0">
                <a:solidFill>
                  <a:srgbClr val="1E2A38"/>
                </a:solidFill>
                <a:latin typeface="Arial"/>
              </a:rPr>
              <a:t>My sister will apply for a place at university this year. If she </a:t>
            </a:r>
            <a:r>
              <a:rPr sz="1600" b="1">
                <a:solidFill>
                  <a:srgbClr val="1E2A38"/>
                </a:solidFill>
                <a:latin typeface="Arial"/>
              </a:rPr>
              <a:t>succeeds in</a:t>
            </a:r>
            <a:r>
              <a:rPr sz="1600" b="0">
                <a:solidFill>
                  <a:srgbClr val="1E2A38"/>
                </a:solidFill>
                <a:latin typeface="Arial"/>
              </a:rPr>
              <a:t> getting it, we will all </a:t>
            </a:r>
            <a:r>
              <a:rPr sz="1600" b="1">
                <a:solidFill>
                  <a:srgbClr val="1E2A38"/>
                </a:solidFill>
                <a:latin typeface="Arial"/>
              </a:rPr>
              <a:t>congratulate</a:t>
            </a:r>
            <a:r>
              <a:rPr sz="1600" b="0">
                <a:solidFill>
                  <a:srgbClr val="1E2A38"/>
                </a:solidFill>
                <a:latin typeface="Arial"/>
              </a:rPr>
              <a:t> her </a:t>
            </a:r>
            <a:r>
              <a:rPr sz="1600" b="1">
                <a:solidFill>
                  <a:srgbClr val="1E2A38"/>
                </a:solidFill>
                <a:latin typeface="Arial"/>
              </a:rPr>
              <a:t>on</a:t>
            </a:r>
            <a:r>
              <a:rPr sz="1600" b="0">
                <a:solidFill>
                  <a:srgbClr val="1E2A38"/>
                </a:solidFill>
                <a:latin typeface="Arial"/>
              </a:rPr>
              <a:t> her success the first evening she comes home. My grandmother will say nothing loud. She will look after the tea, insist on the good cups, and apologise for the small kitchen — and that will be her way of saying she is proud.</a:t>
            </a:r>
          </a:p>
        </p:txBody>
      </p:sp>
      <p:sp>
        <p:nvSpPr>
          <p:cNvPr id="7" name="TextBox 6"/>
          <p:cNvSpPr txBox="1"/>
          <p:nvPr/>
        </p:nvSpPr>
        <p:spPr>
          <a:xfrm>
            <a:off x="777240" y="6309360"/>
            <a:ext cx="10607040" cy="411480"/>
          </a:xfrm>
          <a:prstGeom prst="rect">
            <a:avLst/>
          </a:prstGeom>
          <a:noFill/>
        </p:spPr>
        <p:txBody>
          <a:bodyPr wrap="square">
            <a:spAutoFit/>
          </a:bodyPr>
          <a:lstStyle/>
          <a:p>
            <a:pPr algn="l">
              <a:spcAft>
                <a:spcPts val="600"/>
              </a:spcAft>
            </a:pPr>
            <a:r>
              <a:rPr sz="1500" b="0">
                <a:solidFill>
                  <a:srgbClr val="5A6572"/>
                </a:solidFill>
                <a:latin typeface="Arial"/>
              </a:rPr>
              <a:t>Cover the word list. Can you understand the words in bold from the sentence?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TODAY'S WORDS IN CONTEXT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Read and answer</a:t>
            </a:r>
          </a:p>
        </p:txBody>
      </p:sp>
      <p:sp>
        <p:nvSpPr>
          <p:cNvPr id="5" name="Rounded Rectangle 4"/>
          <p:cNvSpPr/>
          <p:nvPr/>
        </p:nvSpPr>
        <p:spPr>
          <a:xfrm>
            <a:off x="777240" y="1920240"/>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2121408"/>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45920" y="2066544"/>
            <a:ext cx="9418320" cy="548640"/>
          </a:xfrm>
          <a:prstGeom prst="rect">
            <a:avLst/>
          </a:prstGeom>
          <a:noFill/>
        </p:spPr>
        <p:txBody>
          <a:bodyPr wrap="square">
            <a:spAutoFit/>
          </a:bodyPr>
          <a:lstStyle/>
          <a:p>
            <a:pPr algn="l">
              <a:spcAft>
                <a:spcPts val="600"/>
              </a:spcAft>
            </a:pPr>
            <a:r>
              <a:rPr sz="1700" b="0">
                <a:solidFill>
                  <a:srgbClr val="1E2A38"/>
                </a:solidFill>
                <a:latin typeface="Arial"/>
              </a:rPr>
              <a:t>What three things does the grandmother own?</a:t>
            </a:r>
          </a:p>
        </p:txBody>
      </p:sp>
      <p:sp>
        <p:nvSpPr>
          <p:cNvPr id="8" name="Rounded Rectangle 7"/>
          <p:cNvSpPr/>
          <p:nvPr/>
        </p:nvSpPr>
        <p:spPr>
          <a:xfrm>
            <a:off x="777240" y="2816352"/>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301752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45920" y="2962656"/>
            <a:ext cx="9418320" cy="548640"/>
          </a:xfrm>
          <a:prstGeom prst="rect">
            <a:avLst/>
          </a:prstGeom>
          <a:noFill/>
        </p:spPr>
        <p:txBody>
          <a:bodyPr wrap="square">
            <a:spAutoFit/>
          </a:bodyPr>
          <a:lstStyle/>
          <a:p>
            <a:pPr algn="l">
              <a:spcAft>
                <a:spcPts val="600"/>
              </a:spcAft>
            </a:pPr>
            <a:r>
              <a:rPr sz="1700" b="0">
                <a:solidFill>
                  <a:srgbClr val="1E2A38"/>
                </a:solidFill>
                <a:latin typeface="Arial"/>
              </a:rPr>
              <a:t>What does she do when somebody complains?</a:t>
            </a:r>
          </a:p>
        </p:txBody>
      </p:sp>
      <p:sp>
        <p:nvSpPr>
          <p:cNvPr id="11" name="Rounded Rectangle 10"/>
          <p:cNvSpPr/>
          <p:nvPr/>
        </p:nvSpPr>
        <p:spPr>
          <a:xfrm>
            <a:off x="777240" y="3712464"/>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3913632"/>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45920" y="3858768"/>
            <a:ext cx="9418320" cy="548640"/>
          </a:xfrm>
          <a:prstGeom prst="rect">
            <a:avLst/>
          </a:prstGeom>
          <a:noFill/>
        </p:spPr>
        <p:txBody>
          <a:bodyPr wrap="square">
            <a:spAutoFit/>
          </a:bodyPr>
          <a:lstStyle/>
          <a:p>
            <a:pPr algn="l">
              <a:spcAft>
                <a:spcPts val="600"/>
              </a:spcAft>
            </a:pPr>
            <a:r>
              <a:rPr sz="1700" b="0">
                <a:solidFill>
                  <a:srgbClr val="1E2A38"/>
                </a:solidFill>
                <a:latin typeface="Arial"/>
              </a:rPr>
              <a:t>Why is the father seeing a builder?</a:t>
            </a:r>
          </a:p>
        </p:txBody>
      </p:sp>
      <p:sp>
        <p:nvSpPr>
          <p:cNvPr id="14" name="Rounded Rectangle 13"/>
          <p:cNvSpPr/>
          <p:nvPr/>
        </p:nvSpPr>
        <p:spPr>
          <a:xfrm>
            <a:off x="777240" y="4608576"/>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4809744"/>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6" name="TextBox 15"/>
          <p:cNvSpPr txBox="1"/>
          <p:nvPr/>
        </p:nvSpPr>
        <p:spPr>
          <a:xfrm>
            <a:off x="1645920" y="4754880"/>
            <a:ext cx="9418320" cy="548640"/>
          </a:xfrm>
          <a:prstGeom prst="rect">
            <a:avLst/>
          </a:prstGeom>
          <a:noFill/>
        </p:spPr>
        <p:txBody>
          <a:bodyPr wrap="square">
            <a:spAutoFit/>
          </a:bodyPr>
          <a:lstStyle/>
          <a:p>
            <a:pPr algn="l">
              <a:spcAft>
                <a:spcPts val="600"/>
              </a:spcAft>
            </a:pPr>
            <a:r>
              <a:rPr sz="1700" b="0">
                <a:solidFill>
                  <a:srgbClr val="1E2A38"/>
                </a:solidFill>
                <a:latin typeface="Arial"/>
              </a:rPr>
              <a:t>How will the grandmother show that she is proud?</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PAIRS · ESDA QOLDIMI?</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Memory check — cover the Uzbek column</a:t>
            </a:r>
          </a:p>
        </p:txBody>
      </p:sp>
      <p:sp>
        <p:nvSpPr>
          <p:cNvPr id="5" name="TextBox 4"/>
          <p:cNvSpPr txBox="1"/>
          <p:nvPr/>
        </p:nvSpPr>
        <p:spPr>
          <a:xfrm>
            <a:off x="777240" y="1691640"/>
            <a:ext cx="10607040" cy="457200"/>
          </a:xfrm>
          <a:prstGeom prst="rect">
            <a:avLst/>
          </a:prstGeom>
          <a:noFill/>
        </p:spPr>
        <p:txBody>
          <a:bodyPr wrap="square">
            <a:spAutoFit/>
          </a:bodyPr>
          <a:lstStyle/>
          <a:p>
            <a:pPr algn="l">
              <a:spcAft>
                <a:spcPts val="600"/>
              </a:spcAft>
            </a:pPr>
            <a:r>
              <a:rPr sz="1700" b="0">
                <a:solidFill>
                  <a:srgbClr val="5A6572"/>
                </a:solidFill>
                <a:latin typeface="Arial"/>
              </a:rPr>
              <a:t>Juftingiz inglizchasini o‘qiydi, siz o‘zbekchasini aytasiz. So‘ng almashinasiz.</a:t>
            </a:r>
          </a:p>
        </p:txBody>
      </p:sp>
      <p:sp>
        <p:nvSpPr>
          <p:cNvPr id="6" name="Rounded Rectangle 5"/>
          <p:cNvSpPr/>
          <p:nvPr/>
        </p:nvSpPr>
        <p:spPr>
          <a:xfrm>
            <a:off x="777240" y="2286000"/>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960120" y="2487168"/>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8" name="TextBox 7"/>
          <p:cNvSpPr txBox="1"/>
          <p:nvPr/>
        </p:nvSpPr>
        <p:spPr>
          <a:xfrm>
            <a:off x="1645920" y="2432304"/>
            <a:ext cx="9418320" cy="548640"/>
          </a:xfrm>
          <a:prstGeom prst="rect">
            <a:avLst/>
          </a:prstGeom>
          <a:noFill/>
        </p:spPr>
        <p:txBody>
          <a:bodyPr wrap="square">
            <a:spAutoFit/>
          </a:bodyPr>
          <a:lstStyle/>
          <a:p>
            <a:pPr algn="l">
              <a:spcAft>
                <a:spcPts val="600"/>
              </a:spcAft>
            </a:pPr>
            <a:r>
              <a:rPr sz="1700" b="0">
                <a:solidFill>
                  <a:srgbClr val="1E2A38"/>
                </a:solidFill>
                <a:latin typeface="Arial"/>
              </a:rPr>
              <a:t>Say the Uzbek meaning: get out of control · a valuable skill · spending money</a:t>
            </a:r>
          </a:p>
        </p:txBody>
      </p:sp>
      <p:sp>
        <p:nvSpPr>
          <p:cNvPr id="9" name="Rounded Rectangle 8"/>
          <p:cNvSpPr/>
          <p:nvPr/>
        </p:nvSpPr>
        <p:spPr>
          <a:xfrm>
            <a:off x="777240" y="3182112"/>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960120" y="3383280"/>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1" name="TextBox 10"/>
          <p:cNvSpPr txBox="1"/>
          <p:nvPr/>
        </p:nvSpPr>
        <p:spPr>
          <a:xfrm>
            <a:off x="1645920" y="3328416"/>
            <a:ext cx="9418320" cy="548640"/>
          </a:xfrm>
          <a:prstGeom prst="rect">
            <a:avLst/>
          </a:prstGeom>
          <a:noFill/>
        </p:spPr>
        <p:txBody>
          <a:bodyPr wrap="square">
            <a:spAutoFit/>
          </a:bodyPr>
          <a:lstStyle/>
          <a:p>
            <a:pPr algn="l">
              <a:spcAft>
                <a:spcPts val="600"/>
              </a:spcAft>
            </a:pPr>
            <a:r>
              <a:rPr sz="1700" b="0">
                <a:solidFill>
                  <a:srgbClr val="1E2A38"/>
                </a:solidFill>
                <a:latin typeface="Arial"/>
              </a:rPr>
              <a:t>Say the missing preposition: accuse … · blame … · deal … · care … · succeed …</a:t>
            </a:r>
          </a:p>
        </p:txBody>
      </p:sp>
      <p:sp>
        <p:nvSpPr>
          <p:cNvPr id="12" name="Rounded Rectangle 11"/>
          <p:cNvSpPr/>
          <p:nvPr/>
        </p:nvSpPr>
        <p:spPr>
          <a:xfrm>
            <a:off x="777240" y="4078224"/>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960120" y="4279392"/>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4" name="TextBox 13"/>
          <p:cNvSpPr txBox="1"/>
          <p:nvPr/>
        </p:nvSpPr>
        <p:spPr>
          <a:xfrm>
            <a:off x="1645920" y="4224528"/>
            <a:ext cx="9418320" cy="548640"/>
          </a:xfrm>
          <a:prstGeom prst="rect">
            <a:avLst/>
          </a:prstGeom>
          <a:noFill/>
        </p:spPr>
        <p:txBody>
          <a:bodyPr wrap="square">
            <a:spAutoFit/>
          </a:bodyPr>
          <a:lstStyle/>
          <a:p>
            <a:pPr algn="l">
              <a:spcAft>
                <a:spcPts val="600"/>
              </a:spcAft>
            </a:pPr>
            <a:r>
              <a:rPr sz="1700" b="0">
                <a:solidFill>
                  <a:srgbClr val="1E2A38"/>
                </a:solidFill>
                <a:latin typeface="Arial"/>
              </a:rPr>
              <a:t>Which is right: I'm thinking your family is important or I think …? Why?</a:t>
            </a:r>
          </a:p>
        </p:txBody>
      </p:sp>
      <p:sp>
        <p:nvSpPr>
          <p:cNvPr id="15" name="Rounded Rectangle 14"/>
          <p:cNvSpPr/>
          <p:nvPr/>
        </p:nvSpPr>
        <p:spPr>
          <a:xfrm>
            <a:off x="777240" y="4974336"/>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960120" y="5175504"/>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7" name="TextBox 16"/>
          <p:cNvSpPr txBox="1"/>
          <p:nvPr/>
        </p:nvSpPr>
        <p:spPr>
          <a:xfrm>
            <a:off x="1645920" y="5120640"/>
            <a:ext cx="9418320" cy="548640"/>
          </a:xfrm>
          <a:prstGeom prst="rect">
            <a:avLst/>
          </a:prstGeom>
          <a:noFill/>
        </p:spPr>
        <p:txBody>
          <a:bodyPr wrap="square">
            <a:spAutoFit/>
          </a:bodyPr>
          <a:lstStyle/>
          <a:p>
            <a:pPr algn="l">
              <a:spcAft>
                <a:spcPts val="600"/>
              </a:spcAft>
            </a:pPr>
            <a:r>
              <a:rPr sz="1700" b="0">
                <a:solidFill>
                  <a:srgbClr val="1E2A38"/>
                </a:solidFill>
                <a:latin typeface="Arial"/>
              </a:rPr>
              <a:t>Give one sentence with have as a state and one with have as an action.</a:t>
            </a:r>
          </a:p>
        </p:txBody>
      </p:sp>
      <p:sp>
        <p:nvSpPr>
          <p:cNvPr id="18" name="Rounded Rectangle 17"/>
          <p:cNvSpPr/>
          <p:nvPr/>
        </p:nvSpPr>
        <p:spPr>
          <a:xfrm>
            <a:off x="777240" y="5870448"/>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960120" y="6071616"/>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5</a:t>
            </a:r>
          </a:p>
        </p:txBody>
      </p:sp>
      <p:sp>
        <p:nvSpPr>
          <p:cNvPr id="20" name="TextBox 19"/>
          <p:cNvSpPr txBox="1"/>
          <p:nvPr/>
        </p:nvSpPr>
        <p:spPr>
          <a:xfrm>
            <a:off x="1645920" y="6016752"/>
            <a:ext cx="9418320" cy="548640"/>
          </a:xfrm>
          <a:prstGeom prst="rect">
            <a:avLst/>
          </a:prstGeom>
          <a:noFill/>
        </p:spPr>
        <p:txBody>
          <a:bodyPr wrap="square">
            <a:spAutoFit/>
          </a:bodyPr>
          <a:lstStyle/>
          <a:p>
            <a:pPr algn="l">
              <a:spcAft>
                <a:spcPts val="600"/>
              </a:spcAft>
            </a:pPr>
            <a:r>
              <a:rPr sz="1700" b="0">
                <a:solidFill>
                  <a:srgbClr val="1E2A38"/>
                </a:solidFill>
                <a:latin typeface="Arial"/>
              </a:rPr>
              <a:t>Write down the five items you keep forgetting.</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PRONUNCIATION</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Say it — don’t just read it</a:t>
            </a:r>
          </a:p>
        </p:txBody>
      </p:sp>
      <p:sp>
        <p:nvSpPr>
          <p:cNvPr id="5" name="TextBox 4"/>
          <p:cNvSpPr txBox="1"/>
          <p:nvPr/>
        </p:nvSpPr>
        <p:spPr>
          <a:xfrm>
            <a:off x="777240" y="1737360"/>
            <a:ext cx="10607040" cy="457200"/>
          </a:xfrm>
          <a:prstGeom prst="rect">
            <a:avLst/>
          </a:prstGeom>
          <a:noFill/>
        </p:spPr>
        <p:txBody>
          <a:bodyPr wrap="square">
            <a:spAutoFit/>
          </a:bodyPr>
          <a:lstStyle/>
          <a:p>
            <a:pPr algn="l">
              <a:spcAft>
                <a:spcPts val="600"/>
              </a:spcAft>
            </a:pPr>
            <a:r>
              <a:rPr sz="1700" b="0">
                <a:solidFill>
                  <a:srgbClr val="5A6572"/>
                </a:solidFill>
                <a:latin typeface="Arial"/>
              </a:rPr>
              <a:t>In natural speech the preposition is weak and joins the verb. Repeat:</a:t>
            </a:r>
          </a:p>
        </p:txBody>
      </p:sp>
      <p:sp>
        <p:nvSpPr>
          <p:cNvPr id="6" name="Rounded Rectangle 5"/>
          <p:cNvSpPr/>
          <p:nvPr/>
        </p:nvSpPr>
        <p:spPr>
          <a:xfrm>
            <a:off x="777240" y="233172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2551176"/>
            <a:ext cx="2240280" cy="685800"/>
          </a:xfrm>
          <a:prstGeom prst="rect">
            <a:avLst/>
          </a:prstGeom>
          <a:noFill/>
        </p:spPr>
        <p:txBody>
          <a:bodyPr wrap="square">
            <a:spAutoFit/>
          </a:bodyPr>
          <a:lstStyle/>
          <a:p>
            <a:pPr algn="ctr">
              <a:spcAft>
                <a:spcPts val="600"/>
              </a:spcAft>
            </a:pPr>
            <a:r>
              <a:rPr sz="1700" b="1">
                <a:solidFill>
                  <a:srgbClr val="1E2A38"/>
                </a:solidFill>
                <a:latin typeface="Arial"/>
              </a:rPr>
              <a:t>accused me OF /əv/</a:t>
            </a:r>
          </a:p>
        </p:txBody>
      </p:sp>
      <p:sp>
        <p:nvSpPr>
          <p:cNvPr id="8" name="Rounded Rectangle 7"/>
          <p:cNvSpPr/>
          <p:nvPr/>
        </p:nvSpPr>
        <p:spPr>
          <a:xfrm>
            <a:off x="3474720" y="233172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611880" y="2551176"/>
            <a:ext cx="2240280" cy="685800"/>
          </a:xfrm>
          <a:prstGeom prst="rect">
            <a:avLst/>
          </a:prstGeom>
          <a:noFill/>
        </p:spPr>
        <p:txBody>
          <a:bodyPr wrap="square">
            <a:spAutoFit/>
          </a:bodyPr>
          <a:lstStyle/>
          <a:p>
            <a:pPr algn="ctr">
              <a:spcAft>
                <a:spcPts val="600"/>
              </a:spcAft>
            </a:pPr>
            <a:r>
              <a:rPr sz="1700" b="1">
                <a:solidFill>
                  <a:srgbClr val="1E2A38"/>
                </a:solidFill>
                <a:latin typeface="Arial"/>
              </a:rPr>
              <a:t>blamed me FOR /fə/</a:t>
            </a:r>
          </a:p>
        </p:txBody>
      </p:sp>
      <p:sp>
        <p:nvSpPr>
          <p:cNvPr id="10" name="Rounded Rectangle 9"/>
          <p:cNvSpPr/>
          <p:nvPr/>
        </p:nvSpPr>
        <p:spPr>
          <a:xfrm>
            <a:off x="6172200" y="233172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309360" y="2551176"/>
            <a:ext cx="2240280" cy="685800"/>
          </a:xfrm>
          <a:prstGeom prst="rect">
            <a:avLst/>
          </a:prstGeom>
          <a:noFill/>
        </p:spPr>
        <p:txBody>
          <a:bodyPr wrap="square">
            <a:spAutoFit/>
          </a:bodyPr>
          <a:lstStyle/>
          <a:p>
            <a:pPr algn="ctr">
              <a:spcAft>
                <a:spcPts val="600"/>
              </a:spcAft>
            </a:pPr>
            <a:r>
              <a:rPr sz="1700" b="1">
                <a:solidFill>
                  <a:srgbClr val="1E2A38"/>
                </a:solidFill>
                <a:latin typeface="Arial"/>
              </a:rPr>
              <a:t>deal WITH /wɪð/</a:t>
            </a:r>
          </a:p>
        </p:txBody>
      </p:sp>
      <p:sp>
        <p:nvSpPr>
          <p:cNvPr id="12" name="Rounded Rectangle 11"/>
          <p:cNvSpPr/>
          <p:nvPr/>
        </p:nvSpPr>
        <p:spPr>
          <a:xfrm>
            <a:off x="8869680" y="233172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006840" y="2459736"/>
            <a:ext cx="2240280" cy="685800"/>
          </a:xfrm>
          <a:prstGeom prst="rect">
            <a:avLst/>
          </a:prstGeom>
          <a:noFill/>
        </p:spPr>
        <p:txBody>
          <a:bodyPr wrap="square">
            <a:spAutoFit/>
          </a:bodyPr>
          <a:lstStyle/>
          <a:p>
            <a:pPr algn="ctr">
              <a:spcAft>
                <a:spcPts val="600"/>
              </a:spcAft>
            </a:pPr>
            <a:r>
              <a:rPr sz="1400" b="1">
                <a:solidFill>
                  <a:srgbClr val="1E2A38"/>
                </a:solidFill>
                <a:latin typeface="Arial"/>
              </a:rPr>
              <a:t>care ABOUT /əˈbaʊt/</a:t>
            </a:r>
          </a:p>
        </p:txBody>
      </p:sp>
      <p:sp>
        <p:nvSpPr>
          <p:cNvPr id="14" name="Rounded Rectangle 13"/>
          <p:cNvSpPr/>
          <p:nvPr/>
        </p:nvSpPr>
        <p:spPr>
          <a:xfrm>
            <a:off x="777240" y="342900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914400" y="3648456"/>
            <a:ext cx="2240280" cy="685800"/>
          </a:xfrm>
          <a:prstGeom prst="rect">
            <a:avLst/>
          </a:prstGeom>
          <a:noFill/>
        </p:spPr>
        <p:txBody>
          <a:bodyPr wrap="square">
            <a:spAutoFit/>
          </a:bodyPr>
          <a:lstStyle/>
          <a:p>
            <a:pPr algn="ctr">
              <a:spcAft>
                <a:spcPts val="600"/>
              </a:spcAft>
            </a:pPr>
            <a:r>
              <a:rPr sz="1700" b="1">
                <a:solidFill>
                  <a:srgbClr val="1E2A38"/>
                </a:solidFill>
                <a:latin typeface="Arial"/>
              </a:rPr>
              <a:t>succeed IN /ɪn/</a:t>
            </a:r>
          </a:p>
        </p:txBody>
      </p:sp>
      <p:sp>
        <p:nvSpPr>
          <p:cNvPr id="16" name="Rounded Rectangle 15"/>
          <p:cNvSpPr/>
          <p:nvPr/>
        </p:nvSpPr>
        <p:spPr>
          <a:xfrm>
            <a:off x="3474720" y="342900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3611880" y="3557016"/>
            <a:ext cx="2240280" cy="685800"/>
          </a:xfrm>
          <a:prstGeom prst="rect">
            <a:avLst/>
          </a:prstGeom>
          <a:noFill/>
        </p:spPr>
        <p:txBody>
          <a:bodyPr wrap="square">
            <a:spAutoFit/>
          </a:bodyPr>
          <a:lstStyle/>
          <a:p>
            <a:pPr algn="ctr">
              <a:spcAft>
                <a:spcPts val="600"/>
              </a:spcAft>
            </a:pPr>
            <a:r>
              <a:rPr sz="1400" b="1">
                <a:solidFill>
                  <a:srgbClr val="1E2A38"/>
                </a:solidFill>
                <a:latin typeface="Arial"/>
              </a:rPr>
              <a:t>congratulated her ON /ɒn/</a:t>
            </a:r>
          </a:p>
        </p:txBody>
      </p:sp>
      <p:sp>
        <p:nvSpPr>
          <p:cNvPr id="18" name="Rounded Rectangle 17"/>
          <p:cNvSpPr/>
          <p:nvPr/>
        </p:nvSpPr>
        <p:spPr>
          <a:xfrm>
            <a:off x="6172200" y="342900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309360" y="3648456"/>
            <a:ext cx="2240280" cy="685800"/>
          </a:xfrm>
          <a:prstGeom prst="rect">
            <a:avLst/>
          </a:prstGeom>
          <a:noFill/>
        </p:spPr>
        <p:txBody>
          <a:bodyPr wrap="square">
            <a:spAutoFit/>
          </a:bodyPr>
          <a:lstStyle/>
          <a:p>
            <a:pPr algn="ctr">
              <a:spcAft>
                <a:spcPts val="600"/>
              </a:spcAft>
            </a:pPr>
            <a:r>
              <a:rPr sz="1700" b="1">
                <a:solidFill>
                  <a:srgbClr val="1E2A38"/>
                </a:solidFill>
                <a:latin typeface="Arial"/>
              </a:rPr>
              <a:t>smells OF /əv/</a:t>
            </a:r>
          </a:p>
        </p:txBody>
      </p:sp>
      <p:sp>
        <p:nvSpPr>
          <p:cNvPr id="20" name="Rounded Rectangle 19"/>
          <p:cNvSpPr/>
          <p:nvPr/>
        </p:nvSpPr>
        <p:spPr>
          <a:xfrm>
            <a:off x="8869680" y="342900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9006840" y="3557016"/>
            <a:ext cx="2240280" cy="685800"/>
          </a:xfrm>
          <a:prstGeom prst="rect">
            <a:avLst/>
          </a:prstGeom>
          <a:noFill/>
        </p:spPr>
        <p:txBody>
          <a:bodyPr wrap="square">
            <a:spAutoFit/>
          </a:bodyPr>
          <a:lstStyle/>
          <a:p>
            <a:pPr algn="ctr">
              <a:spcAft>
                <a:spcPts val="600"/>
              </a:spcAft>
            </a:pPr>
            <a:r>
              <a:rPr sz="1400" b="1">
                <a:solidFill>
                  <a:srgbClr val="1E2A38"/>
                </a:solidFill>
                <a:latin typeface="Arial"/>
              </a:rPr>
              <a:t>worry ABOUT /əˈbaʊt/</a:t>
            </a:r>
          </a:p>
        </p:txBody>
      </p:sp>
      <p:sp>
        <p:nvSpPr>
          <p:cNvPr id="22" name="TextBox 21"/>
          <p:cNvSpPr txBox="1"/>
          <p:nvPr/>
        </p:nvSpPr>
        <p:spPr>
          <a:xfrm>
            <a:off x="777240" y="4892040"/>
            <a:ext cx="10607040" cy="548640"/>
          </a:xfrm>
          <a:prstGeom prst="rect">
            <a:avLst/>
          </a:prstGeom>
          <a:noFill/>
        </p:spPr>
        <p:txBody>
          <a:bodyPr wrap="square">
            <a:spAutoFit/>
          </a:bodyPr>
          <a:lstStyle/>
          <a:p>
            <a:pPr algn="l">
              <a:spcAft>
                <a:spcPts val="600"/>
              </a:spcAft>
            </a:pPr>
            <a:r>
              <a:rPr sz="1700" b="0">
                <a:solidFill>
                  <a:srgbClr val="5A6572"/>
                </a:solidFill>
                <a:latin typeface="Arial"/>
              </a:rPr>
              <a:t>Say the whole phrase as one word group — never stress the preposition.</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BOOK TASK · 8 MINUTES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Babysitting — Laser B1+, p. 11, ex. 3</a:t>
            </a:r>
          </a:p>
        </p:txBody>
      </p:sp>
      <p:sp>
        <p:nvSpPr>
          <p:cNvPr id="5" name="TextBox 4"/>
          <p:cNvSpPr txBox="1"/>
          <p:nvPr/>
        </p:nvSpPr>
        <p:spPr>
          <a:xfrm>
            <a:off x="777240" y="1691640"/>
            <a:ext cx="10607040" cy="411480"/>
          </a:xfrm>
          <a:prstGeom prst="rect">
            <a:avLst/>
          </a:prstGeom>
          <a:noFill/>
        </p:spPr>
        <p:txBody>
          <a:bodyPr wrap="square">
            <a:spAutoFit/>
          </a:bodyPr>
          <a:lstStyle/>
          <a:p>
            <a:pPr algn="l">
              <a:spcAft>
                <a:spcPts val="600"/>
              </a:spcAft>
            </a:pPr>
            <a:r>
              <a:rPr sz="1600" b="0">
                <a:solidFill>
                  <a:srgbClr val="5A6572"/>
                </a:solidFill>
                <a:latin typeface="Arial"/>
              </a:rPr>
              <a:t>Open your book at page 11. Ten gaps, four options each — the strategy first:</a:t>
            </a:r>
          </a:p>
        </p:txBody>
      </p:sp>
      <p:sp>
        <p:nvSpPr>
          <p:cNvPr id="6" name="Rounded Rectangle 5"/>
          <p:cNvSpPr/>
          <p:nvPr/>
        </p:nvSpPr>
        <p:spPr>
          <a:xfrm>
            <a:off x="777240" y="2103120"/>
            <a:ext cx="10607040" cy="6766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960120" y="2249424"/>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8" name="TextBox 7"/>
          <p:cNvSpPr txBox="1"/>
          <p:nvPr/>
        </p:nvSpPr>
        <p:spPr>
          <a:xfrm>
            <a:off x="1691640" y="2212848"/>
            <a:ext cx="9418320" cy="548640"/>
          </a:xfrm>
          <a:prstGeom prst="rect">
            <a:avLst/>
          </a:prstGeom>
          <a:noFill/>
        </p:spPr>
        <p:txBody>
          <a:bodyPr wrap="square">
            <a:spAutoFit/>
          </a:bodyPr>
          <a:lstStyle/>
          <a:p>
            <a:pPr algn="l">
              <a:spcAft>
                <a:spcPts val="600"/>
              </a:spcAft>
            </a:pPr>
            <a:r>
              <a:rPr sz="1600" b="1">
                <a:solidFill>
                  <a:srgbClr val="1E2A38"/>
                </a:solidFill>
                <a:latin typeface="Arial"/>
              </a:rPr>
              <a:t>1</a:t>
            </a:r>
            <a:r>
              <a:rPr sz="1600" b="0">
                <a:solidFill>
                  <a:srgbClr val="1E2A38"/>
                </a:solidFill>
                <a:latin typeface="Arial"/>
              </a:rPr>
              <a:t> Read the whole text before you write anything.</a:t>
            </a:r>
          </a:p>
        </p:txBody>
      </p:sp>
      <p:sp>
        <p:nvSpPr>
          <p:cNvPr id="9" name="Rounded Rectangle 8"/>
          <p:cNvSpPr/>
          <p:nvPr/>
        </p:nvSpPr>
        <p:spPr>
          <a:xfrm>
            <a:off x="777240" y="2871216"/>
            <a:ext cx="10607040" cy="6766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960120" y="3017520"/>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1" name="TextBox 10"/>
          <p:cNvSpPr txBox="1"/>
          <p:nvPr/>
        </p:nvSpPr>
        <p:spPr>
          <a:xfrm>
            <a:off x="1691640" y="2980944"/>
            <a:ext cx="9418320" cy="548640"/>
          </a:xfrm>
          <a:prstGeom prst="rect">
            <a:avLst/>
          </a:prstGeom>
          <a:noFill/>
        </p:spPr>
        <p:txBody>
          <a:bodyPr wrap="square">
            <a:spAutoFit/>
          </a:bodyPr>
          <a:lstStyle/>
          <a:p>
            <a:pPr algn="l">
              <a:spcAft>
                <a:spcPts val="600"/>
              </a:spcAft>
            </a:pPr>
            <a:r>
              <a:rPr sz="1600" b="1">
                <a:solidFill>
                  <a:srgbClr val="1E2A38"/>
                </a:solidFill>
                <a:latin typeface="Arial"/>
              </a:rPr>
              <a:t>2</a:t>
            </a:r>
            <a:r>
              <a:rPr sz="1600" b="0">
                <a:solidFill>
                  <a:srgbClr val="1E2A38"/>
                </a:solidFill>
                <a:latin typeface="Arial"/>
              </a:rPr>
              <a:t> Look at the word before AND after the gap.</a:t>
            </a:r>
          </a:p>
        </p:txBody>
      </p:sp>
      <p:sp>
        <p:nvSpPr>
          <p:cNvPr id="12" name="Rounded Rectangle 11"/>
          <p:cNvSpPr/>
          <p:nvPr/>
        </p:nvSpPr>
        <p:spPr>
          <a:xfrm>
            <a:off x="777240" y="3639312"/>
            <a:ext cx="10607040" cy="6766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960120" y="3785616"/>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4" name="TextBox 13"/>
          <p:cNvSpPr txBox="1"/>
          <p:nvPr/>
        </p:nvSpPr>
        <p:spPr>
          <a:xfrm>
            <a:off x="1691640" y="3749040"/>
            <a:ext cx="9418320" cy="548640"/>
          </a:xfrm>
          <a:prstGeom prst="rect">
            <a:avLst/>
          </a:prstGeom>
          <a:noFill/>
        </p:spPr>
        <p:txBody>
          <a:bodyPr wrap="square">
            <a:spAutoFit/>
          </a:bodyPr>
          <a:lstStyle/>
          <a:p>
            <a:pPr algn="l">
              <a:spcAft>
                <a:spcPts val="600"/>
              </a:spcAft>
            </a:pPr>
            <a:r>
              <a:rPr sz="1600" b="1">
                <a:solidFill>
                  <a:srgbClr val="1E2A38"/>
                </a:solidFill>
                <a:latin typeface="Arial"/>
              </a:rPr>
              <a:t>3</a:t>
            </a:r>
            <a:r>
              <a:rPr sz="1600" b="0">
                <a:solidFill>
                  <a:srgbClr val="1E2A38"/>
                </a:solidFill>
                <a:latin typeface="Arial"/>
              </a:rPr>
              <a:t> Is it grammar (a preposition, a pattern) or vocabulary (a collocation)?</a:t>
            </a:r>
          </a:p>
        </p:txBody>
      </p:sp>
      <p:sp>
        <p:nvSpPr>
          <p:cNvPr id="15" name="Rounded Rectangle 14"/>
          <p:cNvSpPr/>
          <p:nvPr/>
        </p:nvSpPr>
        <p:spPr>
          <a:xfrm>
            <a:off x="777240" y="4407408"/>
            <a:ext cx="10607040" cy="6766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960120" y="4553712"/>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7" name="TextBox 16"/>
          <p:cNvSpPr txBox="1"/>
          <p:nvPr/>
        </p:nvSpPr>
        <p:spPr>
          <a:xfrm>
            <a:off x="1691640" y="4517136"/>
            <a:ext cx="9418320" cy="548640"/>
          </a:xfrm>
          <a:prstGeom prst="rect">
            <a:avLst/>
          </a:prstGeom>
          <a:noFill/>
        </p:spPr>
        <p:txBody>
          <a:bodyPr wrap="square">
            <a:spAutoFit/>
          </a:bodyPr>
          <a:lstStyle/>
          <a:p>
            <a:pPr algn="l">
              <a:spcAft>
                <a:spcPts val="600"/>
              </a:spcAft>
            </a:pPr>
            <a:r>
              <a:rPr sz="1600" b="1">
                <a:solidFill>
                  <a:srgbClr val="1E2A38"/>
                </a:solidFill>
                <a:latin typeface="Arial"/>
              </a:rPr>
              <a:t>4</a:t>
            </a:r>
            <a:r>
              <a:rPr sz="1600" b="0">
                <a:solidFill>
                  <a:srgbClr val="1E2A38"/>
                </a:solidFill>
                <a:latin typeface="Arial"/>
              </a:rPr>
              <a:t> Cross out what is impossible, then choose between the last two.</a:t>
            </a:r>
          </a:p>
        </p:txBody>
      </p:sp>
      <p:sp>
        <p:nvSpPr>
          <p:cNvPr id="18" name="Rounded Rectangle 17"/>
          <p:cNvSpPr/>
          <p:nvPr/>
        </p:nvSpPr>
        <p:spPr>
          <a:xfrm>
            <a:off x="777240" y="5175504"/>
            <a:ext cx="10607040" cy="6766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960120" y="5321808"/>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5</a:t>
            </a:r>
          </a:p>
        </p:txBody>
      </p:sp>
      <p:sp>
        <p:nvSpPr>
          <p:cNvPr id="20" name="TextBox 19"/>
          <p:cNvSpPr txBox="1"/>
          <p:nvPr/>
        </p:nvSpPr>
        <p:spPr>
          <a:xfrm>
            <a:off x="1691640" y="5285232"/>
            <a:ext cx="9418320" cy="548640"/>
          </a:xfrm>
          <a:prstGeom prst="rect">
            <a:avLst/>
          </a:prstGeom>
          <a:noFill/>
        </p:spPr>
        <p:txBody>
          <a:bodyPr wrap="square">
            <a:spAutoFit/>
          </a:bodyPr>
          <a:lstStyle/>
          <a:p>
            <a:pPr algn="l">
              <a:spcAft>
                <a:spcPts val="600"/>
              </a:spcAft>
            </a:pPr>
            <a:r>
              <a:rPr sz="1600" b="1">
                <a:solidFill>
                  <a:srgbClr val="1E2A38"/>
                </a:solidFill>
                <a:latin typeface="Arial"/>
              </a:rPr>
              <a:t>5</a:t>
            </a:r>
            <a:r>
              <a:rPr sz="1600" b="0">
                <a:solidFill>
                  <a:srgbClr val="1E2A38"/>
                </a:solidFill>
                <a:latin typeface="Arial"/>
              </a:rPr>
              <a:t> Read the sentence back with your answer — does it still sound right?</a:t>
            </a:r>
          </a:p>
        </p:txBody>
      </p:sp>
      <p:sp>
        <p:nvSpPr>
          <p:cNvPr id="21" name="Rounded Rectangle 20"/>
          <p:cNvSpPr/>
          <p:nvPr/>
        </p:nvSpPr>
        <p:spPr>
          <a:xfrm>
            <a:off x="777240" y="5943600"/>
            <a:ext cx="10607040" cy="676656"/>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960120" y="6089904"/>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6</a:t>
            </a:r>
          </a:p>
        </p:txBody>
      </p:sp>
      <p:sp>
        <p:nvSpPr>
          <p:cNvPr id="23" name="TextBox 22"/>
          <p:cNvSpPr txBox="1"/>
          <p:nvPr/>
        </p:nvSpPr>
        <p:spPr>
          <a:xfrm>
            <a:off x="1691640" y="6053328"/>
            <a:ext cx="9418320" cy="548640"/>
          </a:xfrm>
          <a:prstGeom prst="rect">
            <a:avLst/>
          </a:prstGeom>
          <a:noFill/>
        </p:spPr>
        <p:txBody>
          <a:bodyPr wrap="square">
            <a:spAutoFit/>
          </a:bodyPr>
          <a:lstStyle/>
          <a:p>
            <a:pPr algn="l">
              <a:spcAft>
                <a:spcPts val="600"/>
              </a:spcAft>
            </a:pPr>
            <a:r>
              <a:rPr sz="1600" b="1">
                <a:solidFill>
                  <a:srgbClr val="1E2A38"/>
                </a:solidFill>
                <a:latin typeface="Arial"/>
              </a:rPr>
              <a:t>6</a:t>
            </a:r>
            <a:r>
              <a:rPr sz="1600" b="0">
                <a:solidFill>
                  <a:srgbClr val="1E2A38"/>
                </a:solidFill>
                <a:latin typeface="Arial"/>
              </a:rPr>
              <a:t> Never leave a gap empty. There is an example at the beginning (0).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WHOLE CLASS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Practice — complete the sentence  (1/2)</a:t>
            </a:r>
          </a:p>
        </p:txBody>
      </p:sp>
      <p:sp>
        <p:nvSpPr>
          <p:cNvPr id="5" name="Rounded Rectangle 4"/>
          <p:cNvSpPr/>
          <p:nvPr/>
        </p:nvSpPr>
        <p:spPr>
          <a:xfrm>
            <a:off x="777240" y="1783080"/>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1938528"/>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00200" y="1874520"/>
            <a:ext cx="9509760" cy="621792"/>
          </a:xfrm>
          <a:prstGeom prst="rect">
            <a:avLst/>
          </a:prstGeom>
          <a:noFill/>
        </p:spPr>
        <p:txBody>
          <a:bodyPr wrap="square">
            <a:spAutoFit/>
          </a:bodyPr>
          <a:lstStyle/>
          <a:p>
            <a:pPr algn="l">
              <a:spcAft>
                <a:spcPts val="600"/>
              </a:spcAft>
            </a:pPr>
            <a:r>
              <a:rPr sz="1550" b="0">
                <a:solidFill>
                  <a:srgbClr val="1E2A38"/>
                </a:solidFill>
                <a:latin typeface="Arial"/>
              </a:rPr>
              <a:t>I ________ that your family is the most important thing in life. (think — opinion)</a:t>
            </a:r>
          </a:p>
        </p:txBody>
      </p:sp>
      <p:sp>
        <p:nvSpPr>
          <p:cNvPr id="8" name="Rounded Rectangle 7"/>
          <p:cNvSpPr/>
          <p:nvPr/>
        </p:nvSpPr>
        <p:spPr>
          <a:xfrm>
            <a:off x="777240" y="2624328"/>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2779776"/>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00200" y="2715768"/>
            <a:ext cx="9509760" cy="621792"/>
          </a:xfrm>
          <a:prstGeom prst="rect">
            <a:avLst/>
          </a:prstGeom>
          <a:noFill/>
        </p:spPr>
        <p:txBody>
          <a:bodyPr wrap="square">
            <a:spAutoFit/>
          </a:bodyPr>
          <a:lstStyle/>
          <a:p>
            <a:pPr algn="l">
              <a:spcAft>
                <a:spcPts val="600"/>
              </a:spcAft>
            </a:pPr>
            <a:r>
              <a:rPr sz="1550" b="0">
                <a:solidFill>
                  <a:srgbClr val="1E2A38"/>
                </a:solidFill>
                <a:latin typeface="Arial"/>
              </a:rPr>
              <a:t>My mum ________ ________ my maths teacher tomorrow. (see — an arrangement)</a:t>
            </a:r>
          </a:p>
        </p:txBody>
      </p:sp>
      <p:sp>
        <p:nvSpPr>
          <p:cNvPr id="11" name="Rounded Rectangle 10"/>
          <p:cNvSpPr/>
          <p:nvPr/>
        </p:nvSpPr>
        <p:spPr>
          <a:xfrm>
            <a:off x="777240" y="3465576"/>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3621024"/>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00200" y="3557016"/>
            <a:ext cx="9509760" cy="621792"/>
          </a:xfrm>
          <a:prstGeom prst="rect">
            <a:avLst/>
          </a:prstGeom>
          <a:noFill/>
        </p:spPr>
        <p:txBody>
          <a:bodyPr wrap="square">
            <a:spAutoFit/>
          </a:bodyPr>
          <a:lstStyle/>
          <a:p>
            <a:pPr algn="l">
              <a:spcAft>
                <a:spcPts val="600"/>
              </a:spcAft>
            </a:pPr>
            <a:r>
              <a:rPr sz="1550" b="0">
                <a:solidFill>
                  <a:srgbClr val="1E2A38"/>
                </a:solidFill>
                <a:latin typeface="Arial"/>
              </a:rPr>
              <a:t>Elaine ________ ________ like her sister at all. (look)</a:t>
            </a:r>
          </a:p>
        </p:txBody>
      </p:sp>
      <p:sp>
        <p:nvSpPr>
          <p:cNvPr id="14" name="Rounded Rectangle 13"/>
          <p:cNvSpPr/>
          <p:nvPr/>
        </p:nvSpPr>
        <p:spPr>
          <a:xfrm>
            <a:off x="777240" y="4306824"/>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4462272"/>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6" name="TextBox 15"/>
          <p:cNvSpPr txBox="1"/>
          <p:nvPr/>
        </p:nvSpPr>
        <p:spPr>
          <a:xfrm>
            <a:off x="1600200" y="4398264"/>
            <a:ext cx="9509760" cy="621792"/>
          </a:xfrm>
          <a:prstGeom prst="rect">
            <a:avLst/>
          </a:prstGeom>
          <a:noFill/>
        </p:spPr>
        <p:txBody>
          <a:bodyPr wrap="square">
            <a:spAutoFit/>
          </a:bodyPr>
          <a:lstStyle/>
          <a:p>
            <a:pPr algn="l">
              <a:spcAft>
                <a:spcPts val="600"/>
              </a:spcAft>
            </a:pPr>
            <a:r>
              <a:rPr sz="1550" b="0">
                <a:solidFill>
                  <a:srgbClr val="1E2A38"/>
                </a:solidFill>
                <a:latin typeface="Arial"/>
              </a:rPr>
              <a:t>The Robinson family ________ a lot of the land around here. (own)</a:t>
            </a:r>
          </a:p>
        </p:txBody>
      </p:sp>
      <p:sp>
        <p:nvSpPr>
          <p:cNvPr id="17" name="Rounded Rectangle 16"/>
          <p:cNvSpPr/>
          <p:nvPr/>
        </p:nvSpPr>
        <p:spPr>
          <a:xfrm>
            <a:off x="777240" y="5148072"/>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960120" y="530352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5</a:t>
            </a:r>
          </a:p>
        </p:txBody>
      </p:sp>
      <p:sp>
        <p:nvSpPr>
          <p:cNvPr id="19" name="TextBox 18"/>
          <p:cNvSpPr txBox="1"/>
          <p:nvPr/>
        </p:nvSpPr>
        <p:spPr>
          <a:xfrm>
            <a:off x="1600200" y="5239512"/>
            <a:ext cx="9509760" cy="621792"/>
          </a:xfrm>
          <a:prstGeom prst="rect">
            <a:avLst/>
          </a:prstGeom>
          <a:noFill/>
        </p:spPr>
        <p:txBody>
          <a:bodyPr wrap="square">
            <a:spAutoFit/>
          </a:bodyPr>
          <a:lstStyle/>
          <a:p>
            <a:pPr algn="l">
              <a:spcAft>
                <a:spcPts val="600"/>
              </a:spcAft>
            </a:pPr>
            <a:r>
              <a:rPr sz="1550" b="0">
                <a:solidFill>
                  <a:srgbClr val="1E2A38"/>
                </a:solidFill>
                <a:latin typeface="Arial"/>
              </a:rPr>
              <a:t>Grandpa always ________ ________ the food in restaurants — it's never hot enough. (complain)</a:t>
            </a:r>
          </a:p>
        </p:txBody>
      </p:sp>
      <p:sp>
        <p:nvSpPr>
          <p:cNvPr id="20" name="Rounded Rectangle 19"/>
          <p:cNvSpPr/>
          <p:nvPr/>
        </p:nvSpPr>
        <p:spPr>
          <a:xfrm>
            <a:off x="777240" y="5989320"/>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960120" y="6144768"/>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6</a:t>
            </a:r>
          </a:p>
        </p:txBody>
      </p:sp>
      <p:sp>
        <p:nvSpPr>
          <p:cNvPr id="22" name="TextBox 21"/>
          <p:cNvSpPr txBox="1"/>
          <p:nvPr/>
        </p:nvSpPr>
        <p:spPr>
          <a:xfrm>
            <a:off x="1600200" y="6080760"/>
            <a:ext cx="9509760" cy="621792"/>
          </a:xfrm>
          <a:prstGeom prst="rect">
            <a:avLst/>
          </a:prstGeom>
          <a:noFill/>
        </p:spPr>
        <p:txBody>
          <a:bodyPr wrap="square">
            <a:spAutoFit/>
          </a:bodyPr>
          <a:lstStyle/>
          <a:p>
            <a:pPr algn="l">
              <a:spcAft>
                <a:spcPts val="600"/>
              </a:spcAft>
            </a:pPr>
            <a:r>
              <a:rPr sz="1550" b="0">
                <a:solidFill>
                  <a:srgbClr val="1E2A38"/>
                </a:solidFill>
                <a:latin typeface="Arial"/>
              </a:rPr>
              <a:t>Mum ________ me ________ lying, but it was my brother's fault. (accuse)</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WHOLE CLASS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Practice — complete the sentence  (2/2)</a:t>
            </a:r>
          </a:p>
        </p:txBody>
      </p:sp>
      <p:sp>
        <p:nvSpPr>
          <p:cNvPr id="5" name="Rounded Rectangle 4"/>
          <p:cNvSpPr/>
          <p:nvPr/>
        </p:nvSpPr>
        <p:spPr>
          <a:xfrm>
            <a:off x="777240" y="1783080"/>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1938528"/>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7</a:t>
            </a:r>
          </a:p>
        </p:txBody>
      </p:sp>
      <p:sp>
        <p:nvSpPr>
          <p:cNvPr id="7" name="TextBox 6"/>
          <p:cNvSpPr txBox="1"/>
          <p:nvPr/>
        </p:nvSpPr>
        <p:spPr>
          <a:xfrm>
            <a:off x="1600200" y="1874520"/>
            <a:ext cx="9509760" cy="621792"/>
          </a:xfrm>
          <a:prstGeom prst="rect">
            <a:avLst/>
          </a:prstGeom>
          <a:noFill/>
        </p:spPr>
        <p:txBody>
          <a:bodyPr wrap="square">
            <a:spAutoFit/>
          </a:bodyPr>
          <a:lstStyle/>
          <a:p>
            <a:pPr algn="l">
              <a:spcAft>
                <a:spcPts val="600"/>
              </a:spcAft>
            </a:pPr>
            <a:r>
              <a:rPr sz="1550" b="0">
                <a:solidFill>
                  <a:srgbClr val="1E2A38"/>
                </a:solidFill>
                <a:latin typeface="Arial"/>
              </a:rPr>
              <a:t>It's hard to ________ ________ people who won't listen to you.</a:t>
            </a:r>
          </a:p>
        </p:txBody>
      </p:sp>
      <p:sp>
        <p:nvSpPr>
          <p:cNvPr id="8" name="Rounded Rectangle 7"/>
          <p:cNvSpPr/>
          <p:nvPr/>
        </p:nvSpPr>
        <p:spPr>
          <a:xfrm>
            <a:off x="777240" y="2624328"/>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2779776"/>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8</a:t>
            </a:r>
          </a:p>
        </p:txBody>
      </p:sp>
      <p:sp>
        <p:nvSpPr>
          <p:cNvPr id="10" name="TextBox 9"/>
          <p:cNvSpPr txBox="1"/>
          <p:nvPr/>
        </p:nvSpPr>
        <p:spPr>
          <a:xfrm>
            <a:off x="1600200" y="2715768"/>
            <a:ext cx="9509760" cy="621792"/>
          </a:xfrm>
          <a:prstGeom prst="rect">
            <a:avLst/>
          </a:prstGeom>
          <a:noFill/>
        </p:spPr>
        <p:txBody>
          <a:bodyPr wrap="square">
            <a:spAutoFit/>
          </a:bodyPr>
          <a:lstStyle/>
          <a:p>
            <a:pPr algn="l">
              <a:spcAft>
                <a:spcPts val="600"/>
              </a:spcAft>
            </a:pPr>
            <a:r>
              <a:rPr sz="1550" b="0">
                <a:solidFill>
                  <a:srgbClr val="1E2A38"/>
                </a:solidFill>
                <a:latin typeface="Arial"/>
              </a:rPr>
              <a:t>My sister is always ________ me ________ her problems.</a:t>
            </a:r>
          </a:p>
        </p:txBody>
      </p:sp>
      <p:sp>
        <p:nvSpPr>
          <p:cNvPr id="11" name="Rounded Rectangle 10"/>
          <p:cNvSpPr/>
          <p:nvPr/>
        </p:nvSpPr>
        <p:spPr>
          <a:xfrm>
            <a:off x="777240" y="3465576"/>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3621024"/>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9</a:t>
            </a:r>
          </a:p>
        </p:txBody>
      </p:sp>
      <p:sp>
        <p:nvSpPr>
          <p:cNvPr id="13" name="TextBox 12"/>
          <p:cNvSpPr txBox="1"/>
          <p:nvPr/>
        </p:nvSpPr>
        <p:spPr>
          <a:xfrm>
            <a:off x="1600200" y="3557016"/>
            <a:ext cx="9509760" cy="621792"/>
          </a:xfrm>
          <a:prstGeom prst="rect">
            <a:avLst/>
          </a:prstGeom>
          <a:noFill/>
        </p:spPr>
        <p:txBody>
          <a:bodyPr wrap="square">
            <a:spAutoFit/>
          </a:bodyPr>
          <a:lstStyle/>
          <a:p>
            <a:pPr algn="l">
              <a:spcAft>
                <a:spcPts val="600"/>
              </a:spcAft>
            </a:pPr>
            <a:r>
              <a:rPr sz="1550" b="0">
                <a:solidFill>
                  <a:srgbClr val="1E2A38"/>
                </a:solidFill>
                <a:latin typeface="Arial"/>
              </a:rPr>
              <a:t>You mustn't let the situation ________ ________ ________ ________.</a:t>
            </a:r>
          </a:p>
        </p:txBody>
      </p:sp>
      <p:sp>
        <p:nvSpPr>
          <p:cNvPr id="14" name="Rounded Rectangle 13"/>
          <p:cNvSpPr/>
          <p:nvPr/>
        </p:nvSpPr>
        <p:spPr>
          <a:xfrm>
            <a:off x="777240" y="4306824"/>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4462272"/>
            <a:ext cx="566928"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10</a:t>
            </a:r>
          </a:p>
        </p:txBody>
      </p:sp>
      <p:sp>
        <p:nvSpPr>
          <p:cNvPr id="16" name="TextBox 15"/>
          <p:cNvSpPr txBox="1"/>
          <p:nvPr/>
        </p:nvSpPr>
        <p:spPr>
          <a:xfrm>
            <a:off x="1600200" y="4398264"/>
            <a:ext cx="9509760" cy="621792"/>
          </a:xfrm>
          <a:prstGeom prst="rect">
            <a:avLst/>
          </a:prstGeom>
          <a:noFill/>
        </p:spPr>
        <p:txBody>
          <a:bodyPr wrap="square">
            <a:spAutoFit/>
          </a:bodyPr>
          <a:lstStyle/>
          <a:p>
            <a:pPr algn="l">
              <a:spcAft>
                <a:spcPts val="600"/>
              </a:spcAft>
            </a:pPr>
            <a:r>
              <a:rPr sz="1550" b="0">
                <a:solidFill>
                  <a:srgbClr val="1E2A38"/>
                </a:solidFill>
                <a:latin typeface="Arial"/>
              </a:rPr>
              <a:t>________ ________ ________ ________, you have to stay calm.</a:t>
            </a:r>
          </a:p>
        </p:txBody>
      </p:sp>
      <p:sp>
        <p:nvSpPr>
          <p:cNvPr id="17" name="Rounded Rectangle 16"/>
          <p:cNvSpPr/>
          <p:nvPr/>
        </p:nvSpPr>
        <p:spPr>
          <a:xfrm>
            <a:off x="777240" y="5148072"/>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960120" y="5303520"/>
            <a:ext cx="566928"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11</a:t>
            </a:r>
          </a:p>
        </p:txBody>
      </p:sp>
      <p:sp>
        <p:nvSpPr>
          <p:cNvPr id="19" name="TextBox 18"/>
          <p:cNvSpPr txBox="1"/>
          <p:nvPr/>
        </p:nvSpPr>
        <p:spPr>
          <a:xfrm>
            <a:off x="1600200" y="5239512"/>
            <a:ext cx="9509760" cy="621792"/>
          </a:xfrm>
          <a:prstGeom prst="rect">
            <a:avLst/>
          </a:prstGeom>
          <a:noFill/>
        </p:spPr>
        <p:txBody>
          <a:bodyPr wrap="square">
            <a:spAutoFit/>
          </a:bodyPr>
          <a:lstStyle/>
          <a:p>
            <a:pPr algn="l">
              <a:spcAft>
                <a:spcPts val="600"/>
              </a:spcAft>
            </a:pPr>
            <a:r>
              <a:rPr sz="1550" b="0">
                <a:solidFill>
                  <a:srgbClr val="1E2A38"/>
                </a:solidFill>
                <a:latin typeface="Arial"/>
              </a:rPr>
              <a:t>It's not your ________ that they're misbehaving.</a:t>
            </a:r>
          </a:p>
        </p:txBody>
      </p:sp>
      <p:sp>
        <p:nvSpPr>
          <p:cNvPr id="20" name="Rounded Rectangle 19"/>
          <p:cNvSpPr/>
          <p:nvPr/>
        </p:nvSpPr>
        <p:spPr>
          <a:xfrm>
            <a:off x="777240" y="5989320"/>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960120" y="6144768"/>
            <a:ext cx="566928"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12</a:t>
            </a:r>
          </a:p>
        </p:txBody>
      </p:sp>
      <p:sp>
        <p:nvSpPr>
          <p:cNvPr id="22" name="TextBox 21"/>
          <p:cNvSpPr txBox="1"/>
          <p:nvPr/>
        </p:nvSpPr>
        <p:spPr>
          <a:xfrm>
            <a:off x="1600200" y="6080760"/>
            <a:ext cx="9509760" cy="621792"/>
          </a:xfrm>
          <a:prstGeom prst="rect">
            <a:avLst/>
          </a:prstGeom>
          <a:noFill/>
        </p:spPr>
        <p:txBody>
          <a:bodyPr wrap="square">
            <a:spAutoFit/>
          </a:bodyPr>
          <a:lstStyle/>
          <a:p>
            <a:pPr algn="l">
              <a:spcAft>
                <a:spcPts val="600"/>
              </a:spcAft>
            </a:pPr>
            <a:r>
              <a:rPr sz="1550" b="0">
                <a:solidFill>
                  <a:srgbClr val="1E2A38"/>
                </a:solidFill>
                <a:latin typeface="Arial"/>
              </a:rPr>
              <a:t>It takes practice, but it ________ work in the end! (emphasis)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PAIRS · 3 MINUTES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Speaking</a:t>
            </a:r>
          </a:p>
        </p:txBody>
      </p:sp>
      <p:sp>
        <p:nvSpPr>
          <p:cNvPr id="5" name="Rounded Rectangle 4"/>
          <p:cNvSpPr/>
          <p:nvPr/>
        </p:nvSpPr>
        <p:spPr>
          <a:xfrm>
            <a:off x="777240" y="1874519"/>
            <a:ext cx="6949440" cy="10515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51560" y="2112263"/>
            <a:ext cx="6400800" cy="731520"/>
          </a:xfrm>
          <a:prstGeom prst="rect">
            <a:avLst/>
          </a:prstGeom>
          <a:noFill/>
        </p:spPr>
        <p:txBody>
          <a:bodyPr wrap="square">
            <a:spAutoFit/>
          </a:bodyPr>
          <a:lstStyle/>
          <a:p>
            <a:pPr algn="l">
              <a:spcAft>
                <a:spcPts val="600"/>
              </a:spcAft>
            </a:pPr>
            <a:r>
              <a:rPr sz="1700" b="0">
                <a:solidFill>
                  <a:srgbClr val="1E2A38"/>
                </a:solidFill>
                <a:latin typeface="Arial"/>
              </a:rPr>
              <a:t>In pairs, ask and answer: What do you worry about most? What do people in your family often complain about?</a:t>
            </a:r>
          </a:p>
        </p:txBody>
      </p:sp>
      <p:sp>
        <p:nvSpPr>
          <p:cNvPr id="7" name="Rounded Rectangle 6"/>
          <p:cNvSpPr/>
          <p:nvPr/>
        </p:nvSpPr>
        <p:spPr>
          <a:xfrm>
            <a:off x="777240" y="3063239"/>
            <a:ext cx="6949440" cy="10515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3300983"/>
            <a:ext cx="6400800" cy="731520"/>
          </a:xfrm>
          <a:prstGeom prst="rect">
            <a:avLst/>
          </a:prstGeom>
          <a:noFill/>
        </p:spPr>
        <p:txBody>
          <a:bodyPr wrap="square">
            <a:spAutoFit/>
          </a:bodyPr>
          <a:lstStyle/>
          <a:p>
            <a:pPr algn="l">
              <a:spcAft>
                <a:spcPts val="600"/>
              </a:spcAft>
            </a:pPr>
            <a:r>
              <a:rPr sz="1700" b="0">
                <a:solidFill>
                  <a:srgbClr val="1E2A38"/>
                </a:solidFill>
                <a:latin typeface="Arial"/>
              </a:rPr>
              <a:t>Tell your partner about a time a problem came up and you had to stay calm.</a:t>
            </a:r>
          </a:p>
        </p:txBody>
      </p:sp>
      <p:pic>
        <p:nvPicPr>
          <p:cNvPr id="9" name="Picture 8" descr="kids.jpg"/>
          <p:cNvPicPr>
            <a:picLocks noChangeAspect="1"/>
          </p:cNvPicPr>
          <p:nvPr/>
        </p:nvPicPr>
        <p:blipFill>
          <a:blip r:embed="rId2"/>
          <a:stretch>
            <a:fillRect/>
          </a:stretch>
        </p:blipFill>
        <p:spPr>
          <a:xfrm>
            <a:off x="7955279" y="1874519"/>
            <a:ext cx="3474720" cy="2312860"/>
          </a:xfrm>
          <a:prstGeom prst="rect">
            <a:avLst/>
          </a:prstGeom>
        </p:spPr>
      </p:pic>
      <p:sp>
        <p:nvSpPr>
          <p:cNvPr id="10" name="TextBox 9"/>
          <p:cNvSpPr txBox="1"/>
          <p:nvPr/>
        </p:nvSpPr>
        <p:spPr>
          <a:xfrm>
            <a:off x="7955279" y="4242243"/>
            <a:ext cx="3474720" cy="457200"/>
          </a:xfrm>
          <a:prstGeom prst="rect">
            <a:avLst/>
          </a:prstGeom>
          <a:noFill/>
        </p:spPr>
        <p:txBody>
          <a:bodyPr wrap="square">
            <a:spAutoFit/>
          </a:bodyPr>
          <a:lstStyle/>
          <a:p>
            <a:pPr algn="l">
              <a:spcAft>
                <a:spcPts val="100"/>
              </a:spcAft>
            </a:pPr>
            <a:r>
              <a:rPr sz="950" b="0">
                <a:solidFill>
                  <a:srgbClr val="5A6572"/>
                </a:solidFill>
                <a:latin typeface="Arial"/>
              </a:rPr>
              <a:t>Qiu Yufeng (邱鈺鋒) · CC BY-SA 4.0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PAIR / GROUP WORK · 6 MINUTES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Vocabulary activity</a:t>
            </a:r>
          </a:p>
        </p:txBody>
      </p:sp>
      <p:sp>
        <p:nvSpPr>
          <p:cNvPr id="5" name="Rounded Rectangle 4"/>
          <p:cNvSpPr/>
          <p:nvPr/>
        </p:nvSpPr>
        <p:spPr>
          <a:xfrm>
            <a:off x="777240" y="1874519"/>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2139695"/>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45920" y="2075687"/>
            <a:ext cx="9418320" cy="640080"/>
          </a:xfrm>
          <a:prstGeom prst="rect">
            <a:avLst/>
          </a:prstGeom>
          <a:noFill/>
        </p:spPr>
        <p:txBody>
          <a:bodyPr wrap="square">
            <a:spAutoFit/>
          </a:bodyPr>
          <a:lstStyle/>
          <a:p>
            <a:pPr algn="l">
              <a:spcAft>
                <a:spcPts val="600"/>
              </a:spcAft>
            </a:pPr>
            <a:r>
              <a:rPr sz="1700" b="0">
                <a:solidFill>
                  <a:srgbClr val="1E2A38"/>
                </a:solidFill>
                <a:latin typeface="Arial"/>
              </a:rPr>
              <a:t>Match the beginnings (1-10) with the endings (a-j).</a:t>
            </a:r>
          </a:p>
        </p:txBody>
      </p:sp>
      <p:sp>
        <p:nvSpPr>
          <p:cNvPr id="8" name="Rounded Rectangle 7"/>
          <p:cNvSpPr/>
          <p:nvPr/>
        </p:nvSpPr>
        <p:spPr>
          <a:xfrm>
            <a:off x="777240" y="2926079"/>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3191255"/>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45920" y="3127247"/>
            <a:ext cx="9418320" cy="640080"/>
          </a:xfrm>
          <a:prstGeom prst="rect">
            <a:avLst/>
          </a:prstGeom>
          <a:noFill/>
        </p:spPr>
        <p:txBody>
          <a:bodyPr wrap="square">
            <a:spAutoFit/>
          </a:bodyPr>
          <a:lstStyle/>
          <a:p>
            <a:pPr algn="l">
              <a:spcAft>
                <a:spcPts val="600"/>
              </a:spcAft>
            </a:pPr>
            <a:r>
              <a:rPr sz="1700" b="0">
                <a:solidFill>
                  <a:srgbClr val="1E2A38"/>
                </a:solidFill>
                <a:latin typeface="Arial"/>
              </a:rPr>
              <a:t>Read your complete sentences aloud.</a:t>
            </a:r>
          </a:p>
        </p:txBody>
      </p:sp>
      <p:sp>
        <p:nvSpPr>
          <p:cNvPr id="11" name="Rounded Rectangle 10"/>
          <p:cNvSpPr/>
          <p:nvPr/>
        </p:nvSpPr>
        <p:spPr>
          <a:xfrm>
            <a:off x="777240" y="3977639"/>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4242815"/>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45920" y="4178807"/>
            <a:ext cx="9418320" cy="640080"/>
          </a:xfrm>
          <a:prstGeom prst="rect">
            <a:avLst/>
          </a:prstGeom>
          <a:noFill/>
        </p:spPr>
        <p:txBody>
          <a:bodyPr wrap="square">
            <a:spAutoFit/>
          </a:bodyPr>
          <a:lstStyle/>
          <a:p>
            <a:pPr algn="l">
              <a:spcAft>
                <a:spcPts val="600"/>
              </a:spcAft>
            </a:pPr>
            <a:r>
              <a:rPr sz="1700" b="0">
                <a:solidFill>
                  <a:srgbClr val="1E2A38"/>
                </a:solidFill>
                <a:latin typeface="Arial"/>
              </a:rPr>
              <a:t>Give the Uzbek meaning of the key word in each sentence.</a:t>
            </a:r>
          </a:p>
        </p:txBody>
      </p:sp>
      <p:sp>
        <p:nvSpPr>
          <p:cNvPr id="14" name="Rounded Rectangle 13"/>
          <p:cNvSpPr/>
          <p:nvPr/>
        </p:nvSpPr>
        <p:spPr>
          <a:xfrm>
            <a:off x="777240" y="5029199"/>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5294375"/>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6" name="TextBox 15"/>
          <p:cNvSpPr txBox="1"/>
          <p:nvPr/>
        </p:nvSpPr>
        <p:spPr>
          <a:xfrm>
            <a:off x="1645920" y="5230367"/>
            <a:ext cx="9418320" cy="640080"/>
          </a:xfrm>
          <a:prstGeom prst="rect">
            <a:avLst/>
          </a:prstGeom>
          <a:noFill/>
        </p:spPr>
        <p:txBody>
          <a:bodyPr wrap="square">
            <a:spAutoFit/>
          </a:bodyPr>
          <a:lstStyle/>
          <a:p>
            <a:pPr algn="l">
              <a:spcAft>
                <a:spcPts val="600"/>
              </a:spcAft>
            </a:pPr>
            <a:r>
              <a:rPr sz="1700" b="0">
                <a:solidFill>
                  <a:srgbClr val="1E2A38"/>
                </a:solidFill>
                <a:latin typeface="Arial"/>
              </a:rPr>
              <a:t>When you finish, swap tables with the other group.</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UZ</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Qiyin joyi — o‘zbekcha</a:t>
            </a:r>
          </a:p>
        </p:txBody>
      </p:sp>
      <p:sp>
        <p:nvSpPr>
          <p:cNvPr id="5" name="Rounded Rectangle 4"/>
          <p:cNvSpPr/>
          <p:nvPr/>
        </p:nvSpPr>
        <p:spPr>
          <a:xfrm>
            <a:off x="777240" y="1783080"/>
            <a:ext cx="10607040" cy="822960"/>
          </a:xfrm>
          <a:prstGeom prst="roundRect">
            <a:avLst/>
          </a:prstGeom>
          <a:solidFill>
            <a:srgbClr val="EFF7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777240" y="1783080"/>
            <a:ext cx="82296" cy="822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51560" y="1938528"/>
            <a:ext cx="10149840" cy="640080"/>
          </a:xfrm>
          <a:prstGeom prst="rect">
            <a:avLst/>
          </a:prstGeom>
          <a:noFill/>
        </p:spPr>
        <p:txBody>
          <a:bodyPr wrap="square">
            <a:spAutoFit/>
          </a:bodyPr>
          <a:lstStyle/>
          <a:p>
            <a:pPr algn="l">
              <a:spcAft>
                <a:spcPts val="600"/>
              </a:spcAft>
            </a:pPr>
            <a:r>
              <a:rPr sz="1600" b="1">
                <a:solidFill>
                  <a:srgbClr val="1E2A38"/>
                </a:solidFill>
                <a:latin typeface="Arial"/>
              </a:rPr>
              <a:t>Stative</a:t>
            </a:r>
            <a:r>
              <a:rPr sz="1600" b="0">
                <a:solidFill>
                  <a:srgbClr val="1E2A38"/>
                </a:solidFill>
                <a:latin typeface="Arial"/>
              </a:rPr>
              <a:t> fe’llar holatni bildiradi va odatda -ing olmaydi: </a:t>
            </a:r>
            <a:r>
              <a:rPr sz="1600" b="1">
                <a:solidFill>
                  <a:srgbClr val="1E2A38"/>
                </a:solidFill>
                <a:latin typeface="Arial"/>
              </a:rPr>
              <a:t>resemble, sound, taste, weigh, cost, fit</a:t>
            </a:r>
            <a:r>
              <a:rPr sz="1600" b="0">
                <a:solidFill>
                  <a:srgbClr val="1E2A38"/>
                </a:solidFill>
                <a:latin typeface="Arial"/>
              </a:rPr>
              <a:t>.</a:t>
            </a:r>
          </a:p>
        </p:txBody>
      </p:sp>
      <p:sp>
        <p:nvSpPr>
          <p:cNvPr id="8" name="Rounded Rectangle 7"/>
          <p:cNvSpPr/>
          <p:nvPr/>
        </p:nvSpPr>
        <p:spPr>
          <a:xfrm>
            <a:off x="777240" y="2734056"/>
            <a:ext cx="10607040" cy="822960"/>
          </a:xfrm>
          <a:prstGeom prst="roundRect">
            <a:avLst/>
          </a:prstGeom>
          <a:solidFill>
            <a:srgbClr val="EFF7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777240" y="2734056"/>
            <a:ext cx="82296" cy="822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51560" y="2889504"/>
            <a:ext cx="10149840" cy="640080"/>
          </a:xfrm>
          <a:prstGeom prst="rect">
            <a:avLst/>
          </a:prstGeom>
          <a:noFill/>
        </p:spPr>
        <p:txBody>
          <a:bodyPr wrap="square">
            <a:spAutoFit/>
          </a:bodyPr>
          <a:lstStyle/>
          <a:p>
            <a:pPr algn="l">
              <a:spcAft>
                <a:spcPts val="600"/>
              </a:spcAft>
            </a:pPr>
            <a:r>
              <a:rPr sz="1600" b="0">
                <a:solidFill>
                  <a:srgbClr val="1E2A38"/>
                </a:solidFill>
                <a:latin typeface="Arial"/>
              </a:rPr>
              <a:t>Bitta fe’l ikki xil ma’noda kelishi mumkin: </a:t>
            </a:r>
            <a:r>
              <a:rPr sz="1600" b="1">
                <a:solidFill>
                  <a:srgbClr val="1E2A38"/>
                </a:solidFill>
                <a:latin typeface="Arial"/>
              </a:rPr>
              <a:t>I think</a:t>
            </a:r>
            <a:r>
              <a:rPr sz="1600" b="0">
                <a:solidFill>
                  <a:srgbClr val="1E2A38"/>
                </a:solidFill>
                <a:latin typeface="Arial"/>
              </a:rPr>
              <a:t> (fikr) ↔ </a:t>
            </a:r>
            <a:r>
              <a:rPr sz="1600" b="1">
                <a:solidFill>
                  <a:srgbClr val="1E2A38"/>
                </a:solidFill>
                <a:latin typeface="Arial"/>
              </a:rPr>
              <a:t>I'm thinking</a:t>
            </a:r>
            <a:r>
              <a:rPr sz="1600" b="0">
                <a:solidFill>
                  <a:srgbClr val="1E2A38"/>
                </a:solidFill>
                <a:latin typeface="Arial"/>
              </a:rPr>
              <a:t> (jarayon); </a:t>
            </a:r>
            <a:r>
              <a:rPr sz="1600" b="1">
                <a:solidFill>
                  <a:srgbClr val="1E2A38"/>
                </a:solidFill>
                <a:latin typeface="Arial"/>
              </a:rPr>
              <a:t>have</a:t>
            </a:r>
            <a:r>
              <a:rPr sz="1600" b="0">
                <a:solidFill>
                  <a:srgbClr val="1E2A38"/>
                </a:solidFill>
                <a:latin typeface="Arial"/>
              </a:rPr>
              <a:t> (ega) ↔ </a:t>
            </a:r>
            <a:r>
              <a:rPr sz="1600" b="1">
                <a:solidFill>
                  <a:srgbClr val="1E2A38"/>
                </a:solidFill>
                <a:latin typeface="Arial"/>
              </a:rPr>
              <a:t>be having</a:t>
            </a:r>
            <a:r>
              <a:rPr sz="1600" b="0">
                <a:solidFill>
                  <a:srgbClr val="1E2A38"/>
                </a:solidFill>
                <a:latin typeface="Arial"/>
              </a:rPr>
              <a:t> (harakat).</a:t>
            </a:r>
          </a:p>
        </p:txBody>
      </p:sp>
      <p:sp>
        <p:nvSpPr>
          <p:cNvPr id="11" name="Rounded Rectangle 10"/>
          <p:cNvSpPr/>
          <p:nvPr/>
        </p:nvSpPr>
        <p:spPr>
          <a:xfrm>
            <a:off x="777240" y="3685032"/>
            <a:ext cx="10607040" cy="822960"/>
          </a:xfrm>
          <a:prstGeom prst="roundRect">
            <a:avLst/>
          </a:prstGeom>
          <a:solidFill>
            <a:srgbClr val="EFF7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777240" y="3685032"/>
            <a:ext cx="82296" cy="822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51560" y="3840480"/>
            <a:ext cx="10149840" cy="640080"/>
          </a:xfrm>
          <a:prstGeom prst="rect">
            <a:avLst/>
          </a:prstGeom>
          <a:noFill/>
        </p:spPr>
        <p:txBody>
          <a:bodyPr wrap="square">
            <a:spAutoFit/>
          </a:bodyPr>
          <a:lstStyle/>
          <a:p>
            <a:pPr algn="l">
              <a:spcAft>
                <a:spcPts val="600"/>
              </a:spcAft>
            </a:pPr>
            <a:r>
              <a:rPr sz="1600" b="0">
                <a:solidFill>
                  <a:srgbClr val="1E2A38"/>
                </a:solidFill>
                <a:latin typeface="Arial"/>
              </a:rPr>
              <a:t>Fe’l va predlogni </a:t>
            </a:r>
            <a:r>
              <a:rPr sz="1600" b="1">
                <a:solidFill>
                  <a:srgbClr val="1E2A38"/>
                </a:solidFill>
                <a:latin typeface="Arial"/>
              </a:rPr>
              <a:t>birga</a:t>
            </a:r>
            <a:r>
              <a:rPr sz="1600" b="0">
                <a:solidFill>
                  <a:srgbClr val="1E2A38"/>
                </a:solidFill>
                <a:latin typeface="Arial"/>
              </a:rPr>
              <a:t> yodlang: </a:t>
            </a:r>
            <a:r>
              <a:rPr sz="1600" b="1">
                <a:solidFill>
                  <a:srgbClr val="1E2A38"/>
                </a:solidFill>
                <a:latin typeface="Arial"/>
              </a:rPr>
              <a:t>accuse of, blame for, deal with, care about, succeed in</a:t>
            </a:r>
            <a:r>
              <a:rPr sz="1600" b="0">
                <a:solidFill>
                  <a:srgbClr val="1E2A38"/>
                </a:solidFill>
                <a:latin typeface="Arial"/>
              </a:rPr>
              <a:t>.</a:t>
            </a:r>
          </a:p>
        </p:txBody>
      </p:sp>
      <p:sp>
        <p:nvSpPr>
          <p:cNvPr id="14" name="Rounded Rectangle 13"/>
          <p:cNvSpPr/>
          <p:nvPr/>
        </p:nvSpPr>
        <p:spPr>
          <a:xfrm>
            <a:off x="777240" y="4636008"/>
            <a:ext cx="10607040" cy="822960"/>
          </a:xfrm>
          <a:prstGeom prst="roundRect">
            <a:avLst/>
          </a:prstGeom>
          <a:solidFill>
            <a:srgbClr val="EFF7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777240" y="4636008"/>
            <a:ext cx="82296" cy="822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51560" y="4791456"/>
            <a:ext cx="10149840" cy="640080"/>
          </a:xfrm>
          <a:prstGeom prst="rect">
            <a:avLst/>
          </a:prstGeom>
          <a:noFill/>
        </p:spPr>
        <p:txBody>
          <a:bodyPr wrap="square">
            <a:spAutoFit/>
          </a:bodyPr>
          <a:lstStyle/>
          <a:p>
            <a:pPr algn="l">
              <a:spcAft>
                <a:spcPts val="600"/>
              </a:spcAft>
            </a:pPr>
            <a:r>
              <a:rPr sz="1600" b="0">
                <a:solidFill>
                  <a:srgbClr val="1E2A38"/>
                </a:solidFill>
                <a:latin typeface="Arial"/>
              </a:rPr>
              <a:t>Predlogdan keyin fe’l </a:t>
            </a:r>
            <a:r>
              <a:rPr sz="1600" b="1">
                <a:solidFill>
                  <a:srgbClr val="1E2A38"/>
                </a:solidFill>
                <a:latin typeface="Arial"/>
              </a:rPr>
              <a:t>-ing</a:t>
            </a:r>
            <a:r>
              <a:rPr sz="1600" b="0">
                <a:solidFill>
                  <a:srgbClr val="1E2A38"/>
                </a:solidFill>
                <a:latin typeface="Arial"/>
              </a:rPr>
              <a:t> shaklida keladi: </a:t>
            </a:r>
            <a:r>
              <a:rPr sz="1600" b="1">
                <a:solidFill>
                  <a:srgbClr val="1E2A38"/>
                </a:solidFill>
                <a:latin typeface="Arial"/>
              </a:rPr>
              <a:t>accuse somebody of lying</a:t>
            </a:r>
            <a:r>
              <a:rPr sz="1600" b="0">
                <a:solidFill>
                  <a:srgbClr val="1E2A38"/>
                </a:solidFill>
                <a:latin typeface="Arial"/>
              </a:rPr>
              <a:t>.</a:t>
            </a:r>
          </a:p>
        </p:txBody>
      </p:sp>
      <p:sp>
        <p:nvSpPr>
          <p:cNvPr id="17" name="Rounded Rectangle 16"/>
          <p:cNvSpPr/>
          <p:nvPr/>
        </p:nvSpPr>
        <p:spPr>
          <a:xfrm>
            <a:off x="777240" y="5586984"/>
            <a:ext cx="10607040" cy="822960"/>
          </a:xfrm>
          <a:prstGeom prst="roundRect">
            <a:avLst/>
          </a:prstGeom>
          <a:solidFill>
            <a:srgbClr val="EFF7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777240" y="5586984"/>
            <a:ext cx="82296" cy="822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 y="5742432"/>
            <a:ext cx="10149840" cy="640080"/>
          </a:xfrm>
          <a:prstGeom prst="rect">
            <a:avLst/>
          </a:prstGeom>
          <a:noFill/>
        </p:spPr>
        <p:txBody>
          <a:bodyPr wrap="square">
            <a:spAutoFit/>
          </a:bodyPr>
          <a:lstStyle/>
          <a:p>
            <a:pPr algn="l">
              <a:spcAft>
                <a:spcPts val="600"/>
              </a:spcAft>
            </a:pPr>
            <a:r>
              <a:rPr sz="1600" b="0">
                <a:solidFill>
                  <a:srgbClr val="1E2A38"/>
                </a:solidFill>
                <a:latin typeface="Arial"/>
              </a:rPr>
              <a:t>Nutqda predlog urg‘usiz: </a:t>
            </a:r>
            <a:r>
              <a:rPr sz="1600" b="1">
                <a:solidFill>
                  <a:srgbClr val="1E2A38"/>
                </a:solidFill>
                <a:latin typeface="Arial"/>
              </a:rPr>
              <a:t>of</a:t>
            </a:r>
            <a:r>
              <a:rPr sz="1600" b="0">
                <a:solidFill>
                  <a:srgbClr val="1E2A38"/>
                </a:solidFill>
                <a:latin typeface="Arial"/>
              </a:rPr>
              <a:t> /əv/, </a:t>
            </a:r>
            <a:r>
              <a:rPr sz="1600" b="1">
                <a:solidFill>
                  <a:srgbClr val="1E2A38"/>
                </a:solidFill>
                <a:latin typeface="Arial"/>
              </a:rPr>
              <a:t>for</a:t>
            </a:r>
            <a:r>
              <a:rPr sz="1600" b="0">
                <a:solidFill>
                  <a:srgbClr val="1E2A38"/>
                </a:solidFill>
                <a:latin typeface="Arial"/>
              </a:rPr>
              <a:t> /fə/ — shuning uchun tinglashda eshitilmay qoladi.</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HOMEWORK</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Uy vazifasi</a:t>
            </a:r>
          </a:p>
        </p:txBody>
      </p:sp>
      <p:sp>
        <p:nvSpPr>
          <p:cNvPr id="5" name="Rounded Rectangle 4"/>
          <p:cNvSpPr/>
          <p:nvPr/>
        </p:nvSpPr>
        <p:spPr>
          <a:xfrm>
            <a:off x="777240" y="1828800"/>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2093976"/>
            <a:ext cx="411480" cy="384048"/>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45920" y="2048256"/>
            <a:ext cx="9418320" cy="640080"/>
          </a:xfrm>
          <a:prstGeom prst="rect">
            <a:avLst/>
          </a:prstGeom>
          <a:noFill/>
        </p:spPr>
        <p:txBody>
          <a:bodyPr wrap="square">
            <a:spAutoFit/>
          </a:bodyPr>
          <a:lstStyle/>
          <a:p>
            <a:pPr algn="l">
              <a:spcAft>
                <a:spcPts val="600"/>
              </a:spcAft>
            </a:pPr>
            <a:r>
              <a:rPr sz="1650" b="0">
                <a:solidFill>
                  <a:srgbClr val="1E2A38"/>
                </a:solidFill>
                <a:latin typeface="Arial"/>
              </a:rPr>
              <a:t>Write eight sentences, each with a different verb + preposition pair from section C.</a:t>
            </a:r>
          </a:p>
        </p:txBody>
      </p:sp>
      <p:sp>
        <p:nvSpPr>
          <p:cNvPr id="8" name="Rounded Rectangle 7"/>
          <p:cNvSpPr/>
          <p:nvPr/>
        </p:nvSpPr>
        <p:spPr>
          <a:xfrm>
            <a:off x="777240" y="2880360"/>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3145536"/>
            <a:ext cx="411480" cy="384048"/>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45920" y="3099816"/>
            <a:ext cx="9418320" cy="640080"/>
          </a:xfrm>
          <a:prstGeom prst="rect">
            <a:avLst/>
          </a:prstGeom>
          <a:noFill/>
        </p:spPr>
        <p:txBody>
          <a:bodyPr wrap="square">
            <a:spAutoFit/>
          </a:bodyPr>
          <a:lstStyle/>
          <a:p>
            <a:pPr algn="l">
              <a:spcAft>
                <a:spcPts val="600"/>
              </a:spcAft>
            </a:pPr>
            <a:r>
              <a:rPr sz="1650" b="0">
                <a:solidFill>
                  <a:srgbClr val="1E2A38"/>
                </a:solidFill>
                <a:latin typeface="Arial"/>
              </a:rPr>
              <a:t>Learn the 34 items (sections A-D) with the flashcards: sozlar.com/vocab/cards/?set=grade10-lesson6</a:t>
            </a:r>
          </a:p>
        </p:txBody>
      </p:sp>
      <p:sp>
        <p:nvSpPr>
          <p:cNvPr id="11" name="Rounded Rectangle 10"/>
          <p:cNvSpPr/>
          <p:nvPr/>
        </p:nvSpPr>
        <p:spPr>
          <a:xfrm>
            <a:off x="777240" y="3931920"/>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4197096"/>
            <a:ext cx="411480" cy="384048"/>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45920" y="4151376"/>
            <a:ext cx="9418320" cy="640080"/>
          </a:xfrm>
          <a:prstGeom prst="rect">
            <a:avLst/>
          </a:prstGeom>
          <a:noFill/>
        </p:spPr>
        <p:txBody>
          <a:bodyPr wrap="square">
            <a:spAutoFit/>
          </a:bodyPr>
          <a:lstStyle/>
          <a:p>
            <a:pPr algn="l">
              <a:spcAft>
                <a:spcPts val="600"/>
              </a:spcAft>
            </a:pPr>
            <a:r>
              <a:rPr sz="1650" b="0">
                <a:solidFill>
                  <a:srgbClr val="1E2A38"/>
                </a:solidFill>
                <a:latin typeface="Arial"/>
              </a:rPr>
              <a:t>Laser B1+ Workbook p. 7, exercises 1-2.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IMAGE CREDITS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Rasmlar manbasi</a:t>
            </a:r>
          </a:p>
        </p:txBody>
      </p:sp>
      <p:sp>
        <p:nvSpPr>
          <p:cNvPr id="5" name="Rounded Rectangle 4"/>
          <p:cNvSpPr/>
          <p:nvPr/>
        </p:nvSpPr>
        <p:spPr>
          <a:xfrm>
            <a:off x="777240" y="1783080"/>
            <a:ext cx="10607040" cy="71323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05840" y="1856232"/>
            <a:ext cx="2743200" cy="320040"/>
          </a:xfrm>
          <a:prstGeom prst="rect">
            <a:avLst/>
          </a:prstGeom>
          <a:noFill/>
        </p:spPr>
        <p:txBody>
          <a:bodyPr wrap="square">
            <a:spAutoFit/>
          </a:bodyPr>
          <a:lstStyle/>
          <a:p>
            <a:pPr algn="l">
              <a:spcAft>
                <a:spcPts val="600"/>
              </a:spcAft>
            </a:pPr>
            <a:r>
              <a:rPr sz="1300" b="1">
                <a:solidFill>
                  <a:srgbClr val="0D9488"/>
                </a:solidFill>
                <a:latin typeface="Arial"/>
              </a:rPr>
              <a:t>kids</a:t>
            </a:r>
          </a:p>
        </p:txBody>
      </p:sp>
      <p:sp>
        <p:nvSpPr>
          <p:cNvPr id="7" name="TextBox 6"/>
          <p:cNvSpPr txBox="1"/>
          <p:nvPr/>
        </p:nvSpPr>
        <p:spPr>
          <a:xfrm>
            <a:off x="1005840" y="2130552"/>
            <a:ext cx="9875520" cy="292608"/>
          </a:xfrm>
          <a:prstGeom prst="rect">
            <a:avLst/>
          </a:prstGeom>
          <a:noFill/>
        </p:spPr>
        <p:txBody>
          <a:bodyPr wrap="square">
            <a:spAutoFit/>
          </a:bodyPr>
          <a:lstStyle/>
          <a:p>
            <a:pPr algn="l">
              <a:spcAft>
                <a:spcPts val="600"/>
              </a:spcAft>
            </a:pPr>
            <a:r>
              <a:rPr sz="1000" b="0">
                <a:solidFill>
                  <a:srgbClr val="5A6572"/>
                </a:solidFill>
                <a:latin typeface="Arial"/>
              </a:rPr>
              <a:t>Qiu Yufeng (邱鈺鋒) · CC BY-SA 4.0 · https://commons.wikimedia.org/wiki/File:Grandmother_and_granddaughter＿taiwan.jpg</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1E2A38"/>
        </a:solidFill>
        <a:effectLst/>
      </p:bgPr>
    </p:bg>
    <p:spTree>
      <p:nvGrpSpPr>
        <p:cNvPr id="1" name=""/>
        <p:cNvGrpSpPr/>
        <p:nvPr/>
      </p:nvGrpSpPr>
      <p:grpSpPr/>
      <p:sp>
        <p:nvSpPr>
          <p:cNvPr id="2" name="Rectangle 1"/>
          <p:cNvSpPr/>
          <p:nvPr/>
        </p:nvSpPr>
        <p:spPr>
          <a:xfrm>
            <a:off x="0" y="0"/>
            <a:ext cx="12191695" cy="201168"/>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2286000"/>
            <a:ext cx="10515600" cy="1097280"/>
          </a:xfrm>
          <a:prstGeom prst="rect">
            <a:avLst/>
          </a:prstGeom>
          <a:noFill/>
        </p:spPr>
        <p:txBody>
          <a:bodyPr wrap="square">
            <a:spAutoFit/>
          </a:bodyPr>
          <a:lstStyle/>
          <a:p>
            <a:pPr algn="l">
              <a:spcAft>
                <a:spcPts val="600"/>
              </a:spcAft>
            </a:pPr>
            <a:r>
              <a:rPr sz="3300" b="1">
                <a:solidFill>
                  <a:srgbClr val="FFFFFF"/>
                </a:solidFill>
                <a:latin typeface="Arial"/>
              </a:rPr>
              <a:t>Uchta so‘z — ertaga ham esingizda qoladi</a:t>
            </a:r>
          </a:p>
        </p:txBody>
      </p:sp>
      <p:sp>
        <p:nvSpPr>
          <p:cNvPr id="4" name="TextBox 3"/>
          <p:cNvSpPr txBox="1"/>
          <p:nvPr/>
        </p:nvSpPr>
        <p:spPr>
          <a:xfrm>
            <a:off x="822960" y="3566160"/>
            <a:ext cx="10515600" cy="822960"/>
          </a:xfrm>
          <a:prstGeom prst="rect">
            <a:avLst/>
          </a:prstGeom>
          <a:noFill/>
        </p:spPr>
        <p:txBody>
          <a:bodyPr wrap="square">
            <a:spAutoFit/>
          </a:bodyPr>
          <a:lstStyle/>
          <a:p>
            <a:pPr algn="l">
              <a:spcAft>
                <a:spcPts val="600"/>
              </a:spcAft>
            </a:pPr>
            <a:r>
              <a:rPr sz="1800" b="0">
                <a:solidFill>
                  <a:srgbClr val="B9AFA0"/>
                </a:solidFill>
                <a:latin typeface="Arial"/>
              </a:rPr>
              <a:t>Juftingizga ayting, so‘ng daftaringizga yozib qo‘ying.</a:t>
            </a:r>
          </a:p>
        </p:txBody>
      </p:sp>
      <p:sp>
        <p:nvSpPr>
          <p:cNvPr id="5" name="TextBox 4"/>
          <p:cNvSpPr txBox="1"/>
          <p:nvPr/>
        </p:nvSpPr>
        <p:spPr>
          <a:xfrm>
            <a:off x="822960" y="4937760"/>
            <a:ext cx="10515600" cy="548640"/>
          </a:xfrm>
          <a:prstGeom prst="rect">
            <a:avLst/>
          </a:prstGeom>
          <a:noFill/>
        </p:spPr>
        <p:txBody>
          <a:bodyPr wrap="square">
            <a:spAutoFit/>
          </a:bodyPr>
          <a:lstStyle/>
          <a:p>
            <a:pPr algn="l">
              <a:spcAft>
                <a:spcPts val="600"/>
              </a:spcAft>
            </a:pPr>
            <a:r>
              <a:rPr sz="1500" b="0">
                <a:solidFill>
                  <a:srgbClr val="C9A35C"/>
                </a:solidFill>
                <a:latin typeface="Arial"/>
              </a:rPr>
              <a:t>sozlar.com/vocab/cards/?set=grade10-lesson6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