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Project: My Website Page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Loyiha: o‘z veb-sahifam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Project work: Creating a website profile (Unit 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445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71003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hackNY · CC BY-SA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Fill in the seven rows of the book's planner about themselves or a friend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Invent a website address, a welcome message and one section of their own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three sentences about what their friends are doing right now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planner — Laser A2, p. 13, ex. 2 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Eight rows. Fill them with notes first, sentences later.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Website address</a:t>
            </a:r>
            <a:r>
              <a:rPr sz="1600" b="0">
                <a:solidFill>
                  <a:srgbClr val="1E2A38"/>
                </a:solidFill>
                <a:latin typeface="Arial"/>
              </a:rPr>
              <a:t> — invent one: www.MyTeenSite.org/…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Welcome message</a:t>
            </a:r>
            <a:r>
              <a:rPr sz="1600" b="0">
                <a:solidFill>
                  <a:srgbClr val="1E2A38"/>
                </a:solidFill>
                <a:latin typeface="Arial"/>
              </a:rPr>
              <a:t> — Welcome to …'s page!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About me</a:t>
            </a:r>
            <a:r>
              <a:rPr sz="1600" b="0">
                <a:solidFill>
                  <a:srgbClr val="1E2A38"/>
                </a:solidFill>
                <a:latin typeface="Arial"/>
              </a:rPr>
              <a:t> — name · age · where you live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My family</a:t>
            </a:r>
            <a:r>
              <a:rPr sz="1600" b="0">
                <a:solidFill>
                  <a:srgbClr val="1E2A38"/>
                </a:solidFill>
                <a:latin typeface="Arial"/>
              </a:rPr>
              <a:t> — parents' names and jobs · brothers and sisters · other members · pets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My interests</a:t>
            </a:r>
            <a:r>
              <a:rPr sz="1600" b="0">
                <a:solidFill>
                  <a:srgbClr val="1E2A38"/>
                </a:solidFill>
                <a:latin typeface="Arial"/>
              </a:rPr>
              <a:t> — hobbies and things you love doing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My best friends</a:t>
            </a:r>
            <a:r>
              <a:rPr sz="1600" b="0">
                <a:solidFill>
                  <a:srgbClr val="1E2A38"/>
                </a:solidFill>
                <a:latin typeface="Arial"/>
              </a:rPr>
              <a:t> — three names + what each is doing now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planner — Laser A2, p. 13, ex. 2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My photos</a:t>
            </a:r>
            <a:r>
              <a:rPr sz="1600" b="0">
                <a:solidFill>
                  <a:srgbClr val="1E2A38"/>
                </a:solidFill>
                <a:latin typeface="Arial"/>
              </a:rPr>
              <a:t> — two pictures with a caption each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At the moment I'm …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Other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one more heading of your own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Planning a project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📁️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project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loyiha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class is making a </a:t>
            </a:r>
            <a:r>
              <a:rPr sz="1400" b="1">
                <a:solidFill>
                  <a:srgbClr val="5A6572"/>
                </a:solidFill>
                <a:latin typeface="Arial"/>
              </a:rPr>
              <a:t>project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our families.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🗓️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rejalashtirmoq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plan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section before we start writing.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🤔️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decide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qaror qilmoq, hal qilmoq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can’t </a:t>
            </a:r>
            <a:r>
              <a:rPr sz="1400" b="1">
                <a:solidFill>
                  <a:srgbClr val="5A6572"/>
                </a:solidFill>
                <a:latin typeface="Arial"/>
              </a:rPr>
              <a:t>decide</a:t>
            </a:r>
            <a:r>
              <a:rPr sz="1400" b="0">
                <a:solidFill>
                  <a:srgbClr val="5A6572"/>
                </a:solidFill>
                <a:latin typeface="Arial"/>
              </a:rPr>
              <a:t> which photo to put on my page.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📋️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planner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reja jadvali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Fill in the </a:t>
            </a:r>
            <a:r>
              <a:rPr sz="1400" b="1">
                <a:solidFill>
                  <a:srgbClr val="5A6572"/>
                </a:solidFill>
                <a:latin typeface="Arial"/>
              </a:rPr>
              <a:t>planner</a:t>
            </a:r>
            <a:r>
              <a:rPr sz="1400" b="0">
                <a:solidFill>
                  <a:srgbClr val="5A6572"/>
                </a:solidFill>
                <a:latin typeface="Arial"/>
              </a:rPr>
              <a:t> first, then write your page.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Planning a project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section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bo‘lim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page has six </a:t>
            </a:r>
            <a:r>
              <a:rPr sz="1400" b="1">
                <a:solidFill>
                  <a:srgbClr val="5A6572"/>
                </a:solidFill>
                <a:latin typeface="Arial"/>
              </a:rPr>
              <a:t>sections</a:t>
            </a:r>
            <a:r>
              <a:rPr sz="1400" b="0">
                <a:solidFill>
                  <a:srgbClr val="5A6572"/>
                </a:solidFill>
                <a:latin typeface="Arial"/>
              </a:rPr>
              <a:t>, and each one has a heading.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💭️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use your imagination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tasavvurni ishga solmoq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address isn’t real, so </a:t>
            </a:r>
            <a:r>
              <a:rPr sz="1400" b="1">
                <a:solidFill>
                  <a:srgbClr val="5A6572"/>
                </a:solidFill>
                <a:latin typeface="Arial"/>
              </a:rPr>
              <a:t>use your imagination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come up with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o‘ylab topmoq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come up with</a:t>
            </a:r>
            <a:r>
              <a:rPr sz="1400" b="0">
                <a:solidFill>
                  <a:srgbClr val="5A6572"/>
                </a:solidFill>
                <a:latin typeface="Arial"/>
              </a:rPr>
              <a:t> a name for our class blog?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🛠️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create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yaratmoq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group wants to </a:t>
            </a:r>
            <a:r>
              <a:rPr sz="1400" b="1">
                <a:solidFill>
                  <a:srgbClr val="5A6572"/>
                </a:solidFill>
                <a:latin typeface="Arial"/>
              </a:rPr>
              <a:t>create</a:t>
            </a:r>
            <a:r>
              <a:rPr sz="1400" b="0">
                <a:solidFill>
                  <a:srgbClr val="5A6572"/>
                </a:solidFill>
                <a:latin typeface="Arial"/>
              </a:rPr>
              <a:t> a website about our town.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On a website page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🔗️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website address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sayt manzili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Type the </a:t>
            </a:r>
            <a:r>
              <a:rPr sz="1400" b="1">
                <a:solidFill>
                  <a:srgbClr val="5A6572"/>
                </a:solidFill>
                <a:latin typeface="Arial"/>
              </a:rPr>
              <a:t>website address</a:t>
            </a:r>
            <a:r>
              <a:rPr sz="1400" b="0">
                <a:solidFill>
                  <a:srgbClr val="5A6572"/>
                </a:solidFill>
                <a:latin typeface="Arial"/>
              </a:rPr>
              <a:t> carefully — one wrong letter and it doesn’t work.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👋️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welcome message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salomlashuv xabari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Her </a:t>
            </a:r>
            <a:r>
              <a:rPr sz="1400" b="1">
                <a:solidFill>
                  <a:srgbClr val="5A6572"/>
                </a:solidFill>
                <a:latin typeface="Arial"/>
              </a:rPr>
              <a:t>welcome message</a:t>
            </a:r>
            <a:r>
              <a:rPr sz="1400" b="0">
                <a:solidFill>
                  <a:srgbClr val="5A6572"/>
                </a:solidFill>
                <a:latin typeface="Arial"/>
              </a:rPr>
              <a:t> says: Hi, I’m Zarina!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✏️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drawing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qo‘lda chizilgan rasm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haven’t got a photo of my cat, so I’m using a </a:t>
            </a:r>
            <a:r>
              <a:rPr sz="1400" b="1">
                <a:solidFill>
                  <a:srgbClr val="5A6572"/>
                </a:solidFill>
                <a:latin typeface="Arial"/>
              </a:rPr>
              <a:t>drawing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🏷️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caption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surat ostidagi yozuv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caption</a:t>
            </a:r>
            <a:r>
              <a:rPr sz="1400" b="0">
                <a:solidFill>
                  <a:srgbClr val="5A6572"/>
                </a:solidFill>
                <a:latin typeface="Arial"/>
              </a:rPr>
              <a:t> under the photo says: Me and my dog.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⛓️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link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havola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Click on the </a:t>
            </a:r>
            <a:r>
              <a:rPr sz="1400" b="1">
                <a:solidFill>
                  <a:srgbClr val="5A6572"/>
                </a:solidFill>
                <a:latin typeface="Arial"/>
              </a:rPr>
              <a:t>link</a:t>
            </a:r>
            <a:r>
              <a:rPr sz="1400" b="0">
                <a:solidFill>
                  <a:srgbClr val="5A6572"/>
                </a:solidFill>
                <a:latin typeface="Arial"/>
              </a:rPr>
              <a:t> to see my class page.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On a website page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🖱️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click 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…ni bosmoq (sichqoncha bilan)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Click on</a:t>
            </a:r>
            <a:r>
              <a:rPr sz="1400" b="0">
                <a:solidFill>
                  <a:srgbClr val="5A6572"/>
                </a:solidFill>
                <a:latin typeface="Arial"/>
              </a:rPr>
              <a:t> a photo to see it bigger.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⬆️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upload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internetga yuklamoq (joylamoq)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Sardor </a:t>
            </a:r>
            <a:r>
              <a:rPr sz="1400" b="1">
                <a:solidFill>
                  <a:srgbClr val="5A6572"/>
                </a:solidFill>
                <a:latin typeface="Arial"/>
              </a:rPr>
              <a:t>uploads</a:t>
            </a:r>
            <a:r>
              <a:rPr sz="1400" b="0">
                <a:solidFill>
                  <a:srgbClr val="5A6572"/>
                </a:solidFill>
                <a:latin typeface="Arial"/>
              </a:rPr>
              <a:t> new photos to his page every week.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👤️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username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foydalanuvchi nomi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username</a:t>
            </a:r>
            <a:r>
              <a:rPr sz="1400" b="0">
                <a:solidFill>
                  <a:srgbClr val="5A6572"/>
                </a:solidFill>
                <a:latin typeface="Arial"/>
              </a:rPr>
              <a:t> is kamron_fergana.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🔑️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password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parol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Never tell anybody your </a:t>
            </a:r>
            <a:r>
              <a:rPr sz="1400" b="1">
                <a:solidFill>
                  <a:srgbClr val="5A6572"/>
                </a:solidFill>
                <a:latin typeface="Arial"/>
              </a:rPr>
              <a:t>password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People and favourite things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👨‍👩‍👧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family member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oila a’zosi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 </a:t>
            </a:r>
            <a:r>
              <a:rPr sz="1400" b="1">
                <a:solidFill>
                  <a:srgbClr val="5A6572"/>
                </a:solidFill>
                <a:latin typeface="Arial"/>
              </a:rPr>
              <a:t>family member</a:t>
            </a:r>
            <a:r>
              <a:rPr sz="1400" b="0">
                <a:solidFill>
                  <a:srgbClr val="5A6572"/>
                </a:solidFill>
                <a:latin typeface="Arial"/>
              </a:rPr>
              <a:t> helps at home on Saturdays.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🧒️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cousin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amakivachcha, xolavachcha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cousin</a:t>
            </a:r>
            <a:r>
              <a:rPr sz="1400" b="0">
                <a:solidFill>
                  <a:srgbClr val="5A6572"/>
                </a:solidFill>
                <a:latin typeface="Arial"/>
              </a:rPr>
              <a:t> Rustam is staying with us this week.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👩️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aunt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xola, amma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aunt</a:t>
            </a:r>
            <a:r>
              <a:rPr sz="1400" b="0">
                <a:solidFill>
                  <a:srgbClr val="5A6572"/>
                </a:solidFill>
                <a:latin typeface="Arial"/>
              </a:rPr>
              <a:t> lives next door and often visits us.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👨‍🦱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uncle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amaki, tog‘a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uncle</a:t>
            </a:r>
            <a:r>
              <a:rPr sz="1400" b="0">
                <a:solidFill>
                  <a:srgbClr val="5A6572"/>
                </a:solidFill>
                <a:latin typeface="Arial"/>
              </a:rPr>
              <a:t> lives in Samarkand and visits us every spring.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🪁️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hobby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sevimli mashg‘ulot (hobbi)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Her favourite </a:t>
            </a:r>
            <a:r>
              <a:rPr sz="1400" b="1">
                <a:solidFill>
                  <a:srgbClr val="5A6572"/>
                </a:solidFill>
                <a:latin typeface="Arial"/>
              </a:rPr>
              <a:t>hobby</a:t>
            </a:r>
            <a:r>
              <a:rPr sz="1400" b="0">
                <a:solidFill>
                  <a:srgbClr val="5A6572"/>
                </a:solidFill>
                <a:latin typeface="Arial"/>
              </a:rPr>
              <a:t> is taking photos of birds.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People and favourite things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best friend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eng yaqin do‘st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best friend</a:t>
            </a:r>
            <a:r>
              <a:rPr sz="1400" b="0">
                <a:solidFill>
                  <a:srgbClr val="5A6572"/>
                </a:solidFill>
                <a:latin typeface="Arial"/>
              </a:rPr>
              <a:t> is learning Korean at the moment.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📡️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TV programme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teleko‘rsatuv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favourite </a:t>
            </a:r>
            <a:r>
              <a:rPr sz="1400" b="1">
                <a:solidFill>
                  <a:srgbClr val="5A6572"/>
                </a:solidFill>
                <a:latin typeface="Arial"/>
              </a:rPr>
              <a:t>TV programme</a:t>
            </a:r>
            <a:r>
              <a:rPr sz="1400" b="0">
                <a:solidFill>
                  <a:srgbClr val="5A6572"/>
                </a:solidFill>
                <a:latin typeface="Arial"/>
              </a:rPr>
              <a:t> is about wild animals.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🎬️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film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film, kino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We’re watching a funny </a:t>
            </a:r>
            <a:r>
              <a:rPr sz="1400" b="1">
                <a:solidFill>
                  <a:srgbClr val="5A6572"/>
                </a:solidFill>
                <a:latin typeface="Arial"/>
              </a:rPr>
              <a:t>film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a dog tonight.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🐭️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cartoon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multfilm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watches </a:t>
            </a:r>
            <a:r>
              <a:rPr sz="1400" b="1">
                <a:solidFill>
                  <a:srgbClr val="5A6572"/>
                </a:solidFill>
                <a:latin typeface="Arial"/>
              </a:rPr>
              <a:t>cartoons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morning.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Finishing the project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📃️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sheet of paper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 varaq qog‘oz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Make your page on a big </a:t>
            </a:r>
            <a:r>
              <a:rPr sz="1400" b="1">
                <a:solidFill>
                  <a:srgbClr val="5A6572"/>
                </a:solidFill>
                <a:latin typeface="Arial"/>
              </a:rPr>
              <a:t>sheet of paper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🧷️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stick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yopishtirmoq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Stick</a:t>
            </a:r>
            <a:r>
              <a:rPr sz="1400" b="0">
                <a:solidFill>
                  <a:srgbClr val="5A6572"/>
                </a:solidFill>
                <a:latin typeface="Arial"/>
              </a:rPr>
              <a:t> your photos next to each section.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✔️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check your spelling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imloni tekshirmoq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check your spelling</a:t>
            </a:r>
            <a:r>
              <a:rPr sz="1400" b="0">
                <a:solidFill>
                  <a:srgbClr val="5A6572"/>
                </a:solidFill>
                <a:latin typeface="Arial"/>
              </a:rPr>
              <a:t> before you give your work to the teacher.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🖼️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display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ko‘rgazmaga qo‘ymoq, osib qo‘ymoq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teacher </a:t>
            </a:r>
            <a:r>
              <a:rPr sz="1400" b="1">
                <a:solidFill>
                  <a:srgbClr val="5A6572"/>
                </a:solidFill>
                <a:latin typeface="Arial"/>
              </a:rPr>
              <a:t>displays</a:t>
            </a:r>
            <a:r>
              <a:rPr sz="1400" b="0">
                <a:solidFill>
                  <a:srgbClr val="5A6572"/>
                </a:solidFill>
                <a:latin typeface="Arial"/>
              </a:rPr>
              <a:t> the best projects on the classroom wall.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Making my website page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Our teacher said: “</a:t>
            </a:r>
            <a:r>
              <a:rPr sz="1600" b="1">
                <a:solidFill>
                  <a:srgbClr val="1E2A38"/>
                </a:solidFill>
                <a:latin typeface="Arial"/>
              </a:rPr>
              <a:t>Plan</a:t>
            </a:r>
            <a:r>
              <a:rPr sz="1600" b="0">
                <a:solidFill>
                  <a:srgbClr val="1E2A38"/>
                </a:solidFill>
                <a:latin typeface="Arial"/>
              </a:rPr>
              <a:t> your </a:t>
            </a:r>
            <a:r>
              <a:rPr sz="1600" b="1">
                <a:solidFill>
                  <a:srgbClr val="1E2A38"/>
                </a:solidFill>
                <a:latin typeface="Arial"/>
              </a:rPr>
              <a:t>project</a:t>
            </a:r>
            <a:r>
              <a:rPr sz="1600" b="0">
                <a:solidFill>
                  <a:srgbClr val="1E2A38"/>
                </a:solidFill>
                <a:latin typeface="Arial"/>
              </a:rPr>
              <a:t>!” First we had to </a:t>
            </a:r>
            <a:r>
              <a:rPr sz="1600" b="1">
                <a:solidFill>
                  <a:srgbClr val="1E2A38"/>
                </a:solidFill>
                <a:latin typeface="Arial"/>
              </a:rPr>
              <a:t>decide</a:t>
            </a:r>
            <a:r>
              <a:rPr sz="1600" b="0">
                <a:solidFill>
                  <a:srgbClr val="1E2A38"/>
                </a:solidFill>
                <a:latin typeface="Arial"/>
              </a:rPr>
              <a:t> who to write about — me, a friend, or your own idea. I chose myself, and I invented </a:t>
            </a:r>
            <a:r>
              <a:rPr sz="1600" b="1">
                <a:solidFill>
                  <a:srgbClr val="1E2A38"/>
                </a:solidFill>
                <a:latin typeface="Arial"/>
              </a:rPr>
              <a:t>a website address</a:t>
            </a:r>
            <a:r>
              <a:rPr sz="1600" b="0">
                <a:solidFill>
                  <a:srgbClr val="1E2A38"/>
                </a:solidFill>
                <a:latin typeface="Arial"/>
              </a:rPr>
              <a:t>: www.MyTeenSite.org/kamron-fergana. “</a:t>
            </a:r>
            <a:r>
              <a:rPr sz="1600" b="1">
                <a:solidFill>
                  <a:srgbClr val="1E2A38"/>
                </a:solidFill>
                <a:latin typeface="Arial"/>
              </a:rPr>
              <a:t>Use your imagination</a:t>
            </a:r>
            <a:r>
              <a:rPr sz="1600" b="0">
                <a:solidFill>
                  <a:srgbClr val="1E2A38"/>
                </a:solidFill>
                <a:latin typeface="Arial"/>
              </a:rPr>
              <a:t>!” the book says, so I did.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Then we filled in </a:t>
            </a:r>
            <a:r>
              <a:rPr sz="1600" b="1">
                <a:solidFill>
                  <a:srgbClr val="1E2A38"/>
                </a:solidFill>
                <a:latin typeface="Arial"/>
              </a:rPr>
              <a:t>a planner</a:t>
            </a:r>
            <a:r>
              <a:rPr sz="1600" b="0">
                <a:solidFill>
                  <a:srgbClr val="1E2A38"/>
                </a:solidFill>
                <a:latin typeface="Arial"/>
              </a:rPr>
              <a:t> with eight rows. Each row becomes </a:t>
            </a:r>
            <a:r>
              <a:rPr sz="1600" b="1">
                <a:solidFill>
                  <a:srgbClr val="1E2A38"/>
                </a:solidFill>
                <a:latin typeface="Arial"/>
              </a:rPr>
              <a:t>a section</a:t>
            </a:r>
            <a:r>
              <a:rPr sz="1600" b="0">
                <a:solidFill>
                  <a:srgbClr val="1E2A38"/>
                </a:solidFill>
                <a:latin typeface="Arial"/>
              </a:rPr>
              <a:t> of the page with its own heading. Under “About me” I wrote my name, my age and where I live. Under “My family” I put my parents' names, their jobs — a nurse and a driver — my brothers and sisters, the other </a:t>
            </a:r>
            <a:r>
              <a:rPr sz="1600" b="1">
                <a:solidFill>
                  <a:srgbClr val="1E2A38"/>
                </a:solidFill>
                <a:latin typeface="Arial"/>
              </a:rPr>
              <a:t>family members</a:t>
            </a:r>
            <a:r>
              <a:rPr sz="1600" b="0">
                <a:solidFill>
                  <a:srgbClr val="1E2A38"/>
                </a:solidFill>
                <a:latin typeface="Arial"/>
              </a:rPr>
              <a:t> (my </a:t>
            </a:r>
            <a:r>
              <a:rPr sz="1600" b="1">
                <a:solidFill>
                  <a:srgbClr val="1E2A38"/>
                </a:solidFill>
                <a:latin typeface="Arial"/>
              </a:rPr>
              <a:t>aunt</a:t>
            </a:r>
            <a:r>
              <a:rPr sz="1600" b="0">
                <a:solidFill>
                  <a:srgbClr val="1E2A38"/>
                </a:solidFill>
                <a:latin typeface="Arial"/>
              </a:rPr>
              <a:t>, my </a:t>
            </a:r>
            <a:r>
              <a:rPr sz="1600" b="1">
                <a:solidFill>
                  <a:srgbClr val="1E2A38"/>
                </a:solidFill>
                <a:latin typeface="Arial"/>
              </a:rPr>
              <a:t>uncle</a:t>
            </a:r>
            <a:r>
              <a:rPr sz="1600" b="0">
                <a:solidFill>
                  <a:srgbClr val="1E2A38"/>
                </a:solidFill>
                <a:latin typeface="Arial"/>
              </a:rPr>
              <a:t> and two </a:t>
            </a:r>
            <a:r>
              <a:rPr sz="1600" b="1">
                <a:solidFill>
                  <a:srgbClr val="1E2A38"/>
                </a:solidFill>
                <a:latin typeface="Arial"/>
              </a:rPr>
              <a:t>cousins</a:t>
            </a:r>
            <a:r>
              <a:rPr sz="1600" b="0">
                <a:solidFill>
                  <a:srgbClr val="1E2A38"/>
                </a:solidFill>
                <a:latin typeface="Arial"/>
              </a:rPr>
              <a:t>) and our pets.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Making my website page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Under “My interests” I listed my </a:t>
            </a:r>
            <a:r>
              <a:rPr sz="1600" b="1">
                <a:solidFill>
                  <a:srgbClr val="1E2A38"/>
                </a:solidFill>
                <a:latin typeface="Arial"/>
              </a:rPr>
              <a:t>hobbies</a:t>
            </a:r>
            <a:r>
              <a:rPr sz="1600" b="0">
                <a:solidFill>
                  <a:srgbClr val="1E2A38"/>
                </a:solidFill>
                <a:latin typeface="Arial"/>
              </a:rPr>
              <a:t> and two things you love doing — the row asks it that way. In “My </a:t>
            </a:r>
            <a:r>
              <a:rPr sz="1600" b="1">
                <a:solidFill>
                  <a:srgbClr val="1E2A38"/>
                </a:solidFill>
                <a:latin typeface="Arial"/>
              </a:rPr>
              <a:t>best friends</a:t>
            </a:r>
            <a:r>
              <a:rPr sz="1600" b="0">
                <a:solidFill>
                  <a:srgbClr val="1E2A38"/>
                </a:solidFill>
                <a:latin typeface="Arial"/>
              </a:rPr>
              <a:t>” I wrote three names and what they are doing now: Sardor is studying for a test, Malika is helping at home and Jasur is playing football.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Making my website page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last rows were the best. Under “My photos” I </a:t>
            </a:r>
            <a:r>
              <a:rPr sz="1600" b="1">
                <a:solidFill>
                  <a:srgbClr val="1E2A38"/>
                </a:solidFill>
                <a:latin typeface="Arial"/>
              </a:rPr>
              <a:t>stuck</a:t>
            </a:r>
            <a:r>
              <a:rPr sz="1600" b="0">
                <a:solidFill>
                  <a:srgbClr val="1E2A38"/>
                </a:solidFill>
                <a:latin typeface="Arial"/>
              </a:rPr>
              <a:t> two pictures on </a:t>
            </a:r>
            <a:r>
              <a:rPr sz="1600" b="1">
                <a:solidFill>
                  <a:srgbClr val="1E2A38"/>
                </a:solidFill>
                <a:latin typeface="Arial"/>
              </a:rPr>
              <a:t>a sheet of paper</a:t>
            </a:r>
            <a:r>
              <a:rPr sz="1600" b="0">
                <a:solidFill>
                  <a:srgbClr val="1E2A38"/>
                </a:solidFill>
                <a:latin typeface="Arial"/>
              </a:rPr>
              <a:t> with </a:t>
            </a:r>
            <a:r>
              <a:rPr sz="1600" b="1">
                <a:solidFill>
                  <a:srgbClr val="1E2A38"/>
                </a:solidFill>
                <a:latin typeface="Arial"/>
              </a:rPr>
              <a:t>a caption</a:t>
            </a:r>
            <a:r>
              <a:rPr sz="1600" b="0">
                <a:solidFill>
                  <a:srgbClr val="1E2A38"/>
                </a:solidFill>
                <a:latin typeface="Arial"/>
              </a:rPr>
              <a:t> under each, and one </a:t>
            </a:r>
            <a:r>
              <a:rPr sz="1600" b="1">
                <a:solidFill>
                  <a:srgbClr val="1E2A38"/>
                </a:solidFill>
                <a:latin typeface="Arial"/>
              </a:rPr>
              <a:t>drawing</a:t>
            </a:r>
            <a:r>
              <a:rPr sz="1600" b="0">
                <a:solidFill>
                  <a:srgbClr val="1E2A38"/>
                </a:solidFill>
                <a:latin typeface="Arial"/>
              </a:rPr>
              <a:t>, because I had no photo of my cat. Under “At the moment I'm …” I wrote: learning to swim. Then I had to </a:t>
            </a:r>
            <a:r>
              <a:rPr sz="1600" b="1">
                <a:solidFill>
                  <a:srgbClr val="1E2A38"/>
                </a:solidFill>
                <a:latin typeface="Arial"/>
              </a:rPr>
              <a:t>come up with</a:t>
            </a:r>
            <a:r>
              <a:rPr sz="1600" b="0">
                <a:solidFill>
                  <a:srgbClr val="1E2A38"/>
                </a:solidFill>
                <a:latin typeface="Arial"/>
              </a:rPr>
              <a:t> one more section of my own, and I chose “My favourite </a:t>
            </a:r>
            <a:r>
              <a:rPr sz="1600" b="1">
                <a:solidFill>
                  <a:srgbClr val="1E2A38"/>
                </a:solidFill>
                <a:latin typeface="Arial"/>
              </a:rPr>
              <a:t>films</a:t>
            </a:r>
            <a:r>
              <a:rPr sz="1600" b="0">
                <a:solidFill>
                  <a:srgbClr val="1E2A38"/>
                </a:solidFill>
                <a:latin typeface="Arial"/>
              </a:rPr>
              <a:t>!” Before I handed it in I had to “</a:t>
            </a:r>
            <a:r>
              <a:rPr sz="1600" b="1">
                <a:solidFill>
                  <a:srgbClr val="1E2A38"/>
                </a:solidFill>
                <a:latin typeface="Arial"/>
              </a:rPr>
              <a:t>check your spelling</a:t>
            </a:r>
            <a:r>
              <a:rPr sz="1600" b="0">
                <a:solidFill>
                  <a:srgbClr val="1E2A38"/>
                </a:solidFill>
                <a:latin typeface="Arial"/>
              </a:rPr>
              <a:t>” — that is what the checklist says, and our teacher repeats it twice. Tomorrow I show it to the class, and then our teacher will </a:t>
            </a:r>
            <a:r>
              <a:rPr sz="1600" b="1">
                <a:solidFill>
                  <a:srgbClr val="1E2A38"/>
                </a:solidFill>
                <a:latin typeface="Arial"/>
              </a:rPr>
              <a:t>display</a:t>
            </a:r>
            <a:r>
              <a:rPr sz="1600" b="0">
                <a:solidFill>
                  <a:srgbClr val="1E2A38"/>
                </a:solidFill>
                <a:latin typeface="Arial"/>
              </a:rPr>
              <a:t> it on the wall. “This is your page!” she told us — and now I'm proud of my page.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was the first decision to make?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many rows has the planner got?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did the writer use a drawing?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extra section did he invent?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cover the Uzbek column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inglizchasini o‘qiydi, siz o‘zbekchasini aytasiz. So‘ng almashinasiz.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Uzbek meaning: a caption · come up with · a planner · upload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English word: imloni tekshirmoq · bir varaq qog‘oz · parol · amakivachcha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Name the eight rows of the planner without looking.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one present simple and one present continuous sentence from your own page.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down the three words you keep forgetting.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Language focus — the two tenses on your page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Present simple</a:t>
            </a:r>
            <a:r>
              <a:rPr sz="1700" b="0">
                <a:solidFill>
                  <a:srgbClr val="1E2A38"/>
                </a:solidFill>
                <a:latin typeface="Arial"/>
              </a:rPr>
              <a:t> for the facts of the page: </a:t>
            </a:r>
            <a:r>
              <a:rPr sz="1700" b="1">
                <a:solidFill>
                  <a:srgbClr val="1E2A38"/>
                </a:solidFill>
                <a:latin typeface="Arial"/>
              </a:rPr>
              <a:t>I live in Nukus. My mum's a nurse. I play chess.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Present continuous</a:t>
            </a:r>
            <a:r>
              <a:rPr sz="1700" b="0">
                <a:solidFill>
                  <a:srgbClr val="1E2A38"/>
                </a:solidFill>
                <a:latin typeface="Arial"/>
              </a:rPr>
              <a:t> for the 'My best friends' and 'At the moment' rows: </a:t>
            </a:r>
            <a:r>
              <a:rPr sz="1700" b="1">
                <a:solidFill>
                  <a:srgbClr val="1E2A38"/>
                </a:solidFill>
                <a:latin typeface="Arial"/>
              </a:rPr>
              <a:t>Anek is watching TV.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Short forms</a:t>
            </a:r>
            <a:r>
              <a:rPr sz="1700" b="0">
                <a:solidFill>
                  <a:srgbClr val="1E2A38"/>
                </a:solidFill>
                <a:latin typeface="Arial"/>
              </a:rPr>
              <a:t> everywhere — the page is informal writing: </a:t>
            </a:r>
            <a:r>
              <a:rPr sz="1700" b="1">
                <a:solidFill>
                  <a:srgbClr val="1E2A38"/>
                </a:solidFill>
                <a:latin typeface="Arial"/>
              </a:rPr>
              <a:t>I'm, she's, they're, I've got.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0">
                <a:solidFill>
                  <a:srgbClr val="1E2A38"/>
                </a:solidFill>
                <a:latin typeface="Arial"/>
              </a:rPr>
              <a:t>Each row of the planner becomes a </a:t>
            </a:r>
            <a:r>
              <a:rPr sz="1700" b="1">
                <a:solidFill>
                  <a:srgbClr val="1E2A38"/>
                </a:solidFill>
                <a:latin typeface="Arial"/>
              </a:rPr>
              <a:t>heading</a:t>
            </a:r>
            <a:r>
              <a:rPr sz="1700" b="0">
                <a:solidFill>
                  <a:srgbClr val="1E2A38"/>
                </a:solidFill>
                <a:latin typeface="Arial"/>
              </a:rPr>
              <a:t> on the page: About me · My family · My interests …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0">
                <a:solidFill>
                  <a:srgbClr val="1E2A38"/>
                </a:solidFill>
                <a:latin typeface="Arial"/>
              </a:rPr>
              <a:t>The 'Other' row is yours to invent — one more heading nobody else has.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0">
                <a:solidFill>
                  <a:srgbClr val="1E2A38"/>
                </a:solidFill>
                <a:latin typeface="Arial"/>
              </a:rPr>
              <a:t>Each heading = </a:t>
            </a:r>
            <a:r>
              <a:rPr sz="1700" b="1">
                <a:solidFill>
                  <a:srgbClr val="1E2A38"/>
                </a:solidFill>
                <a:latin typeface="Arial"/>
              </a:rPr>
              <a:t>one paragraph</a:t>
            </a:r>
            <a:r>
              <a:rPr sz="1700" b="0">
                <a:solidFill>
                  <a:srgbClr val="1E2A38"/>
                </a:solidFill>
                <a:latin typeface="Arial"/>
              </a:rPr>
              <a:t> of two or three sentences (Solutions Elementary p. 18, Writing Strategy 2).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From planner to page — four steps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Choose:</a:t>
            </a:r>
            <a:r>
              <a:rPr sz="1700" b="0">
                <a:solidFill>
                  <a:srgbClr val="1E2A38"/>
                </a:solidFill>
                <a:latin typeface="Arial"/>
              </a:rPr>
              <a:t> me, a friend, or your own idea. Write the website address and welcome message.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Fill the planner:</a:t>
            </a:r>
            <a:r>
              <a:rPr sz="1700" b="0">
                <a:solidFill>
                  <a:srgbClr val="1E2A38"/>
                </a:solidFill>
                <a:latin typeface="Arial"/>
              </a:rPr>
              <a:t> notes only — names, ages, jobs, hobbies. Not full sentences yet.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Write the sections:</a:t>
            </a:r>
            <a:r>
              <a:rPr sz="1700" b="0">
                <a:solidFill>
                  <a:srgbClr val="1E2A38"/>
                </a:solidFill>
                <a:latin typeface="Arial"/>
              </a:rPr>
              <a:t> turn each note into one or two short sentences with short forms.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129784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41324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349240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Add photos and a caption</a:t>
            </a:r>
            <a:r>
              <a:rPr sz="1700" b="0">
                <a:solidFill>
                  <a:srgbClr val="1E2A38"/>
                </a:solidFill>
                <a:latin typeface="Arial"/>
              </a:rPr>
              <a:t>, invent your extra section, then check the spelling.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Words for your page — watch the stress and the silent letters: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imagination /ɪˌmædʒɪˈneɪʃn/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caption /ˈkæpʃn/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drawing /ˈdrɔːɪŋ/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programme /ˈprəʊɡræm/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cousin /ˈkʌzn/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aunt /ɑːnt/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username /ˈjuːzəneɪm/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display /dɪˈspleɪ/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Now read your welcome message aloud twice — the second time smiling.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Before you write anything you must ________ who to write about — yourself or somebody you know well.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Nobody will check the address, so ________ ________ ________ and invent one.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Our teacher gave everybody a ________ with eight empty rows.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last row is empty on purpose: you have to ________ ________ ________ a heading of your own.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mum's sister is my ________, and her son Bobur is my cousin.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Malika cut out her photos and ________ them on the page with glue.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An aunt, a grandfather, a cousin — each of them is a ________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Never tell anybody your ________ — it keeps your page safe.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Don't phone Sardor now — he ________ ________ for tomorrow's test.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Under the second photo Malika wrote a short ________: 'My cat Oq'.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Ask your teacher before you ________ a photo of a classmate to the school website.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Read your page twice and ________ ________ ________ before you hand it in.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Swap planners with your partner and ask two questions about a row you find interesting.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three sentences about what three people you know are doing right now.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Rejalashtiruvchi jadvalga </a:t>
            </a:r>
            <a:r>
              <a:rPr sz="1600" b="1">
                <a:solidFill>
                  <a:srgbClr val="1E2A38"/>
                </a:solidFill>
                <a:latin typeface="Arial"/>
              </a:rPr>
              <a:t>qayd</a:t>
            </a:r>
            <a:r>
              <a:rPr sz="1600" b="0">
                <a:solidFill>
                  <a:srgbClr val="1E2A38"/>
                </a:solidFill>
                <a:latin typeface="Arial"/>
              </a:rPr>
              <a:t> yoziladi, to‘liq gap emas — gaplar keyingi bosqichda.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My best friends</a:t>
            </a:r>
            <a:r>
              <a:rPr sz="1600" b="0">
                <a:solidFill>
                  <a:srgbClr val="1E2A38"/>
                </a:solidFill>
                <a:latin typeface="Arial"/>
              </a:rPr>
              <a:t> va </a:t>
            </a:r>
            <a:r>
              <a:rPr sz="1600" b="1">
                <a:solidFill>
                  <a:srgbClr val="1E2A38"/>
                </a:solidFill>
                <a:latin typeface="Arial"/>
              </a:rPr>
              <a:t>At the moment</a:t>
            </a:r>
            <a:r>
              <a:rPr sz="1600" b="0">
                <a:solidFill>
                  <a:srgbClr val="1E2A38"/>
                </a:solidFill>
                <a:latin typeface="Arial"/>
              </a:rPr>
              <a:t> qatorlari — </a:t>
            </a:r>
            <a:r>
              <a:rPr sz="1600" b="1">
                <a:solidFill>
                  <a:srgbClr val="1E2A38"/>
                </a:solidFill>
                <a:latin typeface="Arial"/>
              </a:rPr>
              <a:t>Present Continuous</a:t>
            </a:r>
            <a:r>
              <a:rPr sz="1600" b="0">
                <a:solidFill>
                  <a:srgbClr val="1E2A38"/>
                </a:solidFill>
                <a:latin typeface="Arial"/>
              </a:rPr>
              <a:t>; qolgani Present Simple.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Come up with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«o‘ylab topmoq»; </a:t>
            </a:r>
            <a:r>
              <a:rPr sz="1600" b="1">
                <a:solidFill>
                  <a:srgbClr val="1E2A38"/>
                </a:solidFill>
                <a:latin typeface="Arial"/>
              </a:rPr>
              <a:t>come up</a:t>
            </a:r>
            <a:r>
              <a:rPr sz="1600" b="0">
                <a:solidFill>
                  <a:srgbClr val="1E2A38"/>
                </a:solidFill>
                <a:latin typeface="Arial"/>
              </a:rPr>
              <a:t> yakka holda «paydo bo‘lmoq» degani.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Sayt manzili haqiqiy bo‘lishi shart emas — kitob «use your imagination» deydi.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Har bir bo‘limga </a:t>
            </a:r>
            <a:r>
              <a:rPr sz="1600" b="1">
                <a:solidFill>
                  <a:srgbClr val="1E2A38"/>
                </a:solidFill>
                <a:latin typeface="Arial"/>
              </a:rPr>
              <a:t>sarlavha</a:t>
            </a:r>
            <a:r>
              <a:rPr sz="1600" b="0">
                <a:solidFill>
                  <a:srgbClr val="1E2A38"/>
                </a:solidFill>
                <a:latin typeface="Arial"/>
              </a:rPr>
              <a:t> qo‘ying: o‘quvchi kerakli joyni tez topadi.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Finish your website page on one sheet of A4: eight rows, photos or drawings, and your own extra section.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30 words (sections A-D) with the flashcards: sozlar.com/vocab/cards/?set=grade8-lesson6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A2 Workbook p. 10, exercises 1-2.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hackNY · CC BY-SA 2.0 · https://www.flickr.com/photos/61623410@N08/5685379731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