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Arial"/>
              </a:rPr>
              <a:t>Possessives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Egalik shakllari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possessives (Unit 1)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12064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8E99A6"/>
                </a:solidFill>
                <a:latin typeface="Arial"/>
              </a:rPr>
              <a:t>A School things  ·  B Personal things  ·  C Clothes  ·  D Whose is it?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six sentences with my / your / his / her / our / their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Replace a noun with mine / yours / his / hers / ours / theirs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's after a singular noun and s' after a regular plural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246120" y="1783080"/>
            <a:ext cx="566928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th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760" y="1965960"/>
            <a:ext cx="4572000" cy="3429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5449824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Mark Hillary · CC BY 2.0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6099048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the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possessive adjective or possessive pronoun?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BEFORE A NOUN (adjective)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INSTEAD OF A NOUN (pronoun)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is </a:t>
            </a:r>
            <a:r>
              <a:rPr sz="1600" b="1">
                <a:solidFill>
                  <a:srgbClr val="1E2A38"/>
                </a:solidFill>
                <a:latin typeface="Arial"/>
              </a:rPr>
              <a:t>my</a:t>
            </a:r>
            <a:r>
              <a:rPr sz="1600" b="0">
                <a:solidFill>
                  <a:srgbClr val="1E2A38"/>
                </a:solidFill>
                <a:latin typeface="Arial"/>
              </a:rPr>
              <a:t> phone.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phone is </a:t>
            </a:r>
            <a:r>
              <a:rPr sz="1600" b="1">
                <a:solidFill>
                  <a:srgbClr val="1E2A38"/>
                </a:solidFill>
                <a:latin typeface="Arial"/>
              </a:rPr>
              <a:t>mine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you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That's </a:t>
            </a:r>
            <a:r>
              <a:rPr sz="1600" b="1">
                <a:solidFill>
                  <a:srgbClr val="1E2A38"/>
                </a:solidFill>
                <a:latin typeface="Arial"/>
              </a:rPr>
              <a:t>your</a:t>
            </a:r>
            <a:r>
              <a:rPr sz="1600" b="0">
                <a:solidFill>
                  <a:srgbClr val="1E2A38"/>
                </a:solidFill>
                <a:latin typeface="Arial"/>
              </a:rPr>
              <a:t> bag.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That bag is </a:t>
            </a:r>
            <a:r>
              <a:rPr sz="1600" b="1">
                <a:solidFill>
                  <a:srgbClr val="1E2A38"/>
                </a:solidFill>
                <a:latin typeface="Arial"/>
              </a:rPr>
              <a:t>yours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he / she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his</a:t>
            </a:r>
            <a:r>
              <a:rPr sz="1600" b="0">
                <a:solidFill>
                  <a:srgbClr val="1E2A38"/>
                </a:solidFill>
                <a:latin typeface="Arial"/>
              </a:rPr>
              <a:t> room · </a:t>
            </a:r>
            <a:r>
              <a:rPr sz="1600" b="1">
                <a:solidFill>
                  <a:srgbClr val="1E2A38"/>
                </a:solidFill>
                <a:latin typeface="Arial"/>
              </a:rPr>
              <a:t>her</a:t>
            </a:r>
            <a:r>
              <a:rPr sz="1600" b="0">
                <a:solidFill>
                  <a:srgbClr val="1E2A38"/>
                </a:solidFill>
                <a:latin typeface="Arial"/>
              </a:rPr>
              <a:t> book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It's </a:t>
            </a:r>
            <a:r>
              <a:rPr sz="1600" b="1">
                <a:solidFill>
                  <a:srgbClr val="1E2A38"/>
                </a:solidFill>
                <a:latin typeface="Arial"/>
              </a:rPr>
              <a:t>his</a:t>
            </a:r>
            <a:r>
              <a:rPr sz="1600" b="0">
                <a:solidFill>
                  <a:srgbClr val="1E2A38"/>
                </a:solidFill>
                <a:latin typeface="Arial"/>
              </a:rPr>
              <a:t>. · It's </a:t>
            </a:r>
            <a:r>
              <a:rPr sz="1600" b="1">
                <a:solidFill>
                  <a:srgbClr val="1E2A38"/>
                </a:solidFill>
                <a:latin typeface="Arial"/>
              </a:rPr>
              <a:t>hers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we / they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our</a:t>
            </a:r>
            <a:r>
              <a:rPr sz="1600" b="0">
                <a:solidFill>
                  <a:srgbClr val="1E2A38"/>
                </a:solidFill>
                <a:latin typeface="Arial"/>
              </a:rPr>
              <a:t> class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their</a:t>
            </a:r>
            <a:r>
              <a:rPr sz="1600" b="0">
                <a:solidFill>
                  <a:srgbClr val="1E2A38"/>
                </a:solidFill>
                <a:latin typeface="Arial"/>
              </a:rPr>
              <a:t> room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It's </a:t>
            </a:r>
            <a:r>
              <a:rPr sz="1600" b="1">
                <a:solidFill>
                  <a:srgbClr val="1E2A38"/>
                </a:solidFill>
                <a:latin typeface="Arial"/>
              </a:rPr>
              <a:t>ours</a:t>
            </a:r>
            <a:r>
              <a:rPr sz="1600" b="0">
                <a:solidFill>
                  <a:srgbClr val="1E2A38"/>
                </a:solidFill>
                <a:latin typeface="Arial"/>
              </a:rPr>
              <a:t>. · It's </a:t>
            </a:r>
            <a:r>
              <a:rPr sz="1600" b="1">
                <a:solidFill>
                  <a:srgbClr val="1E2A38"/>
                </a:solidFill>
                <a:latin typeface="Arial"/>
              </a:rPr>
              <a:t>theirs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Egalik olmoshidan keyin ot kelmaydi: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This is mine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this is mine phone</a:t>
            </a:r>
            <a:r>
              <a:rPr sz="1600" b="0">
                <a:solidFill>
                  <a:srgbClr val="1E2A38"/>
                </a:solidFill>
                <a:latin typeface="Arial"/>
              </a:rPr>
              <a:t> emas. Apostrof ham qo‘yilmaydi: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yours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hers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ours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theirs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your's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xato).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focus — where does the apostrophe go?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One person or thing → 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Finlay's</a:t>
            </a:r>
            <a:r>
              <a:rPr sz="1600" b="0">
                <a:solidFill>
                  <a:srgbClr val="1E2A38"/>
                </a:solidFill>
                <a:latin typeface="Arial"/>
              </a:rPr>
              <a:t> dad · George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 phone · my sister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 room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Regular plural (already ends in s) → </a:t>
            </a:r>
            <a:r>
              <a:rPr sz="1600" b="1">
                <a:solidFill>
                  <a:srgbClr val="1E2A38"/>
                </a:solidFill>
                <a:latin typeface="Arial"/>
              </a:rPr>
              <a:t>s'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the twins'</a:t>
            </a:r>
            <a:r>
              <a:rPr sz="1600" b="0">
                <a:solidFill>
                  <a:srgbClr val="1E2A38"/>
                </a:solidFill>
                <a:latin typeface="Arial"/>
              </a:rPr>
              <a:t> room · my parents</a:t>
            </a:r>
            <a:r>
              <a:rPr sz="1600" b="1">
                <a:solidFill>
                  <a:srgbClr val="1E2A38"/>
                </a:solidFill>
                <a:latin typeface="Arial"/>
              </a:rPr>
              <a:t>'</a:t>
            </a:r>
            <a:r>
              <a:rPr sz="1600" b="0">
                <a:solidFill>
                  <a:srgbClr val="1E2A38"/>
                </a:solidFill>
                <a:latin typeface="Arial"/>
              </a:rPr>
              <a:t> car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Irregular plural → 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the children's</a:t>
            </a:r>
            <a:r>
              <a:rPr sz="1600" b="0">
                <a:solidFill>
                  <a:srgbClr val="1E2A38"/>
                </a:solidFill>
                <a:latin typeface="Arial"/>
              </a:rPr>
              <a:t> books · the men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Name ending in s → both are used: </a:t>
            </a:r>
            <a:r>
              <a:rPr sz="1600" b="1">
                <a:solidFill>
                  <a:srgbClr val="1E2A38"/>
                </a:solidFill>
                <a:latin typeface="Arial"/>
              </a:rPr>
              <a:t>James's</a:t>
            </a:r>
            <a:r>
              <a:rPr sz="1600" b="0">
                <a:solidFill>
                  <a:srgbClr val="1E2A38"/>
                </a:solidFill>
                <a:latin typeface="Arial"/>
              </a:rPr>
              <a:t> book or </a:t>
            </a:r>
            <a:r>
              <a:rPr sz="1600" b="1">
                <a:solidFill>
                  <a:srgbClr val="1E2A38"/>
                </a:solidFill>
                <a:latin typeface="Arial"/>
              </a:rPr>
              <a:t>James'</a:t>
            </a:r>
            <a:r>
              <a:rPr sz="1600" b="0">
                <a:solidFill>
                  <a:srgbClr val="1E2A38"/>
                </a:solidFill>
                <a:latin typeface="Arial"/>
              </a:rPr>
              <a:t> book.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its</a:t>
            </a:r>
            <a:r>
              <a:rPr sz="1600" b="0">
                <a:solidFill>
                  <a:srgbClr val="1E2A38"/>
                </a:solidFill>
                <a:latin typeface="Arial"/>
              </a:rPr>
              <a:t> = egalik (</a:t>
            </a:r>
            <a:r>
              <a:rPr sz="1600" b="1">
                <a:solidFill>
                  <a:srgbClr val="1E2A38"/>
                </a:solidFill>
                <a:latin typeface="Arial"/>
              </a:rPr>
              <a:t>its bowl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it's</a:t>
            </a:r>
            <a:r>
              <a:rPr sz="1600" b="0">
                <a:solidFill>
                  <a:srgbClr val="1E2A38"/>
                </a:solidFill>
                <a:latin typeface="Arial"/>
              </a:rPr>
              <a:t> = it is. Bu ikkisi butunlay boshqa.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School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rubber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o‘chirg‘ich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this </a:t>
            </a:r>
            <a:r>
              <a:rPr sz="1400" b="1">
                <a:solidFill>
                  <a:srgbClr val="5A6572"/>
                </a:solidFill>
                <a:latin typeface="Arial"/>
              </a:rPr>
              <a:t>rubber</a:t>
            </a:r>
            <a:r>
              <a:rPr sz="1400" b="0">
                <a:solidFill>
                  <a:srgbClr val="5A6572"/>
                </a:solidFill>
                <a:latin typeface="Arial"/>
              </a:rPr>
              <a:t> yours or Aziz’s?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✏️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pencil sharpener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qalamtarosh (qalam ochgich)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pencil sharpener</a:t>
            </a:r>
            <a:r>
              <a:rPr sz="1400" b="0">
                <a:solidFill>
                  <a:srgbClr val="5A6572"/>
                </a:solidFill>
                <a:latin typeface="Arial"/>
              </a:rPr>
              <a:t> is blue, and hers is pink.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ruler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chizg‘ich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use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ruler</a:t>
            </a:r>
            <a:r>
              <a:rPr sz="1400" b="0">
                <a:solidFill>
                  <a:srgbClr val="5A6572"/>
                </a:solidFill>
                <a:latin typeface="Arial"/>
              </a:rPr>
              <a:t>? Mine is at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notebook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daftar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Write your name on your </a:t>
            </a:r>
            <a:r>
              <a:rPr sz="1400" b="1">
                <a:solidFill>
                  <a:srgbClr val="5A6572"/>
                </a:solidFill>
                <a:latin typeface="Arial"/>
              </a:rPr>
              <a:t>notebook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School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scissors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qaychi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These </a:t>
            </a:r>
            <a:r>
              <a:rPr sz="1400" b="1">
                <a:solidFill>
                  <a:srgbClr val="5A6572"/>
                </a:solidFill>
                <a:latin typeface="Arial"/>
              </a:rPr>
              <a:t>scissors</a:t>
            </a:r>
            <a:r>
              <a:rPr sz="1400" b="0">
                <a:solidFill>
                  <a:srgbClr val="5A6572"/>
                </a:solidFill>
                <a:latin typeface="Arial"/>
              </a:rPr>
              <a:t> are our teacher’s, so be careful with them.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🧮️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calculator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kalkulyator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forgot her </a:t>
            </a:r>
            <a:r>
              <a:rPr sz="1400" b="1">
                <a:solidFill>
                  <a:srgbClr val="5A6572"/>
                </a:solidFill>
                <a:latin typeface="Arial"/>
              </a:rPr>
              <a:t>calculator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gave her mine.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water bottle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suv idishi (butilka)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Whose </a:t>
            </a:r>
            <a:r>
              <a:rPr sz="1400" b="1">
                <a:solidFill>
                  <a:srgbClr val="5A6572"/>
                </a:solidFill>
                <a:latin typeface="Arial"/>
              </a:rPr>
              <a:t>water bottle</a:t>
            </a:r>
            <a:r>
              <a:rPr sz="1400" b="0">
                <a:solidFill>
                  <a:srgbClr val="5A6572"/>
                </a:solidFill>
                <a:latin typeface="Arial"/>
              </a:rPr>
              <a:t> is this? It isn’t mine.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homework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vazifasi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did her </a:t>
            </a:r>
            <a:r>
              <a:rPr sz="1400" b="1">
                <a:solidFill>
                  <a:srgbClr val="5A6572"/>
                </a:solidFill>
                <a:latin typeface="Arial"/>
              </a:rPr>
              <a:t>homework</a:t>
            </a:r>
            <a:r>
              <a:rPr sz="1400" b="0">
                <a:solidFill>
                  <a:srgbClr val="5A6572"/>
                </a:solidFill>
                <a:latin typeface="Arial"/>
              </a:rPr>
              <a:t>, and I did mine.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Personal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🔑️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kalitlar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these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keys</a:t>
            </a:r>
            <a:r>
              <a:rPr sz="1400" b="0">
                <a:solidFill>
                  <a:srgbClr val="5A6572"/>
                </a:solidFill>
                <a:latin typeface="Arial"/>
              </a:rPr>
              <a:t>? — No, mine are in my bag.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wallet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hamyon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can’t find his </a:t>
            </a:r>
            <a:r>
              <a:rPr sz="1400" b="1">
                <a:solidFill>
                  <a:srgbClr val="5A6572"/>
                </a:solidFill>
                <a:latin typeface="Arial"/>
              </a:rPr>
              <a:t>wallet</a:t>
            </a:r>
            <a:r>
              <a:rPr sz="1400" b="0">
                <a:solidFill>
                  <a:srgbClr val="5A6572"/>
                </a:solidFill>
                <a:latin typeface="Arial"/>
              </a:rPr>
              <a:t> anywhere.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umbrella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soyabon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Take my </a:t>
            </a:r>
            <a:r>
              <a:rPr sz="1400" b="1">
                <a:solidFill>
                  <a:srgbClr val="5A6572"/>
                </a:solidFill>
                <a:latin typeface="Arial"/>
              </a:rPr>
              <a:t>umbrella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raining and yours is at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hairbrush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soch cho‘tkasi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</a:t>
            </a:r>
            <a:r>
              <a:rPr sz="1400" b="1">
                <a:solidFill>
                  <a:srgbClr val="5A6572"/>
                </a:solidFill>
                <a:latin typeface="Arial"/>
              </a:rPr>
              <a:t>hairbrush</a:t>
            </a:r>
            <a:r>
              <a:rPr sz="1400" b="0">
                <a:solidFill>
                  <a:srgbClr val="5A6572"/>
                </a:solidFill>
                <a:latin typeface="Arial"/>
              </a:rPr>
              <a:t> is my sister’s, not mine.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Personal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sunglasses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quyosh ko‘zoynagi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Mum, are these </a:t>
            </a:r>
            <a:r>
              <a:rPr sz="1400" b="1">
                <a:solidFill>
                  <a:srgbClr val="5A6572"/>
                </a:solidFill>
                <a:latin typeface="Arial"/>
              </a:rPr>
              <a:t>sunglasses</a:t>
            </a:r>
            <a:r>
              <a:rPr sz="1400" b="0">
                <a:solidFill>
                  <a:srgbClr val="5A6572"/>
                </a:solidFill>
                <a:latin typeface="Arial"/>
              </a:rPr>
              <a:t> yours?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charger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quvvatlagich (zaryadlovchi)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phone is dead. Can I use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charger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lunch box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tushlik qutisi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Your </a:t>
            </a:r>
            <a:r>
              <a:rPr sz="1400" b="1">
                <a:solidFill>
                  <a:srgbClr val="5A6572"/>
                </a:solidFill>
                <a:latin typeface="Arial"/>
              </a:rPr>
              <a:t>lunch box</a:t>
            </a:r>
            <a:r>
              <a:rPr sz="1400" b="0">
                <a:solidFill>
                  <a:srgbClr val="5A6572"/>
                </a:solidFill>
                <a:latin typeface="Arial"/>
              </a:rPr>
              <a:t> is green and mine is yellow.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uzuk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that your grandmother’s old </a:t>
            </a:r>
            <a:r>
              <a:rPr sz="1400" b="1">
                <a:solidFill>
                  <a:srgbClr val="5A6572"/>
                </a:solidFill>
                <a:latin typeface="Arial"/>
              </a:rPr>
              <a:t>ring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Clothes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T-shirt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That red </a:t>
            </a:r>
            <a:r>
              <a:rPr sz="1400" b="1">
                <a:solidFill>
                  <a:srgbClr val="5A6572"/>
                </a:solidFill>
                <a:latin typeface="Arial"/>
              </a:rPr>
              <a:t>T-shirt</a:t>
            </a:r>
            <a:r>
              <a:rPr sz="1400" b="0">
                <a:solidFill>
                  <a:srgbClr val="5A6572"/>
                </a:solidFill>
                <a:latin typeface="Arial"/>
              </a:rPr>
              <a:t> is my brother’s, not mine.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jacket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kurtka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Whose </a:t>
            </a:r>
            <a:r>
              <a:rPr sz="1400" b="1">
                <a:solidFill>
                  <a:srgbClr val="5A6572"/>
                </a:solidFill>
                <a:latin typeface="Arial"/>
              </a:rPr>
              <a:t>jacket</a:t>
            </a:r>
            <a:r>
              <a:rPr sz="1400" b="0">
                <a:solidFill>
                  <a:srgbClr val="5A6572"/>
                </a:solidFill>
                <a:latin typeface="Arial"/>
              </a:rPr>
              <a:t> is this on my chair?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trainers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krossovka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these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trainers</a:t>
            </a:r>
            <a:r>
              <a:rPr sz="1400" b="0">
                <a:solidFill>
                  <a:srgbClr val="5A6572"/>
                </a:solidFill>
                <a:latin typeface="Arial"/>
              </a:rPr>
              <a:t>? Ours are by the door.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Clothes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scarf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sharf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this </a:t>
            </a:r>
            <a:r>
              <a:rPr sz="1400" b="1">
                <a:solidFill>
                  <a:srgbClr val="5A6572"/>
                </a:solidFill>
                <a:latin typeface="Arial"/>
              </a:rPr>
              <a:t>scarf</a:t>
            </a:r>
            <a:r>
              <a:rPr sz="1400" b="0">
                <a:solidFill>
                  <a:srgbClr val="5A6572"/>
                </a:solidFill>
                <a:latin typeface="Arial"/>
              </a:rPr>
              <a:t> yours? — Yes, it’s mine. Thanks!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gloves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qo‘lqop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find my </a:t>
            </a:r>
            <a:r>
              <a:rPr sz="1400" b="1">
                <a:solidFill>
                  <a:srgbClr val="5A6572"/>
                </a:solidFill>
                <a:latin typeface="Arial"/>
              </a:rPr>
              <a:t>gloves</a:t>
            </a:r>
            <a:r>
              <a:rPr sz="1400" b="0">
                <a:solidFill>
                  <a:srgbClr val="5A6572"/>
                </a:solidFill>
                <a:latin typeface="Arial"/>
              </a:rPr>
              <a:t>. Can I wear yours?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sweater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sviter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grandmother made this </a:t>
            </a:r>
            <a:r>
              <a:rPr sz="1400" b="1">
                <a:solidFill>
                  <a:srgbClr val="5A6572"/>
                </a:solidFill>
                <a:latin typeface="Arial"/>
              </a:rPr>
              <a:t>sweater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birthday.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Whose is it?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belong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kishiga) tegishli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phone </a:t>
            </a:r>
            <a:r>
              <a:rPr sz="1400" b="1">
                <a:solidFill>
                  <a:srgbClr val="5A6572"/>
                </a:solidFill>
                <a:latin typeface="Arial"/>
              </a:rPr>
              <a:t>belongs to</a:t>
            </a:r>
            <a:r>
              <a:rPr sz="1400" b="0">
                <a:solidFill>
                  <a:srgbClr val="5A6572"/>
                </a:solidFill>
                <a:latin typeface="Arial"/>
              </a:rPr>
              <a:t> my sister — it isn’t mine.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give back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qaytarib bermoq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</a:t>
            </a:r>
            <a:r>
              <a:rPr sz="1400" b="1">
                <a:solidFill>
                  <a:srgbClr val="5A6572"/>
                </a:solidFill>
                <a:latin typeface="Arial"/>
              </a:rPr>
              <a:t>give back</a:t>
            </a:r>
            <a:r>
              <a:rPr sz="1400" b="0">
                <a:solidFill>
                  <a:srgbClr val="5A6572"/>
                </a:solidFill>
                <a:latin typeface="Arial"/>
              </a:rPr>
              <a:t> my ruler after the lesson.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borrow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qarzga olmoq, vaqtincha olib turmoq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borrow</a:t>
            </a:r>
            <a:r>
              <a:rPr sz="1400" b="0">
                <a:solidFill>
                  <a:srgbClr val="5A6572"/>
                </a:solidFill>
                <a:latin typeface="Arial"/>
              </a:rPr>
              <a:t> your pen? I can’t find mine.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qarzga bermoq, vaqtincha berib turmoq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 </a:t>
            </a:r>
            <a:r>
              <a:rPr sz="1400" b="1">
                <a:solidFill>
                  <a:srgbClr val="5A6572"/>
                </a:solidFill>
                <a:latin typeface="Arial"/>
              </a:rPr>
              <a:t>lend</a:t>
            </a:r>
            <a:r>
              <a:rPr sz="1400" b="0">
                <a:solidFill>
                  <a:srgbClr val="5A6572"/>
                </a:solidFill>
                <a:latin typeface="Arial"/>
              </a:rPr>
              <a:t> you my bike on Saturday.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Whose is it?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yo‘qotmoq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loses</a:t>
            </a:r>
            <a:r>
              <a:rPr sz="1400" b="0">
                <a:solidFill>
                  <a:srgbClr val="5A6572"/>
                </a:solidFill>
                <a:latin typeface="Arial"/>
              </a:rPr>
              <a:t> his gloves.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find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topmoq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help me </a:t>
            </a:r>
            <a:r>
              <a:rPr sz="1400" b="1">
                <a:solidFill>
                  <a:srgbClr val="5A6572"/>
                </a:solidFill>
                <a:latin typeface="Arial"/>
              </a:rPr>
              <a:t>find</a:t>
            </a:r>
            <a:r>
              <a:rPr sz="1400" b="0">
                <a:solidFill>
                  <a:srgbClr val="5A6572"/>
                </a:solidFill>
                <a:latin typeface="Arial"/>
              </a:rPr>
              <a:t> my keys?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owner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egasi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is </a:t>
            </a:r>
            <a:r>
              <a:rPr sz="1400" b="1">
                <a:solidFill>
                  <a:srgbClr val="5A6572"/>
                </a:solidFill>
                <a:latin typeface="Arial"/>
              </a:rPr>
              <a:t>the owner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this bike? Is it yours?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lost property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topilmalar (yo‘qolgan buyumlar joyi)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 for your scarf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lost property</a:t>
            </a:r>
            <a:r>
              <a:rPr sz="1400" b="0">
                <a:solidFill>
                  <a:srgbClr val="5A6572"/>
                </a:solidFill>
                <a:latin typeface="Arial"/>
              </a:rPr>
              <a:t> box.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Whose is it?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morning there was a bag on my desk. “Whose bag is this?” asked our teacher. “It isn't mine,” I said. “Mine is black and it's under my chair.”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“It isn't hers either,” said Aziz. “Her bag is next to the window. And it isn't ours — our bags are by the door. Maybe it's theirs?” He looked at the twins' room across the corridor.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Malika came in. “That's my sister's bag,” she said. “It </a:t>
            </a:r>
            <a:r>
              <a:rPr sz="1600" b="1">
                <a:solidFill>
                  <a:srgbClr val="1E2A38"/>
                </a:solidFill>
                <a:latin typeface="Arial"/>
              </a:rPr>
              <a:t>belongs to</a:t>
            </a:r>
            <a:r>
              <a:rPr sz="1600" b="0">
                <a:solidFill>
                  <a:srgbClr val="1E2A38"/>
                </a:solidFill>
                <a:latin typeface="Arial"/>
              </a:rPr>
              <a:t> her. She left it here before the lesson — my sister's room is on this floor. I'll </a:t>
            </a:r>
            <a:r>
              <a:rPr sz="1600" b="1">
                <a:solidFill>
                  <a:srgbClr val="1E2A38"/>
                </a:solidFill>
                <a:latin typeface="Arial"/>
              </a:rPr>
              <a:t>give</a:t>
            </a:r>
            <a:r>
              <a:rPr sz="1600" b="0">
                <a:solidFill>
                  <a:srgbClr val="1E2A38"/>
                </a:solidFill>
                <a:latin typeface="Arial"/>
              </a:rPr>
              <a:t> it </a:t>
            </a:r>
            <a:r>
              <a:rPr sz="1600" b="1">
                <a:solidFill>
                  <a:srgbClr val="1E2A38"/>
                </a:solidFill>
                <a:latin typeface="Arial"/>
              </a:rPr>
              <a:t>back</a:t>
            </a:r>
            <a:r>
              <a:rPr sz="1600" b="0">
                <a:solidFill>
                  <a:srgbClr val="1E2A38"/>
                </a:solidFill>
                <a:latin typeface="Arial"/>
              </a:rPr>
              <a:t> to her at break.”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Whose is it?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Things get lost in our school every day: the children's books, somebody's </a:t>
            </a:r>
            <a:r>
              <a:rPr sz="1600" b="1">
                <a:solidFill>
                  <a:srgbClr val="1E2A38"/>
                </a:solidFill>
                <a:latin typeface="Arial"/>
              </a:rPr>
              <a:t>ruler</a:t>
            </a:r>
            <a:r>
              <a:rPr sz="1600" b="0">
                <a:solidFill>
                  <a:srgbClr val="1E2A38"/>
                </a:solidFill>
                <a:latin typeface="Arial"/>
              </a:rPr>
              <a:t>, a </a:t>
            </a:r>
            <a:r>
              <a:rPr sz="1600" b="1">
                <a:solidFill>
                  <a:srgbClr val="1E2A38"/>
                </a:solidFill>
                <a:latin typeface="Arial"/>
              </a:rPr>
              <a:t>water bottle</a:t>
            </a:r>
            <a:r>
              <a:rPr sz="1600" b="0">
                <a:solidFill>
                  <a:srgbClr val="1E2A38"/>
                </a:solidFill>
                <a:latin typeface="Arial"/>
              </a:rPr>
              <a:t>, even George's </a:t>
            </a:r>
            <a:r>
              <a:rPr sz="1600" b="1">
                <a:solidFill>
                  <a:srgbClr val="1E2A38"/>
                </a:solidFill>
                <a:latin typeface="Arial"/>
              </a:rPr>
              <a:t>charger</a:t>
            </a:r>
            <a:r>
              <a:rPr sz="1600" b="0">
                <a:solidFill>
                  <a:srgbClr val="1E2A38"/>
                </a:solidFill>
                <a:latin typeface="Arial"/>
              </a:rPr>
              <a:t> last week. What's the problem? Our teacher has a simple rule: if it isn't yours, put it in the </a:t>
            </a:r>
            <a:r>
              <a:rPr sz="1600" b="1">
                <a:solidFill>
                  <a:srgbClr val="1E2A38"/>
                </a:solidFill>
                <a:latin typeface="Arial"/>
              </a:rPr>
              <a:t>lost property</a:t>
            </a:r>
            <a:r>
              <a:rPr sz="1600" b="0">
                <a:solidFill>
                  <a:srgbClr val="1E2A38"/>
                </a:solidFill>
                <a:latin typeface="Arial"/>
              </a:rPr>
              <a:t> box, and </a:t>
            </a:r>
            <a:r>
              <a:rPr sz="1600" b="1">
                <a:solidFill>
                  <a:srgbClr val="1E2A38"/>
                </a:solidFill>
                <a:latin typeface="Arial"/>
              </a:rPr>
              <a:t>the owner</a:t>
            </a:r>
            <a:r>
              <a:rPr sz="1600" b="0">
                <a:solidFill>
                  <a:srgbClr val="1E2A38"/>
                </a:solidFill>
                <a:latin typeface="Arial"/>
              </a:rPr>
              <a:t> will </a:t>
            </a:r>
            <a:r>
              <a:rPr sz="1600" b="1">
                <a:solidFill>
                  <a:srgbClr val="1E2A38"/>
                </a:solidFill>
                <a:latin typeface="Arial"/>
              </a:rPr>
              <a:t>find</a:t>
            </a:r>
            <a:r>
              <a:rPr sz="1600" b="0">
                <a:solidFill>
                  <a:srgbClr val="1E2A38"/>
                </a:solidFill>
                <a:latin typeface="Arial"/>
              </a:rPr>
              <a:t> it there.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Whose bag was on the desk?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is the girl's bag?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the writer know the bag is not his?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the teacher's rule?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pencil sharpener · belong to · lost property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word: qaychi · soyabon · qarzga olmoq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Change to a pronoun: This is my bag → This bag is … (five sentences)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does the apostrophe go: my parents car · the children books?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down the three items you keep forgetting.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Reorder the words — Laser A1+, p. 11, ex.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Make sentences and use 's or s'.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sister – pet rabbit – My – got – hasn't – name – 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are – families – interesting – Other – people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brothers – hasn't – mum – sisters – or – Theo – got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Namuna: you – Have – got – mobile phone – George → </a:t>
            </a:r>
            <a:r>
              <a:rPr sz="1600" b="1">
                <a:solidFill>
                  <a:srgbClr val="1E2A38"/>
                </a:solidFill>
                <a:latin typeface="Arial"/>
              </a:rPr>
              <a:t>Have you got George's mobile phone?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The possessive 's has three sounds. Listen and repeat: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Pat's book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Jack's bag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Finlay's dad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Imogen's family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Theo's brother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Alex's homework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George's phone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Ross's 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After s, z, ch, sh and j /dʒ/ we say an extra syllable: /ɪz/.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Correct the mistakes — Laser A1+, p. 11, ex.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Ten mistakes in one short dialogue. Correct them, then read it in pairs.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David:</a:t>
            </a:r>
            <a:r>
              <a:rPr sz="1600" b="0">
                <a:solidFill>
                  <a:srgbClr val="1E2A38"/>
                </a:solidFill>
                <a:latin typeface="Arial"/>
              </a:rPr>
              <a:t> Give it back! It's (1) </a:t>
            </a:r>
            <a:r>
              <a:rPr sz="1600" b="1">
                <a:solidFill>
                  <a:srgbClr val="1E2A38"/>
                </a:solidFill>
                <a:latin typeface="Arial"/>
              </a:rPr>
              <a:t>my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Daisy:</a:t>
            </a:r>
            <a:r>
              <a:rPr sz="1600" b="0">
                <a:solidFill>
                  <a:srgbClr val="1E2A38"/>
                </a:solidFill>
                <a:latin typeface="Arial"/>
              </a:rPr>
              <a:t> No, it isn't! It's (2) </a:t>
            </a:r>
            <a:r>
              <a:rPr sz="1600" b="1">
                <a:solidFill>
                  <a:srgbClr val="1E2A38"/>
                </a:solidFill>
                <a:latin typeface="Arial"/>
              </a:rPr>
              <a:t>mine</a:t>
            </a:r>
            <a:r>
              <a:rPr sz="1600" b="0">
                <a:solidFill>
                  <a:srgbClr val="1E2A38"/>
                </a:solidFill>
                <a:latin typeface="Arial"/>
              </a:rPr>
              <a:t> T-shirt!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Mum:</a:t>
            </a:r>
            <a:r>
              <a:rPr sz="1600" b="0">
                <a:solidFill>
                  <a:srgbClr val="1E2A38"/>
                </a:solidFill>
                <a:latin typeface="Arial"/>
              </a:rPr>
              <a:t> Hey, you two! What's the problem?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Daisy:</a:t>
            </a:r>
            <a:r>
              <a:rPr sz="1600" b="0">
                <a:solidFill>
                  <a:srgbClr val="1E2A38"/>
                </a:solidFill>
                <a:latin typeface="Arial"/>
              </a:rPr>
              <a:t> David says this T-shirt is (3) </a:t>
            </a:r>
            <a:r>
              <a:rPr sz="1600" b="1">
                <a:solidFill>
                  <a:srgbClr val="1E2A38"/>
                </a:solidFill>
                <a:latin typeface="Arial"/>
              </a:rPr>
              <a:t>him</a:t>
            </a:r>
            <a:r>
              <a:rPr sz="1600" b="0">
                <a:solidFill>
                  <a:srgbClr val="1E2A38"/>
                </a:solidFill>
                <a:latin typeface="Arial"/>
              </a:rPr>
              <a:t>, but it isn't. It's (4) </a:t>
            </a:r>
            <a:r>
              <a:rPr sz="1600" b="1">
                <a:solidFill>
                  <a:srgbClr val="1E2A38"/>
                </a:solidFill>
                <a:latin typeface="Arial"/>
              </a:rPr>
              <a:t>me</a:t>
            </a:r>
            <a:r>
              <a:rPr sz="1600" b="0">
                <a:solidFill>
                  <a:srgbClr val="1E2A38"/>
                </a:solidFill>
                <a:latin typeface="Arial"/>
              </a:rPr>
              <a:t>! — </a:t>
            </a:r>
            <a:r>
              <a:rPr sz="1600" b="1">
                <a:solidFill>
                  <a:srgbClr val="1E2A38"/>
                </a:solidFill>
                <a:latin typeface="Arial"/>
              </a:rPr>
              <a:t>David:</a:t>
            </a:r>
            <a:r>
              <a:rPr sz="1600" b="0">
                <a:solidFill>
                  <a:srgbClr val="1E2A38"/>
                </a:solidFill>
                <a:latin typeface="Arial"/>
              </a:rPr>
              <a:t> It isn't (5) </a:t>
            </a:r>
            <a:r>
              <a:rPr sz="1600" b="1">
                <a:solidFill>
                  <a:srgbClr val="1E2A38"/>
                </a:solidFill>
                <a:latin typeface="Arial"/>
              </a:rPr>
              <a:t>her</a:t>
            </a:r>
            <a:r>
              <a:rPr sz="1600" b="0">
                <a:solidFill>
                  <a:srgbClr val="1E2A38"/>
                </a:solidFill>
                <a:latin typeface="Arial"/>
              </a:rPr>
              <a:t>! She gave it to me!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Mum:</a:t>
            </a:r>
            <a:r>
              <a:rPr sz="1600" b="0">
                <a:solidFill>
                  <a:srgbClr val="1E2A38"/>
                </a:solidFill>
                <a:latin typeface="Arial"/>
              </a:rPr>
              <a:t> That means it's (6) </a:t>
            </a:r>
            <a:r>
              <a:rPr sz="1600" b="1">
                <a:solidFill>
                  <a:srgbClr val="1E2A38"/>
                </a:solidFill>
                <a:latin typeface="Arial"/>
              </a:rPr>
              <a:t>Davids'</a:t>
            </a:r>
            <a:r>
              <a:rPr sz="1600" b="0">
                <a:solidFill>
                  <a:srgbClr val="1E2A38"/>
                </a:solidFill>
                <a:latin typeface="Arial"/>
              </a:rPr>
              <a:t> T-shirt, not (7) </a:t>
            </a:r>
            <a:r>
              <a:rPr sz="1600" b="1">
                <a:solidFill>
                  <a:srgbClr val="1E2A38"/>
                </a:solidFill>
                <a:latin typeface="Arial"/>
              </a:rPr>
              <a:t>your</a:t>
            </a:r>
            <a:r>
              <a:rPr sz="1600" b="0">
                <a:solidFill>
                  <a:srgbClr val="1E2A38"/>
                </a:solidFill>
                <a:latin typeface="Arial"/>
              </a:rPr>
              <a:t>. — </a:t>
            </a:r>
            <a:r>
              <a:rPr sz="1600" b="1">
                <a:solidFill>
                  <a:srgbClr val="1E2A38"/>
                </a:solidFill>
                <a:latin typeface="Arial"/>
              </a:rPr>
              <a:t>Daisy:</a:t>
            </a:r>
            <a:r>
              <a:rPr sz="1600" b="0">
                <a:solidFill>
                  <a:srgbClr val="1E2A38"/>
                </a:solidFill>
                <a:latin typeface="Arial"/>
              </a:rPr>
              <a:t> I only gave it to him because he did (8) </a:t>
            </a:r>
            <a:r>
              <a:rPr sz="1600" b="1">
                <a:solidFill>
                  <a:srgbClr val="1E2A38"/>
                </a:solidFill>
                <a:latin typeface="Arial"/>
              </a:rPr>
              <a:t>mine</a:t>
            </a:r>
            <a:r>
              <a:rPr sz="1600" b="0">
                <a:solidFill>
                  <a:srgbClr val="1E2A38"/>
                </a:solidFill>
                <a:latin typeface="Arial"/>
              </a:rPr>
              <a:t> homework for me!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Mum:</a:t>
            </a:r>
            <a:r>
              <a:rPr sz="1600" b="0">
                <a:solidFill>
                  <a:srgbClr val="1E2A38"/>
                </a:solidFill>
                <a:latin typeface="Arial"/>
              </a:rPr>
              <a:t> But it's still (9) </a:t>
            </a:r>
            <a:r>
              <a:rPr sz="1600" b="1">
                <a:solidFill>
                  <a:srgbClr val="1E2A38"/>
                </a:solidFill>
                <a:latin typeface="Arial"/>
              </a:rPr>
              <a:t>he's</a:t>
            </a:r>
            <a:r>
              <a:rPr sz="1600" b="0">
                <a:solidFill>
                  <a:srgbClr val="1E2A38"/>
                </a:solidFill>
                <a:latin typeface="Arial"/>
              </a:rPr>
              <a:t> T-shirt. — </a:t>
            </a:r>
            <a:r>
              <a:rPr sz="1600" b="1">
                <a:solidFill>
                  <a:srgbClr val="1E2A38"/>
                </a:solidFill>
                <a:latin typeface="Arial"/>
              </a:rPr>
              <a:t>Daisy:</a:t>
            </a:r>
            <a:r>
              <a:rPr sz="1600" b="0">
                <a:solidFill>
                  <a:srgbClr val="1E2A38"/>
                </a:solidFill>
                <a:latin typeface="Arial"/>
              </a:rPr>
              <a:t> But (10) </a:t>
            </a:r>
            <a:r>
              <a:rPr sz="1600" b="1">
                <a:solidFill>
                  <a:srgbClr val="1E2A38"/>
                </a:solidFill>
                <a:latin typeface="Arial"/>
              </a:rPr>
              <a:t>us</a:t>
            </a:r>
            <a:r>
              <a:rPr sz="1600" b="0">
                <a:solidFill>
                  <a:srgbClr val="1E2A38"/>
                </a:solidFill>
                <a:latin typeface="Arial"/>
              </a:rPr>
              <a:t> teacher gave me an F for that homework!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What's ________ family like? (you)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sisters have lots of things in ________ room. (they)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aren't very close to ________ cousins. (we)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Does Alex see ________ great-grandfather every week? (he)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don't know where ________ MP3 player is. (I)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Tell Jan that I've got ________ book. (she)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phone is ________ — the other one is yours. (I)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two bikes near the gate are ________. (they)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laptop is in the ________ room. (the twins)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Is that ________ dad in the car? (Finlay)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T-shirt is this — yours or his?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haven't got a ruler today. Can you ________ me yours?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Put five objects on the desk (a ruler, a rubber, keys …). Ask and answer: Whose is this? — It's hers / It's Aziz's.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three things in your classroom using 's or s': the teacher's desk, the girls' bags …</a:t>
            </a:r>
          </a:p>
        </p:txBody>
      </p:sp>
      <p:pic>
        <p:nvPicPr>
          <p:cNvPr id="9" name="Picture 8" descr="th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6060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53542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Mark Hillary · CC BY 2.0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my / your / his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otdan OLDIN; </a:t>
            </a:r>
            <a:r>
              <a:rPr sz="1600" b="1">
                <a:solidFill>
                  <a:srgbClr val="1E2A38"/>
                </a:solidFill>
                <a:latin typeface="Arial"/>
              </a:rPr>
              <a:t>mine / yours / his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ot O‘RNIGA keladi.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Egalik olmoshlarida apostrof YO‘Q: </a:t>
            </a:r>
            <a:r>
              <a:rPr sz="1600" b="1">
                <a:solidFill>
                  <a:srgbClr val="1E2A38"/>
                </a:solidFill>
                <a:latin typeface="Arial"/>
              </a:rPr>
              <a:t>yours, hers, ours, theirs</a:t>
            </a:r>
            <a:r>
              <a:rPr sz="1600" b="0">
                <a:solidFill>
                  <a:srgbClr val="1E2A38"/>
                </a:solidFill>
                <a:latin typeface="Arial"/>
              </a:rPr>
              <a:t> (</a:t>
            </a:r>
            <a:r>
              <a:rPr sz="1600" b="1">
                <a:solidFill>
                  <a:srgbClr val="1E2A38"/>
                </a:solidFill>
                <a:latin typeface="Arial"/>
              </a:rPr>
              <a:t>your's</a:t>
            </a:r>
            <a:r>
              <a:rPr sz="1600" b="0">
                <a:solidFill>
                  <a:srgbClr val="1E2A38"/>
                </a:solidFill>
                <a:latin typeface="Arial"/>
              </a:rPr>
              <a:t> — xato).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Bitta odam → 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Finlay's dad</a:t>
            </a:r>
            <a:r>
              <a:rPr sz="1600" b="0">
                <a:solidFill>
                  <a:srgbClr val="1E2A38"/>
                </a:solidFill>
                <a:latin typeface="Arial"/>
              </a:rPr>
              <a:t>. Ko‘plik (s bilan tugasa) → </a:t>
            </a:r>
            <a:r>
              <a:rPr sz="1600" b="1">
                <a:solidFill>
                  <a:srgbClr val="1E2A38"/>
                </a:solidFill>
                <a:latin typeface="Arial"/>
              </a:rPr>
              <a:t>s'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the twins' room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Qoidasiz ko‘plik yana </a:t>
            </a:r>
            <a:r>
              <a:rPr sz="1600" b="1">
                <a:solidFill>
                  <a:srgbClr val="1E2A38"/>
                </a:solidFill>
                <a:latin typeface="Arial"/>
              </a:rPr>
              <a:t>'s</a:t>
            </a:r>
            <a:r>
              <a:rPr sz="1600" b="0">
                <a:solidFill>
                  <a:srgbClr val="1E2A38"/>
                </a:solidFill>
                <a:latin typeface="Arial"/>
              </a:rPr>
              <a:t> oladi: </a:t>
            </a:r>
            <a:r>
              <a:rPr sz="1600" b="1">
                <a:solidFill>
                  <a:srgbClr val="1E2A38"/>
                </a:solidFill>
                <a:latin typeface="Arial"/>
              </a:rPr>
              <a:t>children's, men's, women's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its</a:t>
            </a:r>
            <a:r>
              <a:rPr sz="1600" b="0">
                <a:solidFill>
                  <a:srgbClr val="1E2A38"/>
                </a:solidFill>
                <a:latin typeface="Arial"/>
              </a:rPr>
              <a:t> = uning (narsa); </a:t>
            </a:r>
            <a:r>
              <a:rPr sz="1600" b="1">
                <a:solidFill>
                  <a:srgbClr val="1E2A38"/>
                </a:solidFill>
                <a:latin typeface="Arial"/>
              </a:rPr>
              <a:t>it's</a:t>
            </a:r>
            <a:r>
              <a:rPr sz="1600" b="0">
                <a:solidFill>
                  <a:srgbClr val="1E2A38"/>
                </a:solidFill>
                <a:latin typeface="Arial"/>
              </a:rPr>
              <a:t> = it is. Yozuvda eng ko‘p uchraydigan xato shu.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ten sentences about things in your house: five with 's or s' and five with a possessive pronoun.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(sections A-D) with the flashcards: sozlar.com/vocab/cards/?set=grade7-lesson6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8-9.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things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Mark Hillary · CC BY 2.0 · https://commons.wikimedia.org/wiki/File:Red_satchel_by_Cambridge_Satchel_Company.jpg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