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 a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Shaxsiy sahifa (profil) yozish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 a profile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96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Green Chameleon · CC0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the six parts of a profile and say what information goes in each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present simple for general situations and present continuous for right now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short forms and an exclamation mark in informal writing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074920" cy="364982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hobb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965960"/>
            <a:ext cx="4709160" cy="28725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4893412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Dan Hadani · CC BY 4.0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83080"/>
            <a:ext cx="50749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famil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4740" y="1965960"/>
            <a:ext cx="4024160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92240" y="544982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Tobyotter · CC BY 2.0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6099048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each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MODEL TEXT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Bandhu's page — Laser A2, p.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Read the profile. Where do you see pages like this?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About me:</a:t>
            </a:r>
            <a:r>
              <a:rPr sz="1600" b="0">
                <a:solidFill>
                  <a:srgbClr val="1E2A38"/>
                </a:solidFill>
                <a:latin typeface="Arial"/>
              </a:rPr>
              <a:t> My name's Bandhu and I'm 14 years old. I live in Mumbai, India.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family:</a:t>
            </a:r>
            <a:r>
              <a:rPr sz="1600" b="0">
                <a:solidFill>
                  <a:srgbClr val="1E2A38"/>
                </a:solidFill>
                <a:latin typeface="Arial"/>
              </a:rPr>
              <a:t> My mum's called Gitanjali. She's a doctor. My dad's called Lav and he's a pilot. I've got two sisters, Eta and Ela. They're twins.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interests:</a:t>
            </a:r>
            <a:r>
              <a:rPr sz="1600" b="0">
                <a:solidFill>
                  <a:srgbClr val="1E2A38"/>
                </a:solidFill>
                <a:latin typeface="Arial"/>
              </a:rPr>
              <a:t> I play the violin in the school orchestra. I also play the piano, and at the moment I'm learning to play the guitar!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best friends:</a:t>
            </a:r>
            <a:r>
              <a:rPr sz="1600" b="0">
                <a:solidFill>
                  <a:srgbClr val="1E2A38"/>
                </a:solidFill>
                <a:latin typeface="Arial"/>
              </a:rPr>
              <a:t> Anek is watching TV. Phani is online. Malina is having lunch.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At the moment, I'm</a:t>
            </a:r>
            <a:r>
              <a:rPr sz="1600" b="0">
                <a:solidFill>
                  <a:srgbClr val="1E2A38"/>
                </a:solidFill>
                <a:latin typeface="Arial"/>
              </a:rPr>
              <a:t> playing basketball with friends.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photos:</a:t>
            </a:r>
            <a:r>
              <a:rPr sz="1600" b="0">
                <a:solidFill>
                  <a:srgbClr val="1E2A38"/>
                </a:solidFill>
                <a:latin typeface="Arial"/>
              </a:rPr>
              <a:t> me · Colin (my kitten — he's black and white and very funny!)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 profile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profile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profil (shaxsiy sahifa)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writing a </a:t>
            </a:r>
            <a:r>
              <a:rPr sz="1400" b="1">
                <a:solidFill>
                  <a:srgbClr val="5A6572"/>
                </a:solidFill>
                <a:latin typeface="Arial"/>
              </a:rPr>
              <a:t>profile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class website.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website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veb-sayt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website</a:t>
            </a:r>
            <a:r>
              <a:rPr sz="1400" b="0">
                <a:solidFill>
                  <a:srgbClr val="5A6572"/>
                </a:solidFill>
                <a:latin typeface="Arial"/>
              </a:rPr>
              <a:t> has a page for every class.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heading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sarlavha (bo‘lim nomi)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Each part of my profile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heading</a:t>
            </a:r>
            <a:r>
              <a:rPr sz="1400" b="0">
                <a:solidFill>
                  <a:srgbClr val="5A6572"/>
                </a:solidFill>
                <a:latin typeface="Arial"/>
              </a:rPr>
              <a:t>, like My family or My interests.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 profile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paragraph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xatboshi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write one </a:t>
            </a:r>
            <a:r>
              <a:rPr sz="1400" b="1">
                <a:solidFill>
                  <a:srgbClr val="5A6572"/>
                </a:solidFill>
                <a:latin typeface="Arial"/>
              </a:rPr>
              <a:t>paragraph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my family and one about my hobbies.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informal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norasmiy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profile is </a:t>
            </a:r>
            <a:r>
              <a:rPr sz="1400" b="1">
                <a:solidFill>
                  <a:srgbClr val="5A6572"/>
                </a:solidFill>
                <a:latin typeface="Arial"/>
              </a:rPr>
              <a:t>informal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write I’m and she’s.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exclamation mark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undov belgisi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put an </a:t>
            </a:r>
            <a:r>
              <a:rPr sz="1400" b="1">
                <a:solidFill>
                  <a:srgbClr val="5A6572"/>
                </a:solidFill>
                <a:latin typeface="Arial"/>
              </a:rPr>
              <a:t>exclamation mark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end: My kitten is so funny!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About me and my family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called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ismi … bo‘lmoq, …deb atalmoq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</a:t>
            </a:r>
            <a:r>
              <a:rPr sz="1400" b="1">
                <a:solidFill>
                  <a:srgbClr val="5A6572"/>
                </a:solidFill>
                <a:latin typeface="Arial"/>
              </a:rPr>
              <a:t>is called</a:t>
            </a:r>
            <a:r>
              <a:rPr sz="1400" b="0">
                <a:solidFill>
                  <a:srgbClr val="5A6572"/>
                </a:solidFill>
                <a:latin typeface="Arial"/>
              </a:rPr>
              <a:t> Nilufar and she works at a bank.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👯️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twins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egizaklar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sisters are </a:t>
            </a:r>
            <a:r>
              <a:rPr sz="1400" b="1">
                <a:solidFill>
                  <a:srgbClr val="5A6572"/>
                </a:solidFill>
                <a:latin typeface="Arial"/>
              </a:rPr>
              <a:t>twins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they have the same birthday.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kitten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mushukcha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got a black and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kitten</a:t>
            </a:r>
            <a:r>
              <a:rPr sz="1400" b="0">
                <a:solidFill>
                  <a:srgbClr val="5A6572"/>
                </a:solidFill>
                <a:latin typeface="Arial"/>
              </a:rPr>
              <a:t> called Oq.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pilot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uchuvchi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is a </a:t>
            </a:r>
            <a:r>
              <a:rPr sz="1400" b="1">
                <a:solidFill>
                  <a:srgbClr val="5A6572"/>
                </a:solidFill>
                <a:latin typeface="Arial"/>
              </a:rPr>
              <a:t>pilot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flies to Istanbul every week.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About me and my family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vet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veterinar (hayvonlar shifokori)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a </a:t>
            </a:r>
            <a:r>
              <a:rPr sz="1400" b="1">
                <a:solidFill>
                  <a:srgbClr val="5A6572"/>
                </a:solidFill>
                <a:latin typeface="Arial"/>
              </a:rPr>
              <a:t>vet</a:t>
            </a:r>
            <a:r>
              <a:rPr sz="1400" b="0">
                <a:solidFill>
                  <a:srgbClr val="5A6572"/>
                </a:solidFill>
                <a:latin typeface="Arial"/>
              </a:rPr>
              <a:t>, so she helps sick animals every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stepsister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o‘gay opa-singil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stepsister</a:t>
            </a:r>
            <a:r>
              <a:rPr sz="1400" b="0">
                <a:solidFill>
                  <a:srgbClr val="5A6572"/>
                </a:solidFill>
                <a:latin typeface="Arial"/>
              </a:rPr>
              <a:t> is at university in Tashkent.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🎯️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ambition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orzu, hayotiy maqsad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ambition</a:t>
            </a:r>
            <a:r>
              <a:rPr sz="1400" b="0">
                <a:solidFill>
                  <a:srgbClr val="5A6572"/>
                </a:solidFill>
                <a:latin typeface="Arial"/>
              </a:rPr>
              <a:t> is to become an engineer.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creative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ijodkor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</a:t>
            </a:r>
            <a:r>
              <a:rPr sz="1400" b="1">
                <a:solidFill>
                  <a:srgbClr val="5A6572"/>
                </a:solidFill>
                <a:latin typeface="Arial"/>
              </a:rPr>
              <a:t>creative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draw and write stories.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About me and my family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hard-working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mehnatkash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Sevara is </a:t>
            </a:r>
            <a:r>
              <a:rPr sz="1400" b="1">
                <a:solidFill>
                  <a:srgbClr val="5A6572"/>
                </a:solidFill>
                <a:latin typeface="Arial"/>
              </a:rPr>
              <a:t>hard-working</a:t>
            </a:r>
            <a:r>
              <a:rPr sz="1400" b="0">
                <a:solidFill>
                  <a:srgbClr val="5A6572"/>
                </a:solidFill>
                <a:latin typeface="Arial"/>
              </a:rPr>
              <a:t> and always does her homework.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friendly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do‘stona, samimiy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new neighbours are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friendly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honest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rostgo‘y, halol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is </a:t>
            </a:r>
            <a:r>
              <a:rPr sz="1400" b="1">
                <a:solidFill>
                  <a:srgbClr val="5A6572"/>
                </a:solidFill>
                <a:latin typeface="Arial"/>
              </a:rPr>
              <a:t>honest</a:t>
            </a:r>
            <a:r>
              <a:rPr sz="1400" b="0">
                <a:solidFill>
                  <a:srgbClr val="5A6572"/>
                </a:solidFill>
                <a:latin typeface="Arial"/>
              </a:rPr>
              <a:t> — she always tells the truth.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🎩️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polite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odobli, xushmuomala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new classmate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polite</a:t>
            </a:r>
            <a:r>
              <a:rPr sz="1400" b="0">
                <a:solidFill>
                  <a:srgbClr val="5A6572"/>
                </a:solidFill>
                <a:latin typeface="Arial"/>
              </a:rPr>
              <a:t> and always says thank you.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My interests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interest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qiziqish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Music is my biggest </a:t>
            </a:r>
            <a:r>
              <a:rPr sz="1400" b="1">
                <a:solidFill>
                  <a:srgbClr val="5A6572"/>
                </a:solidFill>
                <a:latin typeface="Arial"/>
              </a:rPr>
              <a:t>interest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interested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qiziqmoq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is interested in</a:t>
            </a:r>
            <a:r>
              <a:rPr sz="1400" b="0">
                <a:solidFill>
                  <a:srgbClr val="5A6572"/>
                </a:solidFill>
                <a:latin typeface="Arial"/>
              </a:rPr>
              <a:t> robots and computers.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violin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skripka chalmoq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Lola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the violin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school every Tuesday.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school orchestra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orkestri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Twenty pupils play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school orchestra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🎹️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piano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pianino chalmoq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the piano</a:t>
            </a:r>
            <a:r>
              <a:rPr sz="1400" b="0">
                <a:solidFill>
                  <a:srgbClr val="5A6572"/>
                </a:solidFill>
                <a:latin typeface="Arial"/>
              </a:rPr>
              <a:t> very well.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My interests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guitar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gitara chalmoq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play the guitar</a:t>
            </a:r>
            <a:r>
              <a:rPr sz="1400" b="0">
                <a:solidFill>
                  <a:srgbClr val="5A6572"/>
                </a:solidFill>
                <a:latin typeface="Arial"/>
              </a:rPr>
              <a:t> and sing with my friends.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chess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shaxmat o‘ynamoq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play chess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grandfather.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backgammon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nard (o‘yin)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and my uncle love </a:t>
            </a:r>
            <a:r>
              <a:rPr sz="1400" b="1">
                <a:solidFill>
                  <a:srgbClr val="5A6572"/>
                </a:solidFill>
                <a:latin typeface="Arial"/>
              </a:rPr>
              <a:t>backgammon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subject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fani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subject</a:t>
            </a:r>
            <a:r>
              <a:rPr sz="1400" b="0">
                <a:solidFill>
                  <a:srgbClr val="5A6572"/>
                </a:solidFill>
                <a:latin typeface="Arial"/>
              </a:rPr>
              <a:t> is biology.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What my friends are doing now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 music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tinglamoq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Right now 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is listening to music</a:t>
            </a:r>
            <a:r>
              <a:rPr sz="1400" b="0">
                <a:solidFill>
                  <a:srgbClr val="5A6572"/>
                </a:solidFill>
                <a:latin typeface="Arial"/>
              </a:rPr>
              <a:t> in her room.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lunch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tushlik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</a:t>
            </a:r>
            <a:r>
              <a:rPr sz="1400" b="1">
                <a:solidFill>
                  <a:srgbClr val="5A6572"/>
                </a:solidFill>
                <a:latin typeface="Arial"/>
              </a:rPr>
              <a:t>is having lunch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cousins at the moment.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basketball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basketbol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</a:t>
            </a:r>
            <a:r>
              <a:rPr sz="1400" b="1">
                <a:solidFill>
                  <a:srgbClr val="5A6572"/>
                </a:solidFill>
                <a:latin typeface="Arial"/>
              </a:rPr>
              <a:t>is playing basketball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yard now.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moment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ayni paytda, hozir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the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 I’m learning to swim.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right now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hozirning o‘zida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call Aziza — she’s doing her homework </a:t>
            </a:r>
            <a:r>
              <a:rPr sz="1400" b="1">
                <a:solidFill>
                  <a:srgbClr val="5A6572"/>
                </a:solidFill>
                <a:latin typeface="Arial"/>
              </a:rPr>
              <a:t>right now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Welcome to my page!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Welcome to my page! My name's Kamron. I live in Fergana. This is my </a:t>
            </a:r>
            <a:r>
              <a:rPr sz="1600" b="1">
                <a:solidFill>
                  <a:srgbClr val="1E2A38"/>
                </a:solidFill>
                <a:latin typeface="Arial"/>
              </a:rPr>
              <a:t>profile</a:t>
            </a:r>
            <a:r>
              <a:rPr sz="1600" b="0">
                <a:solidFill>
                  <a:srgbClr val="1E2A38"/>
                </a:solidFill>
                <a:latin typeface="Arial"/>
              </a:rPr>
              <a:t> for our school </a:t>
            </a:r>
            <a:r>
              <a:rPr sz="1600" b="1">
                <a:solidFill>
                  <a:srgbClr val="1E2A38"/>
                </a:solidFill>
                <a:latin typeface="Arial"/>
              </a:rPr>
              <a:t>website</a:t>
            </a:r>
            <a:r>
              <a:rPr sz="1600" b="0">
                <a:solidFill>
                  <a:srgbClr val="1E2A38"/>
                </a:solidFill>
                <a:latin typeface="Arial"/>
              </a:rPr>
              <a:t> — every part has </a:t>
            </a:r>
            <a:r>
              <a:rPr sz="1600" b="1">
                <a:solidFill>
                  <a:srgbClr val="1E2A38"/>
                </a:solidFill>
                <a:latin typeface="Arial"/>
              </a:rPr>
              <a:t>a heading</a:t>
            </a:r>
            <a:r>
              <a:rPr sz="1600" b="0">
                <a:solidFill>
                  <a:srgbClr val="1E2A38"/>
                </a:solidFill>
                <a:latin typeface="Arial"/>
              </a:rPr>
              <a:t>, because that is how </a:t>
            </a:r>
            <a:r>
              <a:rPr sz="1600" b="1">
                <a:solidFill>
                  <a:srgbClr val="1E2A38"/>
                </a:solidFill>
                <a:latin typeface="Arial"/>
              </a:rPr>
              <a:t>informal</a:t>
            </a:r>
            <a:r>
              <a:rPr sz="1600" b="0">
                <a:solidFill>
                  <a:srgbClr val="1E2A38"/>
                </a:solidFill>
                <a:latin typeface="Arial"/>
              </a:rPr>
              <a:t> writing works on the internet.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family: my mum's </a:t>
            </a:r>
            <a:r>
              <a:rPr sz="1600" b="1">
                <a:solidFill>
                  <a:srgbClr val="1E2A38"/>
                </a:solidFill>
                <a:latin typeface="Arial"/>
              </a:rPr>
              <a:t>called</a:t>
            </a:r>
            <a:r>
              <a:rPr sz="1600" b="0">
                <a:solidFill>
                  <a:srgbClr val="1E2A38"/>
                </a:solidFill>
                <a:latin typeface="Arial"/>
              </a:rPr>
              <a:t> Nilufar. She's a doctor at the city hospital. My dad is a driver, not a </a:t>
            </a:r>
            <a:r>
              <a:rPr sz="1600" b="1">
                <a:solidFill>
                  <a:srgbClr val="1E2A38"/>
                </a:solidFill>
                <a:latin typeface="Arial"/>
              </a:rPr>
              <a:t>pilot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but my uncle is a pilot, and that is much more interesting! I've got two sisters; they're </a:t>
            </a:r>
            <a:r>
              <a:rPr sz="1600" b="1">
                <a:solidFill>
                  <a:srgbClr val="1E2A38"/>
                </a:solidFill>
                <a:latin typeface="Arial"/>
              </a:rPr>
              <a:t>twins</a:t>
            </a:r>
            <a:r>
              <a:rPr sz="1600" b="0">
                <a:solidFill>
                  <a:srgbClr val="1E2A38"/>
                </a:solidFill>
                <a:latin typeface="Arial"/>
              </a:rPr>
              <a:t> and they are nine. We've also got </a:t>
            </a:r>
            <a:r>
              <a:rPr sz="1600" b="1">
                <a:solidFill>
                  <a:srgbClr val="1E2A38"/>
                </a:solidFill>
                <a:latin typeface="Arial"/>
              </a:rPr>
              <a:t>a kitten</a:t>
            </a:r>
            <a:r>
              <a:rPr sz="1600" b="0">
                <a:solidFill>
                  <a:srgbClr val="1E2A38"/>
                </a:solidFill>
                <a:latin typeface="Arial"/>
              </a:rPr>
              <a:t> called Oq: he is black and white and very funny!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Welcome to my page!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</a:t>
            </a:r>
            <a:r>
              <a:rPr sz="1600" b="1">
                <a:solidFill>
                  <a:srgbClr val="1E2A38"/>
                </a:solidFill>
                <a:latin typeface="Arial"/>
              </a:rPr>
              <a:t>interests</a:t>
            </a:r>
            <a:r>
              <a:rPr sz="1600" b="0">
                <a:solidFill>
                  <a:srgbClr val="1E2A38"/>
                </a:solidFill>
                <a:latin typeface="Arial"/>
              </a:rPr>
              <a:t>: I </a:t>
            </a:r>
            <a:r>
              <a:rPr sz="1600" b="1">
                <a:solidFill>
                  <a:srgbClr val="1E2A38"/>
                </a:solidFill>
                <a:latin typeface="Arial"/>
              </a:rPr>
              <a:t>play the violin</a:t>
            </a:r>
            <a:r>
              <a:rPr sz="1600" b="0">
                <a:solidFill>
                  <a:srgbClr val="1E2A38"/>
                </a:solidFill>
                <a:latin typeface="Arial"/>
              </a:rPr>
              <a:t> in </a:t>
            </a:r>
            <a:r>
              <a:rPr sz="1600" b="1">
                <a:solidFill>
                  <a:srgbClr val="1E2A38"/>
                </a:solidFill>
                <a:latin typeface="Arial"/>
              </a:rPr>
              <a:t>the school orchestra</a:t>
            </a:r>
            <a:r>
              <a:rPr sz="1600" b="0">
                <a:solidFill>
                  <a:srgbClr val="1E2A38"/>
                </a:solidFill>
                <a:latin typeface="Arial"/>
              </a:rPr>
              <a:t> and I also </a:t>
            </a:r>
            <a:r>
              <a:rPr sz="1600" b="1">
                <a:solidFill>
                  <a:srgbClr val="1E2A38"/>
                </a:solidFill>
                <a:latin typeface="Arial"/>
              </a:rPr>
              <a:t>play the piano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moment</a:t>
            </a:r>
            <a:r>
              <a:rPr sz="1600" b="0">
                <a:solidFill>
                  <a:srgbClr val="1E2A38"/>
                </a:solidFill>
                <a:latin typeface="Arial"/>
              </a:rPr>
              <a:t>, I'm learning to </a:t>
            </a:r>
            <a:r>
              <a:rPr sz="1600" b="1">
                <a:solidFill>
                  <a:srgbClr val="1E2A38"/>
                </a:solidFill>
                <a:latin typeface="Arial"/>
              </a:rPr>
              <a:t>play the guitar</a:t>
            </a:r>
            <a:r>
              <a:rPr sz="1600" b="0">
                <a:solidFill>
                  <a:srgbClr val="1E2A38"/>
                </a:solidFill>
                <a:latin typeface="Arial"/>
              </a:rPr>
              <a:t>. I love </a:t>
            </a:r>
            <a:r>
              <a:rPr sz="1600" b="1">
                <a:solidFill>
                  <a:srgbClr val="1E2A38"/>
                </a:solidFill>
                <a:latin typeface="Arial"/>
              </a:rPr>
              <a:t>playing chess</a:t>
            </a:r>
            <a:r>
              <a:rPr sz="1600" b="0">
                <a:solidFill>
                  <a:srgbClr val="1E2A38"/>
                </a:solidFill>
                <a:latin typeface="Arial"/>
              </a:rPr>
              <a:t> with my grandfather, my favourite </a:t>
            </a:r>
            <a:r>
              <a:rPr sz="1600" b="1">
                <a:solidFill>
                  <a:srgbClr val="1E2A38"/>
                </a:solidFill>
                <a:latin typeface="Arial"/>
              </a:rPr>
              <a:t>school subjects</a:t>
            </a:r>
            <a:r>
              <a:rPr sz="1600" b="0">
                <a:solidFill>
                  <a:srgbClr val="1E2A38"/>
                </a:solidFill>
                <a:latin typeface="Arial"/>
              </a:rPr>
              <a:t> are biology and English, and I'm </a:t>
            </a:r>
            <a:r>
              <a:rPr sz="1600" b="1">
                <a:solidFill>
                  <a:srgbClr val="1E2A38"/>
                </a:solidFill>
                <a:latin typeface="Arial"/>
              </a:rPr>
              <a:t>interested in</a:t>
            </a:r>
            <a:r>
              <a:rPr sz="1600" b="0">
                <a:solidFill>
                  <a:srgbClr val="1E2A38"/>
                </a:solidFill>
                <a:latin typeface="Arial"/>
              </a:rPr>
              <a:t> languages too. I </a:t>
            </a:r>
            <a:r>
              <a:rPr sz="1600" b="1">
                <a:solidFill>
                  <a:srgbClr val="1E2A38"/>
                </a:solidFill>
                <a:latin typeface="Arial"/>
              </a:rPr>
              <a:t>listen to music</a:t>
            </a:r>
            <a:r>
              <a:rPr sz="1600" b="0">
                <a:solidFill>
                  <a:srgbClr val="1E2A38"/>
                </a:solidFill>
                <a:latin typeface="Arial"/>
              </a:rPr>
              <a:t> when I do my homework and I watch DVDs with my friends at the weekend.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best friends: </a:t>
            </a:r>
            <a:r>
              <a:rPr sz="1600" b="1">
                <a:solidFill>
                  <a:srgbClr val="1E2A38"/>
                </a:solidFill>
                <a:latin typeface="Arial"/>
              </a:rPr>
              <a:t>right now</a:t>
            </a:r>
            <a:r>
              <a:rPr sz="1600" b="0">
                <a:solidFill>
                  <a:srgbClr val="1E2A38"/>
                </a:solidFill>
                <a:latin typeface="Arial"/>
              </a:rPr>
              <a:t> Jasur is watching TV, Aziza is online and Bekzod is </a:t>
            </a:r>
            <a:r>
              <a:rPr sz="1600" b="1">
                <a:solidFill>
                  <a:srgbClr val="1E2A38"/>
                </a:solidFill>
                <a:latin typeface="Arial"/>
              </a:rPr>
              <a:t>having lunch</a:t>
            </a:r>
            <a:r>
              <a:rPr sz="1600" b="0">
                <a:solidFill>
                  <a:srgbClr val="1E2A38"/>
                </a:solidFill>
                <a:latin typeface="Arial"/>
              </a:rPr>
              <a:t>. And me? Right now I am </a:t>
            </a:r>
            <a:r>
              <a:rPr sz="1600" b="1">
                <a:solidFill>
                  <a:srgbClr val="1E2A38"/>
                </a:solidFill>
                <a:latin typeface="Arial"/>
              </a:rPr>
              <a:t>playing basketball</a:t>
            </a:r>
            <a:r>
              <a:rPr sz="1600" b="0">
                <a:solidFill>
                  <a:srgbClr val="1E2A38"/>
                </a:solidFill>
                <a:latin typeface="Arial"/>
              </a:rPr>
              <a:t> — well, almost: I'm writing this first!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part of the page tells us Kamron's city?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a pilot?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Kamron learning at the moment?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tense does he use for his friends, and why?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a heading · informal · an ambition · hard-working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 word: egizaklar · skripka chalmoq · undov belgisi · rostgo‘y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the six parts of a profile without looking.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one present simple sentence and one present continuous sentence about yourself.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down the three words you keep forgetting.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Lab — how a profile is written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Short forms:</a:t>
            </a:r>
            <a:r>
              <a:rPr sz="1800" b="0">
                <a:solidFill>
                  <a:srgbClr val="1E2A38"/>
                </a:solidFill>
                <a:latin typeface="Arial"/>
              </a:rPr>
              <a:t> I'm, she's, he's, they're, I've got — informal writing only.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simple</a:t>
            </a:r>
            <a:r>
              <a:rPr sz="1800" b="0">
                <a:solidFill>
                  <a:srgbClr val="1E2A38"/>
                </a:solidFill>
                <a:latin typeface="Arial"/>
              </a:rPr>
              <a:t> for what is always true: </a:t>
            </a:r>
            <a:r>
              <a:rPr sz="1800" b="1">
                <a:solidFill>
                  <a:srgbClr val="1E2A38"/>
                </a:solidFill>
                <a:latin typeface="Arial"/>
              </a:rPr>
              <a:t>I play the violin. My mum's a doctor.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 for now or around now: </a:t>
            </a:r>
            <a:r>
              <a:rPr sz="1800" b="1">
                <a:solidFill>
                  <a:srgbClr val="1E2A38"/>
                </a:solidFill>
                <a:latin typeface="Arial"/>
              </a:rPr>
              <a:t>At the moment I'm learning the guitar.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Exclamation mark</a:t>
            </a:r>
            <a:r>
              <a:rPr sz="1800" b="0">
                <a:solidFill>
                  <a:srgbClr val="1E2A38"/>
                </a:solidFill>
                <a:latin typeface="Arial"/>
              </a:rPr>
              <a:t> makes a sentence exciting: </a:t>
            </a:r>
            <a:r>
              <a:rPr sz="1800" b="1">
                <a:solidFill>
                  <a:srgbClr val="1E2A38"/>
                </a:solidFill>
                <a:latin typeface="Arial"/>
              </a:rPr>
              <a:t>He's black and white and very funny!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Headings</a:t>
            </a:r>
            <a:r>
              <a:rPr sz="1800" b="0">
                <a:solidFill>
                  <a:srgbClr val="1E2A38"/>
                </a:solidFill>
                <a:latin typeface="Arial"/>
              </a:rPr>
              <a:t> break the page into parts so the reader finds things quickly.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a profile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Plan the headings:</a:t>
            </a:r>
            <a:r>
              <a:rPr sz="1700" b="0">
                <a:solidFill>
                  <a:srgbClr val="1E2A38"/>
                </a:solidFill>
                <a:latin typeface="Arial"/>
              </a:rPr>
              <a:t> About me · My family · My interests · At the moment.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About me:</a:t>
            </a:r>
            <a:r>
              <a:rPr sz="1700" b="0">
                <a:solidFill>
                  <a:srgbClr val="1E2A38"/>
                </a:solidFill>
                <a:latin typeface="Arial"/>
              </a:rPr>
              <a:t> name, age, where you live — two or three short sentences.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Family and interests:</a:t>
            </a:r>
            <a:r>
              <a:rPr sz="1700" b="0">
                <a:solidFill>
                  <a:srgbClr val="1E2A38"/>
                </a:solidFill>
                <a:latin typeface="Arial"/>
              </a:rPr>
              <a:t> present simple — </a:t>
            </a:r>
            <a:r>
              <a:rPr sz="1700" b="1">
                <a:solidFill>
                  <a:srgbClr val="1E2A38"/>
                </a:solidFill>
                <a:latin typeface="Arial"/>
              </a:rPr>
              <a:t>My mum's a teacher. I play chess.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At the moment:</a:t>
            </a:r>
            <a:r>
              <a:rPr sz="1700" b="0">
                <a:solidFill>
                  <a:srgbClr val="1E2A38"/>
                </a:solidFill>
                <a:latin typeface="Arial"/>
              </a:rPr>
              <a:t> present continuous — </a:t>
            </a:r>
            <a:r>
              <a:rPr sz="1700" b="1">
                <a:solidFill>
                  <a:srgbClr val="1E2A38"/>
                </a:solidFill>
                <a:latin typeface="Arial"/>
              </a:rPr>
              <a:t>Right now I'm learning to swim!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Hard words from today's cards — stress and silent letters. Repeat after me: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orchestra /ˈɔːkɪstrə/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violin /ˌvaɪəˈlɪn/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guitar /ɡɪˈtɑː/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ambition /æmˈbɪʃn/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honest /ˈɒnɪst/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exclamation mark /ˌekskləˈmeɪʃn mɑːk/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paragraph /ˈpærəɡrɑːf/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backgammon /ˈbækɡæmən/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Now read Bandhu's profile aloud — say the short forms I'm, she's, they're as one sound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Match the part with what it tells us — Laser A2, p. 12, ex.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Match each part of the profile (1-6) with a statement (a-f).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 About me · 2 My family · 3 My interests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4 My best friends · 5 My photos · 6 At the moment, I'm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a) This tells us what you're doing right now.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b) This tells us your name, age and where you live.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c) This tells us about your parents, brothers, sisters and pets.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d) This tells us what other people are doing right now.  ·  e) This shows us your pictures.  ·  f) This tells us what you like doing.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married again, and his new wife's daughter is now my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Aziza loves animals and wants to help sick cats and dogs — she wants to be a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father ________ ________ ________ — he flies to Dubai twice a week.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two little sisters were born on the same day: ________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________ in the school orchestra every Thursday.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can already play the piano, and this year he is learning to ________ ________ ________ too.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 not phone him now — he ________ ________ his homework.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Bekzod is not in the classroom — he ________ ________ ________ in the school canteen.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Give every part of your page a ________: About me, My family, My interests.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message to a friend is ________ — short forms, no long sentences.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Kamol never tells lies, even when the truth is difficult — he is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Put an ________ ________ at the end of 'He's so funny' — it shows you are excited.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pairs, read your partner's plan and ask two questions about 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three sentences about what people in your family are doing right now.</a:t>
            </a:r>
          </a:p>
        </p:txBody>
      </p:sp>
      <p:pic>
        <p:nvPicPr>
          <p:cNvPr id="9" name="Picture 8" descr="fami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9608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89020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Tobyotter · CC BY 2.0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doimiy holat: </a:t>
            </a:r>
            <a:r>
              <a:rPr sz="1600" b="1">
                <a:solidFill>
                  <a:srgbClr val="1E2A38"/>
                </a:solidFill>
                <a:latin typeface="Arial"/>
              </a:rPr>
              <a:t>I play the violin.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hozir: </a:t>
            </a:r>
            <a:r>
              <a:rPr sz="1600" b="1">
                <a:solidFill>
                  <a:srgbClr val="1E2A38"/>
                </a:solidFill>
                <a:latin typeface="Arial"/>
              </a:rPr>
              <a:t>I'm learning the guitar.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Qisqartmada apostrof tushib qolgan harf o‘rniga qo‘yiladi: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I am → I'm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she is → she's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mum's called Gitanjali</a:t>
            </a:r>
            <a:r>
              <a:rPr sz="1600" b="0">
                <a:solidFill>
                  <a:srgbClr val="1E2A38"/>
                </a:solidFill>
                <a:latin typeface="Arial"/>
              </a:rPr>
              <a:t> = </a:t>
            </a:r>
            <a:r>
              <a:rPr sz="1600" b="1">
                <a:solidFill>
                  <a:srgbClr val="1E2A38"/>
                </a:solidFill>
                <a:latin typeface="Arial"/>
              </a:rPr>
              <a:t>My mum is called…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 yerda 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 = </a:t>
            </a:r>
            <a:r>
              <a:rPr sz="1600" b="1">
                <a:solidFill>
                  <a:srgbClr val="1E2A38"/>
                </a:solidFill>
                <a:latin typeface="Arial"/>
              </a:rPr>
              <a:t>is</a:t>
            </a:r>
            <a:r>
              <a:rPr sz="1600" b="0">
                <a:solidFill>
                  <a:srgbClr val="1E2A38"/>
                </a:solidFill>
                <a:latin typeface="Arial"/>
              </a:rPr>
              <a:t>, egalik emas.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Undov belgisi (!) gapga hayajon qo‘shadi — rasmiy xatda ishlatilmaydi.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Har bir bo‘limga sarlavha qo‘ying: o‘quvchi kerakli joyni tez topadi.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your own profile (80-100 words) with four headings: About me, My family, My interests, At the moment.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32 words (sections A-D) with the flashcards: sozlar.com/vocab/cards/?set=grade8-lesson5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p. 9, exercises 1-2.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Green Chameleon · CC0 1.0 · https://stocksnap.io/photo/writing-drawing-8Y0EDX4VP9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9464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642616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hobby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16936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Dan Hadani · CC BY 4.0 · https://commons.wikimedia.org/w/index.php?curid=142349439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55848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429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family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703320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Tobyotter · CC BY 2.0 · https://www.flickr.com/photos/78428166@N00/10479957884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