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600" b="1">
                <a:solidFill>
                  <a:srgbClr val="FFFFFF"/>
                </a:solidFill>
                <a:latin typeface="Arial"/>
              </a:rPr>
              <a:t>Talking about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O‘zing haqingda gapirish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Speaking: talking about yourself (Unit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12064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8E99A6"/>
                </a:solidFill>
                <a:latin typeface="Arial"/>
              </a:rPr>
              <a:t>A Height and build  ·  B Hair and glasses  ·  C My family  ·  D My room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8521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height and hair with eight phrases from the book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notes about Me / My family / My room and speak from the notes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Hear and say the two sounds of the letter s (/s/ and /z/)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LOOK AND SAY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mavzu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46120" y="1783080"/>
            <a:ext cx="566928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fami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010" y="1965960"/>
            <a:ext cx="5143500" cy="3429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9000" y="5449824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Family Moments · CC0 1.0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6099048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What can you see? Say three sentences about the picture.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Height and build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🦒️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baland bo‘yli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tall</a:t>
            </a:r>
            <a:r>
              <a:rPr sz="1400" b="0">
                <a:solidFill>
                  <a:srgbClr val="5A6572"/>
                </a:solidFill>
                <a:latin typeface="Arial"/>
              </a:rPr>
              <a:t> for my age, like my dad.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🧒️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past bo‘yli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is </a:t>
            </a:r>
            <a:r>
              <a:rPr sz="1400" b="1">
                <a:solidFill>
                  <a:srgbClr val="5A6572"/>
                </a:solidFill>
                <a:latin typeface="Arial"/>
              </a:rPr>
              <a:t>short</a:t>
            </a:r>
            <a:r>
              <a:rPr sz="1400" b="0">
                <a:solidFill>
                  <a:srgbClr val="5A6572"/>
                </a:solidFill>
                <a:latin typeface="Arial"/>
              </a:rPr>
              <a:t>, so she sits in the front row.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medium height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o‘rta bo‘yli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best friend is </a:t>
            </a:r>
            <a:r>
              <a:rPr sz="1400" b="1">
                <a:solidFill>
                  <a:srgbClr val="5A6572"/>
                </a:solidFill>
                <a:latin typeface="Arial"/>
              </a:rPr>
              <a:t>medium height</a:t>
            </a:r>
            <a:r>
              <a:rPr sz="1400" b="0">
                <a:solidFill>
                  <a:srgbClr val="5A6572"/>
                </a:solidFill>
                <a:latin typeface="Arial"/>
              </a:rPr>
              <a:t> and very fast.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🤸️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slim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xipcha, nozik qomatli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mum is </a:t>
            </a:r>
            <a:r>
              <a:rPr sz="1400" b="1">
                <a:solidFill>
                  <a:srgbClr val="5A6572"/>
                </a:solidFill>
                <a:latin typeface="Arial"/>
              </a:rPr>
              <a:t>slim</a:t>
            </a:r>
            <a:r>
              <a:rPr sz="1400" b="0">
                <a:solidFill>
                  <a:srgbClr val="5A6572"/>
                </a:solidFill>
                <a:latin typeface="Arial"/>
              </a:rPr>
              <a:t> and she’s got dark hair.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📏️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height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bo‘y (balandlik)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school nurse checked my </a:t>
            </a:r>
            <a:r>
              <a:rPr sz="1400" b="1">
                <a:solidFill>
                  <a:srgbClr val="5A6572"/>
                </a:solidFill>
                <a:latin typeface="Arial"/>
              </a:rPr>
              <a:t>height</a:t>
            </a:r>
            <a:r>
              <a:rPr sz="1400" b="0">
                <a:solidFill>
                  <a:srgbClr val="5A6572"/>
                </a:solidFill>
                <a:latin typeface="Arial"/>
              </a:rPr>
              <a:t>: one metre fifty-five.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Hair and glasses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💇‍♀️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long hair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uzun soch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got </a:t>
            </a:r>
            <a:r>
              <a:rPr sz="1400" b="1">
                <a:solidFill>
                  <a:srgbClr val="5A6572"/>
                </a:solidFill>
                <a:latin typeface="Arial"/>
              </a:rPr>
              <a:t>long hair</a:t>
            </a:r>
            <a:r>
              <a:rPr sz="1400" b="0">
                <a:solidFill>
                  <a:srgbClr val="5A6572"/>
                </a:solidFill>
                <a:latin typeface="Arial"/>
              </a:rPr>
              <a:t>, like my mum.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💇‍♂️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short hair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kalta soch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has got very </a:t>
            </a:r>
            <a:r>
              <a:rPr sz="1400" b="1">
                <a:solidFill>
                  <a:srgbClr val="5A6572"/>
                </a:solidFill>
                <a:latin typeface="Arial"/>
              </a:rPr>
              <a:t>short hair</a:t>
            </a:r>
            <a:r>
              <a:rPr sz="1400" b="0">
                <a:solidFill>
                  <a:srgbClr val="5A6572"/>
                </a:solidFill>
                <a:latin typeface="Arial"/>
              </a:rPr>
              <a:t> in summer.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💁‍♀️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medium-length hair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o‘rtacha uzunlikdagi soch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has got </a:t>
            </a:r>
            <a:r>
              <a:rPr sz="1400" b="1">
                <a:solidFill>
                  <a:srgbClr val="5A6572"/>
                </a:solidFill>
                <a:latin typeface="Arial"/>
              </a:rPr>
              <a:t>medium-length hair</a:t>
            </a:r>
            <a:r>
              <a:rPr sz="1400" b="0">
                <a:solidFill>
                  <a:srgbClr val="5A6572"/>
                </a:solidFill>
                <a:latin typeface="Arial"/>
              </a:rPr>
              <a:t> and green eyes.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curly hair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jingalak soch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has got </a:t>
            </a:r>
            <a:r>
              <a:rPr sz="1400" b="1">
                <a:solidFill>
                  <a:srgbClr val="5A6572"/>
                </a:solidFill>
                <a:latin typeface="Arial"/>
              </a:rPr>
              <a:t>curly hair</a:t>
            </a:r>
            <a:r>
              <a:rPr sz="1400" b="0">
                <a:solidFill>
                  <a:srgbClr val="5A6572"/>
                </a:solidFill>
                <a:latin typeface="Arial"/>
              </a:rPr>
              <a:t>, like his grandfather.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🪮️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straight hair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tekis (to‘g‘ri) soch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got </a:t>
            </a:r>
            <a:r>
              <a:rPr sz="1400" b="1">
                <a:solidFill>
                  <a:srgbClr val="5A6572"/>
                </a:solidFill>
                <a:latin typeface="Arial"/>
              </a:rPr>
              <a:t>straight hair</a:t>
            </a:r>
            <a:r>
              <a:rPr sz="1400" b="0">
                <a:solidFill>
                  <a:srgbClr val="5A6572"/>
                </a:solidFill>
                <a:latin typeface="Arial"/>
              </a:rPr>
              <a:t>, but my sister’s hair is curly.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Hair and glasses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🌑️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dark hair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to‘q rangli (qoramtir) soch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Everybody in my family has got </a:t>
            </a:r>
            <a:r>
              <a:rPr sz="1400" b="1">
                <a:solidFill>
                  <a:srgbClr val="5A6572"/>
                </a:solidFill>
                <a:latin typeface="Arial"/>
              </a:rPr>
              <a:t>dark hair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🌼️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fair hair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och rangli (sariq) soch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girl in our class has got </a:t>
            </a:r>
            <a:r>
              <a:rPr sz="1400" b="1">
                <a:solidFill>
                  <a:srgbClr val="5A6572"/>
                </a:solidFill>
                <a:latin typeface="Arial"/>
              </a:rPr>
              <a:t>fair hair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👴️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grey hair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oqargan soch, oq soch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has got </a:t>
            </a:r>
            <a:r>
              <a:rPr sz="1400" b="1">
                <a:solidFill>
                  <a:srgbClr val="5A6572"/>
                </a:solidFill>
                <a:latin typeface="Arial"/>
              </a:rPr>
              <a:t>grey hair</a:t>
            </a:r>
            <a:r>
              <a:rPr sz="1400" b="0">
                <a:solidFill>
                  <a:srgbClr val="5A6572"/>
                </a:solidFill>
                <a:latin typeface="Arial"/>
              </a:rPr>
              <a:t> and a beard.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👓️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wear glasses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ko‘zoynak taqmoq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short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wear glasses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My family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👨‍👩‍👧‍👦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large family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katta oila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got </a:t>
            </a:r>
            <a:r>
              <a:rPr sz="1400" b="1">
                <a:solidFill>
                  <a:srgbClr val="5A6572"/>
                </a:solidFill>
                <a:latin typeface="Arial"/>
              </a:rPr>
              <a:t>a large family</a:t>
            </a:r>
            <a:r>
              <a:rPr sz="1400" b="0">
                <a:solidFill>
                  <a:srgbClr val="5A6572"/>
                </a:solidFill>
                <a:latin typeface="Arial"/>
              </a:rPr>
              <a:t> — four brothers and two sisters.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👨‍👩‍👦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small family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kichik oila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Lola has got </a:t>
            </a:r>
            <a:r>
              <a:rPr sz="1400" b="1">
                <a:solidFill>
                  <a:srgbClr val="5A6572"/>
                </a:solidFill>
                <a:latin typeface="Arial"/>
              </a:rPr>
              <a:t>a small family</a:t>
            </a:r>
            <a:r>
              <a:rPr sz="1400" b="0">
                <a:solidFill>
                  <a:srgbClr val="5A6572"/>
                </a:solidFill>
                <a:latin typeface="Arial"/>
              </a:rPr>
              <a:t>: just her parents and 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👦️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older brother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aka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got </a:t>
            </a:r>
            <a:r>
              <a:rPr sz="1400" b="1">
                <a:solidFill>
                  <a:srgbClr val="5A6572"/>
                </a:solidFill>
                <a:latin typeface="Arial"/>
              </a:rPr>
              <a:t>an older brother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he’s sixteen.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👧️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younger sister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singil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got </a:t>
            </a:r>
            <a:r>
              <a:rPr sz="1400" b="1">
                <a:solidFill>
                  <a:srgbClr val="5A6572"/>
                </a:solidFill>
                <a:latin typeface="Arial"/>
              </a:rPr>
              <a:t>a younger sister</a:t>
            </a:r>
            <a:r>
              <a:rPr sz="1400" b="0">
                <a:solidFill>
                  <a:srgbClr val="5A6572"/>
                </a:solidFill>
                <a:latin typeface="Arial"/>
              </a:rPr>
              <a:t> and she’s six.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🥇️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oldest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kattasi (to‘ng‘ich)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the oldest</a:t>
            </a:r>
            <a:r>
              <a:rPr sz="1400" b="0">
                <a:solidFill>
                  <a:srgbClr val="5A6572"/>
                </a:solidFill>
                <a:latin typeface="Arial"/>
              </a:rPr>
              <a:t> of four children.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My family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🍼️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youngest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kichigi (kenja)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Sardor is </a:t>
            </a:r>
            <a:r>
              <a:rPr sz="1400" b="1">
                <a:solidFill>
                  <a:srgbClr val="5A6572"/>
                </a:solidFill>
                <a:latin typeface="Arial"/>
              </a:rPr>
              <a:t>the youngest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family.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🥈️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middle child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o‘rtancha farzand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got an older sister and a younger brother, so I’m </a:t>
            </a:r>
            <a:r>
              <a:rPr sz="1400" b="1">
                <a:solidFill>
                  <a:srgbClr val="5A6572"/>
                </a:solidFill>
                <a:latin typeface="Arial"/>
              </a:rPr>
              <a:t>the middle child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same 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tengdosh, yoshi bir xil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and I are </a:t>
            </a:r>
            <a:r>
              <a:rPr sz="1400" b="1">
                <a:solidFill>
                  <a:srgbClr val="5A6572"/>
                </a:solidFill>
                <a:latin typeface="Arial"/>
              </a:rPr>
              <a:t>the same age</a:t>
            </a:r>
            <a:r>
              <a:rPr sz="1400" b="0">
                <a:solidFill>
                  <a:srgbClr val="5A6572"/>
                </a:solidFill>
                <a:latin typeface="Arial"/>
              </a:rPr>
              <a:t> — we’re both thirteen.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🎂️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birthday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tug‘ilgan kun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birthday</a:t>
            </a:r>
            <a:r>
              <a:rPr sz="1400" b="0">
                <a:solidFill>
                  <a:srgbClr val="5A6572"/>
                </a:solidFill>
                <a:latin typeface="Arial"/>
              </a:rPr>
              <a:t> is in May, at the end of spring.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My room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🧸️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lot of things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ko‘p narsa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are </a:t>
            </a:r>
            <a:r>
              <a:rPr sz="1400" b="1">
                <a:solidFill>
                  <a:srgbClr val="5A6572"/>
                </a:solidFill>
                <a:latin typeface="Arial"/>
              </a:rPr>
              <a:t>a lot of things</a:t>
            </a:r>
            <a:r>
              <a:rPr sz="1400" b="0">
                <a:solidFill>
                  <a:srgbClr val="5A6572"/>
                </a:solidFill>
                <a:latin typeface="Arial"/>
              </a:rPr>
              <a:t> in my room: books, games and a guitar.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🪑️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not many things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oz narsa (ko‘p emas)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room is small, so there are </a:t>
            </a:r>
            <a:r>
              <a:rPr sz="1400" b="1">
                <a:solidFill>
                  <a:srgbClr val="5A6572"/>
                </a:solidFill>
                <a:latin typeface="Arial"/>
              </a:rPr>
              <a:t>not many things</a:t>
            </a:r>
            <a:r>
              <a:rPr sz="1400" b="0">
                <a:solidFill>
                  <a:srgbClr val="5A6572"/>
                </a:solidFill>
                <a:latin typeface="Arial"/>
              </a:rPr>
              <a:t> in 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🛌️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bunk bed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ikki qavatli karavot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and I sleep in </a:t>
            </a:r>
            <a:r>
              <a:rPr sz="1400" b="1">
                <a:solidFill>
                  <a:srgbClr val="5A6572"/>
                </a:solidFill>
                <a:latin typeface="Arial"/>
              </a:rPr>
              <a:t>a bunk bed</a:t>
            </a:r>
            <a:r>
              <a:rPr sz="1400" b="0">
                <a:solidFill>
                  <a:srgbClr val="5A6572"/>
                </a:solidFill>
                <a:latin typeface="Arial"/>
              </a:rPr>
              <a:t> — I’m on top!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🛋️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furniture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mebel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isn’t much </a:t>
            </a:r>
            <a:r>
              <a:rPr sz="1400" b="1">
                <a:solidFill>
                  <a:srgbClr val="5A6572"/>
                </a:solidFill>
                <a:latin typeface="Arial"/>
              </a:rPr>
              <a:t>furniture</a:t>
            </a:r>
            <a:r>
              <a:rPr sz="1400" b="0">
                <a:solidFill>
                  <a:srgbClr val="5A6572"/>
                </a:solidFill>
                <a:latin typeface="Arial"/>
              </a:rPr>
              <a:t> in my room: a bed, a desk and a chair.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My room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📐️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space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bo‘sh joy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no </a:t>
            </a:r>
            <a:r>
              <a:rPr sz="1400" b="1">
                <a:solidFill>
                  <a:srgbClr val="5A6572"/>
                </a:solidFill>
                <a:latin typeface="Arial"/>
              </a:rPr>
              <a:t>space</a:t>
            </a:r>
            <a:r>
              <a:rPr sz="1400" b="0">
                <a:solidFill>
                  <a:srgbClr val="5A6572"/>
                </a:solidFill>
                <a:latin typeface="Arial"/>
              </a:rPr>
              <a:t> for a big desk in my room.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🕯️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cosy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shinam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room is small but very </a:t>
            </a:r>
            <a:r>
              <a:rPr sz="1400" b="1">
                <a:solidFill>
                  <a:srgbClr val="5A6572"/>
                </a:solidFill>
                <a:latin typeface="Arial"/>
              </a:rPr>
              <a:t>cosy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🪜️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upstairs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yuqori qavatda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room is </a:t>
            </a:r>
            <a:r>
              <a:rPr sz="1400" b="1">
                <a:solidFill>
                  <a:srgbClr val="5A6572"/>
                </a:solidFill>
                <a:latin typeface="Arial"/>
              </a:rPr>
              <a:t>upstairs</a:t>
            </a:r>
            <a:r>
              <a:rPr sz="1400" b="0">
                <a:solidFill>
                  <a:srgbClr val="5A6572"/>
                </a:solidFill>
                <a:latin typeface="Arial"/>
              </a:rPr>
              <a:t>, next to the bathroom.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Meet Kamola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Hi! My name is Kamola. I'm thirteen years old and my </a:t>
            </a:r>
            <a:r>
              <a:rPr sz="1600" b="1">
                <a:solidFill>
                  <a:srgbClr val="1E2A38"/>
                </a:solidFill>
                <a:latin typeface="Arial"/>
              </a:rPr>
              <a:t>birthday</a:t>
            </a:r>
            <a:r>
              <a:rPr sz="1600" b="0">
                <a:solidFill>
                  <a:srgbClr val="1E2A38"/>
                </a:solidFill>
                <a:latin typeface="Arial"/>
              </a:rPr>
              <a:t> is in January. I am </a:t>
            </a:r>
            <a:r>
              <a:rPr sz="1600" b="1">
                <a:solidFill>
                  <a:srgbClr val="1E2A38"/>
                </a:solidFill>
                <a:latin typeface="Arial"/>
              </a:rPr>
              <a:t>tall</a:t>
            </a:r>
            <a:r>
              <a:rPr sz="1600" b="0">
                <a:solidFill>
                  <a:srgbClr val="1E2A38"/>
                </a:solidFill>
                <a:latin typeface="Arial"/>
              </a:rPr>
              <a:t> for my age and I have </a:t>
            </a:r>
            <a:r>
              <a:rPr sz="1600" b="1">
                <a:solidFill>
                  <a:srgbClr val="1E2A38"/>
                </a:solidFill>
                <a:latin typeface="Arial"/>
              </a:rPr>
              <a:t>long hair</a:t>
            </a:r>
            <a:r>
              <a:rPr sz="1600" b="0">
                <a:solidFill>
                  <a:srgbClr val="1E2A38"/>
                </a:solidFill>
                <a:latin typeface="Arial"/>
              </a:rPr>
              <a:t>. My little brother is still very </a:t>
            </a:r>
            <a:r>
              <a:rPr sz="1600" b="1">
                <a:solidFill>
                  <a:srgbClr val="1E2A38"/>
                </a:solidFill>
                <a:latin typeface="Arial"/>
              </a:rPr>
              <a:t>short</a:t>
            </a:r>
            <a:r>
              <a:rPr sz="1600" b="0">
                <a:solidFill>
                  <a:srgbClr val="1E2A38"/>
                </a:solidFill>
                <a:latin typeface="Arial"/>
              </a:rPr>
              <a:t>, but he says he will be very </a:t>
            </a:r>
            <a:r>
              <a:rPr sz="1600" b="1">
                <a:solidFill>
                  <a:srgbClr val="1E2A38"/>
                </a:solidFill>
                <a:latin typeface="Arial"/>
              </a:rPr>
              <a:t>tall</a:t>
            </a:r>
            <a:r>
              <a:rPr sz="1600" b="0">
                <a:solidFill>
                  <a:srgbClr val="1E2A38"/>
                </a:solidFill>
                <a:latin typeface="Arial"/>
              </a:rPr>
              <a:t> one day.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I've got </a:t>
            </a:r>
            <a:r>
              <a:rPr sz="1600" b="1">
                <a:solidFill>
                  <a:srgbClr val="1E2A38"/>
                </a:solidFill>
                <a:latin typeface="Arial"/>
              </a:rPr>
              <a:t>a large family</a:t>
            </a:r>
            <a:r>
              <a:rPr sz="1600" b="0">
                <a:solidFill>
                  <a:srgbClr val="1E2A38"/>
                </a:solidFill>
                <a:latin typeface="Arial"/>
              </a:rPr>
              <a:t>. I've got two brothers and one sister, so we are five children. My mother has three sisters, so I have aunts and uncles in every part of the city. — Who else is in your family? — My grandmother lives with us. — Any pets? — Yes, a cat called Oq.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Meet Kamola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don't have my own room: I share a room with my sister. It isn't very big, but it isn't small either, and there are </a:t>
            </a:r>
            <a:r>
              <a:rPr sz="1600" b="1">
                <a:solidFill>
                  <a:srgbClr val="1E2A38"/>
                </a:solidFill>
                <a:latin typeface="Arial"/>
              </a:rPr>
              <a:t>a lot of things</a:t>
            </a:r>
            <a:r>
              <a:rPr sz="1600" b="0">
                <a:solidFill>
                  <a:srgbClr val="1E2A38"/>
                </a:solidFill>
                <a:latin typeface="Arial"/>
              </a:rPr>
              <a:t> in it — books, photos and my sister's guitar.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cousin Aziz lives in a very </a:t>
            </a:r>
            <a:r>
              <a:rPr sz="1600" b="1">
                <a:solidFill>
                  <a:srgbClr val="1E2A38"/>
                </a:solidFill>
                <a:latin typeface="Arial"/>
              </a:rPr>
              <a:t>small family</a:t>
            </a:r>
            <a:r>
              <a:rPr sz="1600" b="0">
                <a:solidFill>
                  <a:srgbClr val="1E2A38"/>
                </a:solidFill>
                <a:latin typeface="Arial"/>
              </a:rPr>
              <a:t>: just his mother and him. His room is very small and there are </a:t>
            </a:r>
            <a:r>
              <a:rPr sz="1600" b="1">
                <a:solidFill>
                  <a:srgbClr val="1E2A38"/>
                </a:solidFill>
                <a:latin typeface="Arial"/>
              </a:rPr>
              <a:t>not many things</a:t>
            </a:r>
            <a:r>
              <a:rPr sz="1600" b="0">
                <a:solidFill>
                  <a:srgbClr val="1E2A38"/>
                </a:solidFill>
                <a:latin typeface="Arial"/>
              </a:rPr>
              <a:t> in it. He says that is why it is always tidy!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is Kamola's birthday?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else lives with her family?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Does she have her own room?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Aziz's room always tidy?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cover the Uzbek column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inglizchasini o‘qiydi, siz o‘zbekchasini aytasiz. So‘ng almashinasiz.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Uzbek meaning: curly hair · the middle child · a bunk bed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English phrase: o‘rta bo‘yli · ko‘zoynak taqmoq · shinam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yourself in three sentences without looking at the sheet.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your partner two questions about their room.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down the three words you keep forgetting.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Language focus — I am and I have got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Age and height use </a:t>
            </a:r>
            <a:r>
              <a:rPr sz="1800" b="1">
                <a:solidFill>
                  <a:srgbClr val="1E2A38"/>
                </a:solidFill>
                <a:latin typeface="Arial"/>
              </a:rPr>
              <a:t>be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I am</a:t>
            </a:r>
            <a:r>
              <a:rPr sz="1800" b="0">
                <a:solidFill>
                  <a:srgbClr val="1E2A38"/>
                </a:solidFill>
                <a:latin typeface="Arial"/>
              </a:rPr>
              <a:t> thirteen. I </a:t>
            </a:r>
            <a:r>
              <a:rPr sz="1800" b="1">
                <a:solidFill>
                  <a:srgbClr val="1E2A38"/>
                </a:solidFill>
                <a:latin typeface="Arial"/>
              </a:rPr>
              <a:t>am</a:t>
            </a:r>
            <a:r>
              <a:rPr sz="1800" b="0">
                <a:solidFill>
                  <a:srgbClr val="1E2A38"/>
                </a:solidFill>
                <a:latin typeface="Arial"/>
              </a:rPr>
              <a:t> tall.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Family and hair use </a:t>
            </a:r>
            <a:r>
              <a:rPr sz="1800" b="1">
                <a:solidFill>
                  <a:srgbClr val="1E2A38"/>
                </a:solidFill>
                <a:latin typeface="Arial"/>
              </a:rPr>
              <a:t>have got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I've got two brothers. I've got long hair.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Short forms in speaking: </a:t>
            </a:r>
            <a:r>
              <a:rPr sz="1800" b="1">
                <a:solidFill>
                  <a:srgbClr val="1E2A38"/>
                </a:solidFill>
                <a:latin typeface="Arial"/>
              </a:rPr>
              <a:t>I'm</a:t>
            </a:r>
            <a:r>
              <a:rPr sz="1800" b="0">
                <a:solidFill>
                  <a:srgbClr val="1E2A38"/>
                </a:solidFill>
                <a:latin typeface="Arial"/>
              </a:rPr>
              <a:t> = I am, </a:t>
            </a:r>
            <a:r>
              <a:rPr sz="1800" b="1">
                <a:solidFill>
                  <a:srgbClr val="1E2A38"/>
                </a:solidFill>
                <a:latin typeface="Arial"/>
              </a:rPr>
              <a:t>I've got</a:t>
            </a:r>
            <a:r>
              <a:rPr sz="1800" b="0">
                <a:solidFill>
                  <a:srgbClr val="1E2A38"/>
                </a:solidFill>
                <a:latin typeface="Arial"/>
              </a:rPr>
              <a:t> = I have got.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Months take </a:t>
            </a:r>
            <a:r>
              <a:rPr sz="1800" b="1">
                <a:solidFill>
                  <a:srgbClr val="1E2A38"/>
                </a:solidFill>
                <a:latin typeface="Arial"/>
              </a:rPr>
              <a:t>in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My birthday is in</a:t>
            </a:r>
            <a:r>
              <a:rPr sz="1800" b="0">
                <a:solidFill>
                  <a:srgbClr val="1E2A38"/>
                </a:solidFill>
                <a:latin typeface="Arial"/>
              </a:rPr>
              <a:t> January.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Say </a:t>
            </a:r>
            <a:r>
              <a:rPr sz="1800" b="1">
                <a:solidFill>
                  <a:srgbClr val="1E2A38"/>
                </a:solidFill>
                <a:latin typeface="Arial"/>
              </a:rPr>
              <a:t>a large family</a:t>
            </a:r>
            <a:r>
              <a:rPr sz="1800" b="0">
                <a:solidFill>
                  <a:srgbClr val="1E2A38"/>
                </a:solidFill>
                <a:latin typeface="Arial"/>
              </a:rPr>
              <a:t>, not </a:t>
            </a:r>
            <a:r>
              <a:rPr sz="1800" b="1">
                <a:solidFill>
                  <a:srgbClr val="1E2A38"/>
                </a:solidFill>
                <a:latin typeface="Arial"/>
              </a:rPr>
              <a:t>a big family</a:t>
            </a:r>
            <a:r>
              <a:rPr sz="1800" b="0">
                <a:solidFill>
                  <a:srgbClr val="1E2A38"/>
                </a:solidFill>
                <a:latin typeface="Arial"/>
              </a:rPr>
              <a:t> — the book uses large / small.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Talking about yourself — four steps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Start:</a:t>
            </a:r>
            <a:r>
              <a:rPr sz="1700" b="0">
                <a:solidFill>
                  <a:srgbClr val="1E2A38"/>
                </a:solidFill>
                <a:latin typeface="Arial"/>
              </a:rPr>
              <a:t> My name is … and I'm thirteen years old.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Family:</a:t>
            </a:r>
            <a:r>
              <a:rPr sz="1700" b="0">
                <a:solidFill>
                  <a:srgbClr val="1E2A38"/>
                </a:solidFill>
                <a:latin typeface="Arial"/>
              </a:rPr>
              <a:t> I've got a large family — two brothers and one sister.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Yourself:</a:t>
            </a:r>
            <a:r>
              <a:rPr sz="1700" b="0">
                <a:solidFill>
                  <a:srgbClr val="1E2A38"/>
                </a:solidFill>
                <a:latin typeface="Arial"/>
              </a:rPr>
              <a:t> I am tall and I have short hair. My birthday is in May.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My room:</a:t>
            </a:r>
            <a:r>
              <a:rPr sz="1700" b="0">
                <a:solidFill>
                  <a:srgbClr val="1E2A38"/>
                </a:solidFill>
                <a:latin typeface="Arial"/>
              </a:rPr>
              <a:t> I share a room with my brother. It is small but there are a lot of things in it.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SoundSpot (Laser A1+, p. 10) — tick the sound of the letter s: /s/ or /z/?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aunts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pets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uncles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brothers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sisters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cousins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friends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Listen and check. Then say: “I've got lots of uncles but very few aunts.”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Your notes — Laser A1+, p. 10, ex.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Write notes (not sentences). You will speak from these notes.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Me:</a:t>
            </a:r>
            <a:r>
              <a:rPr sz="1600" b="0">
                <a:solidFill>
                  <a:srgbClr val="1E2A38"/>
                </a:solidFill>
                <a:latin typeface="Arial"/>
              </a:rPr>
              <a:t> name · age · birthday · tall / short · hair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family:</a:t>
            </a:r>
            <a:r>
              <a:rPr sz="1600" b="0">
                <a:solidFill>
                  <a:srgbClr val="1E2A38"/>
                </a:solidFill>
                <a:latin typeface="Arial"/>
              </a:rPr>
              <a:t> very large / large / small / very small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Numbers:</a:t>
            </a:r>
            <a:r>
              <a:rPr sz="1600" b="0">
                <a:solidFill>
                  <a:srgbClr val="1E2A38"/>
                </a:solidFill>
                <a:latin typeface="Arial"/>
              </a:rPr>
              <a:t> brothers ___ sisters ___ aunts and uncles ___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Who else is in your family?</a:t>
            </a:r>
            <a:r>
              <a:rPr sz="1600" b="0">
                <a:solidFill>
                  <a:srgbClr val="1E2A38"/>
                </a:solidFill>
                <a:latin typeface="Arial"/>
              </a:rPr>
              <a:t> Any pets?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room:</a:t>
            </a:r>
            <a:r>
              <a:rPr sz="1600" b="0">
                <a:solidFill>
                  <a:srgbClr val="1E2A38"/>
                </a:solidFill>
                <a:latin typeface="Arial"/>
              </a:rPr>
              <a:t> my own room / share a room with ___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 is it like?</a:t>
            </a:r>
            <a:r>
              <a:rPr sz="1600" b="0">
                <a:solidFill>
                  <a:srgbClr val="1E2A38"/>
                </a:solidFill>
                <a:latin typeface="Arial"/>
              </a:rPr>
              <a:t> big / small · a lot of things / not many things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________ ________ Malika and I am from Andijan.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I'm thirteen ________ ________ and I am in Year 7.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________ is in April, so we always celebrate it in spring.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________ one brother and two sisters.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basketball coach can touch the ceiling — he is very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Her hair reaches down to her waist — she has got ________ ________.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Nine children and their parents live in that house — they are ________ ________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grandfather is seventy and he has got ________ ________ now.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Dilnoza is not the oldest or the youngest of the three children — she is ________ ________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sleeps at the top of our ________ ________, and I sleep at the bottom.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 is only a bed and a desk in my room, so there are ________ ________ ________ in it.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________ ________ ________ ________ ________? — My grandmother lives with us too.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notes in the table: Me · My family · My room. Write words, not sentences.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the class about yourself from your notes. Try to talk for one minute without stopping.</a:t>
            </a:r>
          </a:p>
        </p:txBody>
      </p:sp>
      <p:pic>
        <p:nvPicPr>
          <p:cNvPr id="9" name="Picture 8" descr="fami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1874519"/>
            <a:ext cx="3474720" cy="23164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55279" y="4245863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Family Moments · CC0 1.0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Yosh va bo‘y — </a:t>
            </a:r>
            <a:r>
              <a:rPr sz="1600" b="1">
                <a:solidFill>
                  <a:srgbClr val="1E2A38"/>
                </a:solidFill>
                <a:latin typeface="Arial"/>
              </a:rPr>
              <a:t>am</a:t>
            </a:r>
            <a:r>
              <a:rPr sz="1600" b="0">
                <a:solidFill>
                  <a:srgbClr val="1E2A38"/>
                </a:solidFill>
                <a:latin typeface="Arial"/>
              </a:rPr>
              <a:t> bilan: </a:t>
            </a:r>
            <a:r>
              <a:rPr sz="1600" b="1">
                <a:solidFill>
                  <a:srgbClr val="1E2A38"/>
                </a:solidFill>
                <a:latin typeface="Arial"/>
              </a:rPr>
              <a:t>I am thirteen. I am tall.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Oila va soch — </a:t>
            </a:r>
            <a:r>
              <a:rPr sz="1600" b="1">
                <a:solidFill>
                  <a:srgbClr val="1E2A38"/>
                </a:solidFill>
                <a:latin typeface="Arial"/>
              </a:rPr>
              <a:t>have got</a:t>
            </a:r>
            <a:r>
              <a:rPr sz="1600" b="0">
                <a:solidFill>
                  <a:srgbClr val="1E2A38"/>
                </a:solidFill>
                <a:latin typeface="Arial"/>
              </a:rPr>
              <a:t> bilan: </a:t>
            </a:r>
            <a:r>
              <a:rPr sz="1600" b="1">
                <a:solidFill>
                  <a:srgbClr val="1E2A38"/>
                </a:solidFill>
                <a:latin typeface="Arial"/>
              </a:rPr>
              <a:t>I've got two brothers. I've got long hair.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 large family</a:t>
            </a:r>
            <a:r>
              <a:rPr sz="1600" b="0">
                <a:solidFill>
                  <a:srgbClr val="1E2A38"/>
                </a:solidFill>
                <a:latin typeface="Arial"/>
              </a:rPr>
              <a:t> deyiladi, </a:t>
            </a:r>
            <a:r>
              <a:rPr sz="1600" b="1">
                <a:solidFill>
                  <a:srgbClr val="1E2A38"/>
                </a:solidFill>
                <a:latin typeface="Arial"/>
              </a:rPr>
              <a:t>a big family</a:t>
            </a:r>
            <a:r>
              <a:rPr sz="1600" b="0">
                <a:solidFill>
                  <a:srgbClr val="1E2A38"/>
                </a:solidFill>
                <a:latin typeface="Arial"/>
              </a:rPr>
              <a:t> emas (kitobda shunday).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Oy nomidan oldin </a:t>
            </a:r>
            <a:r>
              <a:rPr sz="1600" b="1">
                <a:solidFill>
                  <a:srgbClr val="1E2A38"/>
                </a:solidFill>
                <a:latin typeface="Arial"/>
              </a:rPr>
              <a:t>in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My birthday is in</a:t>
            </a:r>
            <a:r>
              <a:rPr sz="1600" b="0">
                <a:solidFill>
                  <a:srgbClr val="1E2A38"/>
                </a:solidFill>
                <a:latin typeface="Arial"/>
              </a:rPr>
              <a:t> January.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</a:t>
            </a:r>
            <a:r>
              <a:rPr sz="1600" b="0">
                <a:solidFill>
                  <a:srgbClr val="1E2A38"/>
                </a:solidFill>
                <a:latin typeface="Arial"/>
              </a:rPr>
              <a:t> harfi ikki xil o‘qiladi: </a:t>
            </a:r>
            <a:r>
              <a:rPr sz="1600" b="1">
                <a:solidFill>
                  <a:srgbClr val="1E2A38"/>
                </a:solidFill>
                <a:latin typeface="Arial"/>
              </a:rPr>
              <a:t>aunts</a:t>
            </a:r>
            <a:r>
              <a:rPr sz="1600" b="0">
                <a:solidFill>
                  <a:srgbClr val="1E2A38"/>
                </a:solidFill>
                <a:latin typeface="Arial"/>
              </a:rPr>
              <a:t> /s/, lekin </a:t>
            </a:r>
            <a:r>
              <a:rPr sz="1600" b="1">
                <a:solidFill>
                  <a:srgbClr val="1E2A38"/>
                </a:solidFill>
                <a:latin typeface="Arial"/>
              </a:rPr>
              <a:t>uncles, brothers, sisters</a:t>
            </a:r>
            <a:r>
              <a:rPr sz="1600" b="0">
                <a:solidFill>
                  <a:srgbClr val="1E2A38"/>
                </a:solidFill>
                <a:latin typeface="Arial"/>
              </a:rPr>
              <a:t> /z/.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eight sentences about yourself using the Phrase Bank and the new words (name, age, birthday, height, hair, family, room), then finish gap fill 1-6 on the sheet.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words and phrases (sections A-D) with the flashcards: sozlar.com/vocab/cards/?set=grade7-lesson5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A1+ Workbook p. 6, exercises 1-3.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family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Family Moments · CC0 1.0 · https://stocksnap.io/photo/family-portrait-R0P6STPFE0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