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2A38"/>
        </a:solidFill>
        <a:effectLst/>
      </p:bgPr>
    </p:bg>
    <p:spTree>
      <p:nvGrpSpPr>
        <p:cNvPr id="1" name=""/>
        <p:cNvGrpSpPr/>
        <p:nvPr/>
      </p:nvGrpSpPr>
      <p:grpSpPr/>
      <p:sp>
        <p:nvSpPr>
          <p:cNvPr id="2" name="Rectangle 1"/>
          <p:cNvSpPr/>
          <p:nvPr/>
        </p:nvSpPr>
        <p:spPr>
          <a:xfrm>
            <a:off x="0" y="0"/>
            <a:ext cx="12191695" cy="201168"/>
          </a:xfrm>
          <a:prstGeom prst="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1554480"/>
            <a:ext cx="6035040" cy="457200"/>
          </a:xfrm>
          <a:prstGeom prst="rect">
            <a:avLst/>
          </a:prstGeom>
          <a:noFill/>
        </p:spPr>
        <p:txBody>
          <a:bodyPr wrap="square">
            <a:spAutoFit/>
          </a:bodyPr>
          <a:lstStyle/>
          <a:p>
            <a:pPr algn="l">
              <a:spcAft>
                <a:spcPts val="600"/>
              </a:spcAft>
            </a:pPr>
            <a:r>
              <a:rPr sz="1700" b="1">
                <a:solidFill>
                  <a:srgbClr val="C9A35C"/>
                </a:solidFill>
                <a:latin typeface="Arial"/>
              </a:rPr>
              <a:t>GRADE 7  ·  LESSON 4</a:t>
            </a:r>
          </a:p>
        </p:txBody>
      </p:sp>
      <p:sp>
        <p:nvSpPr>
          <p:cNvPr id="4" name="TextBox 3"/>
          <p:cNvSpPr txBox="1"/>
          <p:nvPr/>
        </p:nvSpPr>
        <p:spPr>
          <a:xfrm>
            <a:off x="822960" y="2057400"/>
            <a:ext cx="6035040" cy="1828800"/>
          </a:xfrm>
          <a:prstGeom prst="rect">
            <a:avLst/>
          </a:prstGeom>
          <a:noFill/>
        </p:spPr>
        <p:txBody>
          <a:bodyPr wrap="square">
            <a:spAutoFit/>
          </a:bodyPr>
          <a:lstStyle/>
          <a:p>
            <a:pPr algn="l">
              <a:spcAft>
                <a:spcPts val="600"/>
              </a:spcAft>
            </a:pPr>
            <a:r>
              <a:rPr sz="3800" b="1">
                <a:solidFill>
                  <a:srgbClr val="FFFFFF"/>
                </a:solidFill>
                <a:latin typeface="Arial"/>
              </a:rPr>
              <a:t>My Room, My Pets, My Family</a:t>
            </a:r>
          </a:p>
        </p:txBody>
      </p:sp>
      <p:sp>
        <p:nvSpPr>
          <p:cNvPr id="5" name="TextBox 4"/>
          <p:cNvSpPr txBox="1"/>
          <p:nvPr/>
        </p:nvSpPr>
        <p:spPr>
          <a:xfrm>
            <a:off x="822960" y="4114800"/>
            <a:ext cx="6035040" cy="914400"/>
          </a:xfrm>
          <a:prstGeom prst="rect">
            <a:avLst/>
          </a:prstGeom>
          <a:noFill/>
        </p:spPr>
        <p:txBody>
          <a:bodyPr wrap="square">
            <a:spAutoFit/>
          </a:bodyPr>
          <a:lstStyle/>
          <a:p>
            <a:pPr algn="l">
              <a:spcAft>
                <a:spcPts val="400"/>
              </a:spcAft>
            </a:pPr>
            <a:r>
              <a:rPr sz="1700" b="0">
                <a:solidFill>
                  <a:srgbClr val="B9AFA0"/>
                </a:solidFill>
                <a:latin typeface="Arial"/>
              </a:rPr>
              <a:t>Xonam, uy hayvonlarim, oilam</a:t>
            </a:r>
          </a:p>
          <a:p>
            <a:pPr algn="l">
              <a:spcAft>
                <a:spcPts val="400"/>
              </a:spcAft>
            </a:pPr>
            <a:r>
              <a:rPr sz="1700" b="0">
                <a:solidFill>
                  <a:srgbClr val="B9AFA0"/>
                </a:solidFill>
                <a:latin typeface="Arial"/>
              </a:rPr>
              <a:t>Listening for gist / specific information (Unit 1)</a:t>
            </a:r>
          </a:p>
        </p:txBody>
      </p:sp>
      <p:sp>
        <p:nvSpPr>
          <p:cNvPr id="6" name="TextBox 5"/>
          <p:cNvSpPr txBox="1"/>
          <p:nvPr/>
        </p:nvSpPr>
        <p:spPr>
          <a:xfrm>
            <a:off x="822960" y="5852160"/>
            <a:ext cx="6035040" cy="457200"/>
          </a:xfrm>
          <a:prstGeom prst="rect">
            <a:avLst/>
          </a:prstGeom>
          <a:noFill/>
        </p:spPr>
        <p:txBody>
          <a:bodyPr wrap="square">
            <a:spAutoFit/>
          </a:bodyPr>
          <a:lstStyle/>
          <a:p>
            <a:pPr algn="l">
              <a:spcAft>
                <a:spcPts val="600"/>
              </a:spcAft>
            </a:pPr>
            <a:r>
              <a:rPr sz="1300" b="0">
                <a:solidFill>
                  <a:srgbClr val="8E99A6"/>
                </a:solidFill>
                <a:latin typeface="Arial"/>
              </a:rPr>
              <a:t>sozlar.com</a:t>
            </a:r>
          </a:p>
        </p:txBody>
      </p:sp>
      <p:pic>
        <p:nvPicPr>
          <p:cNvPr id="7" name="Picture 6" descr="cover.jpg"/>
          <p:cNvPicPr>
            <a:picLocks noChangeAspect="1"/>
          </p:cNvPicPr>
          <p:nvPr/>
        </p:nvPicPr>
        <p:blipFill>
          <a:blip r:embed="rId2"/>
          <a:stretch>
            <a:fillRect/>
          </a:stretch>
        </p:blipFill>
        <p:spPr>
          <a:xfrm>
            <a:off x="7315200" y="1371600"/>
            <a:ext cx="4114800" cy="3077870"/>
          </a:xfrm>
          <a:prstGeom prst="rect">
            <a:avLst/>
          </a:prstGeom>
        </p:spPr>
      </p:pic>
      <p:sp>
        <p:nvSpPr>
          <p:cNvPr id="8" name="TextBox 7"/>
          <p:cNvSpPr txBox="1"/>
          <p:nvPr/>
        </p:nvSpPr>
        <p:spPr>
          <a:xfrm>
            <a:off x="7315200" y="4504334"/>
            <a:ext cx="4114800" cy="457200"/>
          </a:xfrm>
          <a:prstGeom prst="rect">
            <a:avLst/>
          </a:prstGeom>
          <a:noFill/>
        </p:spPr>
        <p:txBody>
          <a:bodyPr wrap="square">
            <a:spAutoFit/>
          </a:bodyPr>
          <a:lstStyle/>
          <a:p>
            <a:pPr algn="l">
              <a:spcAft>
                <a:spcPts val="100"/>
              </a:spcAft>
            </a:pPr>
            <a:r>
              <a:rPr sz="1300" b="0">
                <a:solidFill>
                  <a:srgbClr val="8E99A6"/>
                </a:solidFill>
                <a:latin typeface="Arial"/>
              </a:rPr>
              <a:t>MAZZALI bespoke italian furniture · CC BY-SA 2.0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LESSON AIMS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Bugungi maqsad</a:t>
            </a:r>
          </a:p>
        </p:txBody>
      </p:sp>
      <p:sp>
        <p:nvSpPr>
          <p:cNvPr id="5" name="Rounded Rectangle 4"/>
          <p:cNvSpPr/>
          <p:nvPr/>
        </p:nvSpPr>
        <p:spPr>
          <a:xfrm>
            <a:off x="777240" y="1874519"/>
            <a:ext cx="10607040" cy="9601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2157983"/>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645920" y="2093975"/>
            <a:ext cx="9418320" cy="640080"/>
          </a:xfrm>
          <a:prstGeom prst="rect">
            <a:avLst/>
          </a:prstGeom>
          <a:noFill/>
        </p:spPr>
        <p:txBody>
          <a:bodyPr wrap="square">
            <a:spAutoFit/>
          </a:bodyPr>
          <a:lstStyle/>
          <a:p>
            <a:pPr algn="l">
              <a:spcAft>
                <a:spcPts val="600"/>
              </a:spcAft>
            </a:pPr>
            <a:r>
              <a:rPr sz="1700" b="0">
                <a:solidFill>
                  <a:srgbClr val="1E2A38"/>
                </a:solidFill>
                <a:latin typeface="Arial"/>
              </a:rPr>
              <a:t>Students will be able to decide if six statements about a recording are true or false (gist)</a:t>
            </a:r>
          </a:p>
        </p:txBody>
      </p:sp>
      <p:sp>
        <p:nvSpPr>
          <p:cNvPr id="8" name="Rounded Rectangle 7"/>
          <p:cNvSpPr/>
          <p:nvPr/>
        </p:nvSpPr>
        <p:spPr>
          <a:xfrm>
            <a:off x="777240" y="2990087"/>
            <a:ext cx="10607040" cy="9601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3273551"/>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0" name="TextBox 9"/>
          <p:cNvSpPr txBox="1"/>
          <p:nvPr/>
        </p:nvSpPr>
        <p:spPr>
          <a:xfrm>
            <a:off x="1645920" y="3209543"/>
            <a:ext cx="9418320" cy="640080"/>
          </a:xfrm>
          <a:prstGeom prst="rect">
            <a:avLst/>
          </a:prstGeom>
          <a:noFill/>
        </p:spPr>
        <p:txBody>
          <a:bodyPr wrap="square">
            <a:spAutoFit/>
          </a:bodyPr>
          <a:lstStyle/>
          <a:p>
            <a:pPr algn="l">
              <a:spcAft>
                <a:spcPts val="600"/>
              </a:spcAft>
            </a:pPr>
            <a:r>
              <a:rPr sz="1700" b="0">
                <a:solidFill>
                  <a:srgbClr val="1E2A38"/>
                </a:solidFill>
                <a:latin typeface="Arial"/>
              </a:rPr>
              <a:t>Students will be able to complete six sentences with one word while listening (specific information)</a:t>
            </a:r>
          </a:p>
        </p:txBody>
      </p:sp>
      <p:sp>
        <p:nvSpPr>
          <p:cNvPr id="11" name="Rounded Rectangle 10"/>
          <p:cNvSpPr/>
          <p:nvPr/>
        </p:nvSpPr>
        <p:spPr>
          <a:xfrm>
            <a:off x="777240" y="4105655"/>
            <a:ext cx="10607040" cy="9601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4389119"/>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3" name="TextBox 12"/>
          <p:cNvSpPr txBox="1"/>
          <p:nvPr/>
        </p:nvSpPr>
        <p:spPr>
          <a:xfrm>
            <a:off x="1645920" y="4325111"/>
            <a:ext cx="9418320" cy="640080"/>
          </a:xfrm>
          <a:prstGeom prst="rect">
            <a:avLst/>
          </a:prstGeom>
          <a:noFill/>
        </p:spPr>
        <p:txBody>
          <a:bodyPr wrap="square">
            <a:spAutoFit/>
          </a:bodyPr>
          <a:lstStyle/>
          <a:p>
            <a:pPr algn="l">
              <a:spcAft>
                <a:spcPts val="600"/>
              </a:spcAft>
            </a:pPr>
            <a:r>
              <a:rPr sz="1700" b="0">
                <a:solidFill>
                  <a:srgbClr val="1E2A38"/>
                </a:solidFill>
                <a:latin typeface="Arial"/>
              </a:rPr>
              <a:t>Students will be able to describe their own room, pets and family in five sentences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LOOK AND SAY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Bugungi mavzu</a:t>
            </a:r>
          </a:p>
        </p:txBody>
      </p:sp>
      <p:sp>
        <p:nvSpPr>
          <p:cNvPr id="5" name="Rounded Rectangle 4"/>
          <p:cNvSpPr/>
          <p:nvPr/>
        </p:nvSpPr>
        <p:spPr>
          <a:xfrm>
            <a:off x="777240" y="1783080"/>
            <a:ext cx="5074920" cy="3914717"/>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6" name="Picture 5" descr="pets.jpg"/>
          <p:cNvPicPr>
            <a:picLocks noChangeAspect="1"/>
          </p:cNvPicPr>
          <p:nvPr/>
        </p:nvPicPr>
        <p:blipFill>
          <a:blip r:embed="rId2"/>
          <a:stretch>
            <a:fillRect/>
          </a:stretch>
        </p:blipFill>
        <p:spPr>
          <a:xfrm>
            <a:off x="960120" y="1965960"/>
            <a:ext cx="4709160" cy="3137478"/>
          </a:xfrm>
          <a:prstGeom prst="rect">
            <a:avLst/>
          </a:prstGeom>
        </p:spPr>
      </p:pic>
      <p:sp>
        <p:nvSpPr>
          <p:cNvPr id="7" name="TextBox 6"/>
          <p:cNvSpPr txBox="1"/>
          <p:nvPr/>
        </p:nvSpPr>
        <p:spPr>
          <a:xfrm>
            <a:off x="960120" y="5158302"/>
            <a:ext cx="4709160" cy="457200"/>
          </a:xfrm>
          <a:prstGeom prst="rect">
            <a:avLst/>
          </a:prstGeom>
          <a:noFill/>
        </p:spPr>
        <p:txBody>
          <a:bodyPr wrap="square">
            <a:spAutoFit/>
          </a:bodyPr>
          <a:lstStyle/>
          <a:p>
            <a:pPr algn="l">
              <a:spcAft>
                <a:spcPts val="100"/>
              </a:spcAft>
            </a:pPr>
            <a:r>
              <a:rPr sz="950" b="0">
                <a:solidFill>
                  <a:srgbClr val="5A6572"/>
                </a:solidFill>
                <a:latin typeface="Arial"/>
              </a:rPr>
              <a:t>Dave Buchwald · CC BY-SA 3.0</a:t>
            </a:r>
          </a:p>
        </p:txBody>
      </p:sp>
      <p:sp>
        <p:nvSpPr>
          <p:cNvPr id="8" name="Rounded Rectangle 7"/>
          <p:cNvSpPr/>
          <p:nvPr/>
        </p:nvSpPr>
        <p:spPr>
          <a:xfrm>
            <a:off x="6309360" y="1783080"/>
            <a:ext cx="5074920" cy="3916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Picture 8" descr="radio.jpg"/>
          <p:cNvPicPr>
            <a:picLocks noChangeAspect="1"/>
          </p:cNvPicPr>
          <p:nvPr/>
        </p:nvPicPr>
        <p:blipFill>
          <a:blip r:embed="rId3"/>
          <a:stretch>
            <a:fillRect/>
          </a:stretch>
        </p:blipFill>
        <p:spPr>
          <a:xfrm>
            <a:off x="6492240" y="1965960"/>
            <a:ext cx="4709160" cy="3139440"/>
          </a:xfrm>
          <a:prstGeom prst="rect">
            <a:avLst/>
          </a:prstGeom>
        </p:spPr>
      </p:pic>
      <p:sp>
        <p:nvSpPr>
          <p:cNvPr id="10" name="TextBox 9"/>
          <p:cNvSpPr txBox="1"/>
          <p:nvPr/>
        </p:nvSpPr>
        <p:spPr>
          <a:xfrm>
            <a:off x="6492240" y="5160264"/>
            <a:ext cx="4709160" cy="457200"/>
          </a:xfrm>
          <a:prstGeom prst="rect">
            <a:avLst/>
          </a:prstGeom>
          <a:noFill/>
        </p:spPr>
        <p:txBody>
          <a:bodyPr wrap="square">
            <a:spAutoFit/>
          </a:bodyPr>
          <a:lstStyle/>
          <a:p>
            <a:pPr algn="l">
              <a:spcAft>
                <a:spcPts val="100"/>
              </a:spcAft>
            </a:pPr>
            <a:r>
              <a:rPr sz="950" b="0">
                <a:solidFill>
                  <a:srgbClr val="5A6572"/>
                </a:solidFill>
                <a:latin typeface="Arial"/>
              </a:rPr>
              <a:t>Kristin Hardwick · CC0 1.0</a:t>
            </a:r>
          </a:p>
        </p:txBody>
      </p:sp>
      <p:sp>
        <p:nvSpPr>
          <p:cNvPr id="11" name="TextBox 10"/>
          <p:cNvSpPr txBox="1"/>
          <p:nvPr/>
        </p:nvSpPr>
        <p:spPr>
          <a:xfrm>
            <a:off x="777240" y="5809488"/>
            <a:ext cx="10607040" cy="548640"/>
          </a:xfrm>
          <a:prstGeom prst="rect">
            <a:avLst/>
          </a:prstGeom>
          <a:noFill/>
        </p:spPr>
        <p:txBody>
          <a:bodyPr wrap="square">
            <a:spAutoFit/>
          </a:bodyPr>
          <a:lstStyle/>
          <a:p>
            <a:pPr algn="l">
              <a:spcAft>
                <a:spcPts val="600"/>
              </a:spcAft>
            </a:pPr>
            <a:r>
              <a:rPr sz="1700" b="0">
                <a:solidFill>
                  <a:srgbClr val="5A6572"/>
                </a:solidFill>
                <a:latin typeface="Arial"/>
              </a:rPr>
              <a:t>What can you see? Say three sentences about each picture.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A. Family life</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lucky</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omadli</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I’m </a:t>
            </a:r>
            <a:r>
              <a:rPr sz="1400" b="1">
                <a:solidFill>
                  <a:srgbClr val="5A6572"/>
                </a:solidFill>
                <a:latin typeface="Arial"/>
              </a:rPr>
              <a:t>lucky</a:t>
            </a:r>
            <a:r>
              <a:rPr sz="1400" b="0">
                <a:solidFill>
                  <a:srgbClr val="5A6572"/>
                </a:solidFill>
                <a:latin typeface="Arial"/>
              </a:rPr>
              <a:t> — I’ve got two brothers and a big garden.</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live with</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 bilan birga yashamoq</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My grandmother </a:t>
            </a:r>
            <a:r>
              <a:rPr sz="1400" b="1">
                <a:solidFill>
                  <a:srgbClr val="5A6572"/>
                </a:solidFill>
                <a:latin typeface="Arial"/>
              </a:rPr>
              <a:t>lives with</a:t>
            </a:r>
            <a:r>
              <a:rPr sz="1400" b="0">
                <a:solidFill>
                  <a:srgbClr val="5A6572"/>
                </a:solidFill>
                <a:latin typeface="Arial"/>
              </a:rPr>
              <a:t> us in Samarkand.</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a family pet</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oilaning uy hayvoni</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Our cat Mosh is </a:t>
            </a:r>
            <a:r>
              <a:rPr sz="1400" b="1">
                <a:solidFill>
                  <a:srgbClr val="5A6572"/>
                </a:solidFill>
                <a:latin typeface="Arial"/>
              </a:rPr>
              <a:t>a family pet</a:t>
            </a:r>
            <a:r>
              <a:rPr sz="1400" b="0">
                <a:solidFill>
                  <a:srgbClr val="5A6572"/>
                </a:solidFill>
                <a:latin typeface="Arial"/>
              </a:rPr>
              <a:t> — everybody in our house loves her.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B. In my bedroom  (1/3)</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bedroom</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yotoqxona</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My </a:t>
            </a:r>
            <a:r>
              <a:rPr sz="1400" b="1">
                <a:solidFill>
                  <a:srgbClr val="5A6572"/>
                </a:solidFill>
                <a:latin typeface="Arial"/>
              </a:rPr>
              <a:t>bedroom</a:t>
            </a:r>
            <a:r>
              <a:rPr sz="1400" b="0">
                <a:solidFill>
                  <a:srgbClr val="5A6572"/>
                </a:solidFill>
                <a:latin typeface="Arial"/>
              </a:rPr>
              <a:t> is next to the kitchen.</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bed</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karavot</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Our cat always sleeps on my </a:t>
            </a:r>
            <a:r>
              <a:rPr sz="1400" b="1">
                <a:solidFill>
                  <a:srgbClr val="5A6572"/>
                </a:solidFill>
                <a:latin typeface="Arial"/>
              </a:rPr>
              <a:t>bed</a:t>
            </a:r>
            <a:r>
              <a:rPr sz="1400" b="0">
                <a:solidFill>
                  <a:srgbClr val="5A6572"/>
                </a:solidFill>
                <a:latin typeface="Arial"/>
              </a:rPr>
              <a:t>.</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wardrobe</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kiyim javoni (shkaf)</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All my clothes are in the </a:t>
            </a:r>
            <a:r>
              <a:rPr sz="1400" b="1">
                <a:solidFill>
                  <a:srgbClr val="5A6572"/>
                </a:solidFill>
                <a:latin typeface="Arial"/>
              </a:rPr>
              <a:t>wardrobe</a:t>
            </a:r>
            <a:r>
              <a:rPr sz="1400" b="0">
                <a:solidFill>
                  <a:srgbClr val="5A6572"/>
                </a:solidFill>
                <a:latin typeface="Arial"/>
              </a:rPr>
              <a:t> in the corner.</a:t>
            </a:r>
          </a:p>
        </p:txBody>
      </p:sp>
      <p:sp>
        <p:nvSpPr>
          <p:cNvPr id="20" name="Rounded Rectangle 19"/>
          <p:cNvSpPr/>
          <p:nvPr/>
        </p:nvSpPr>
        <p:spPr>
          <a:xfrm>
            <a:off x="731520" y="4745736"/>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68680" y="4809744"/>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2" name="TextBox 21"/>
          <p:cNvSpPr txBox="1"/>
          <p:nvPr/>
        </p:nvSpPr>
        <p:spPr>
          <a:xfrm>
            <a:off x="1508760" y="4828032"/>
            <a:ext cx="3520440" cy="749808"/>
          </a:xfrm>
          <a:prstGeom prst="rect">
            <a:avLst/>
          </a:prstGeom>
          <a:noFill/>
        </p:spPr>
        <p:txBody>
          <a:bodyPr wrap="square">
            <a:spAutoFit/>
          </a:bodyPr>
          <a:lstStyle/>
          <a:p>
            <a:pPr algn="l">
              <a:spcAft>
                <a:spcPts val="600"/>
              </a:spcAft>
            </a:pPr>
            <a:r>
              <a:rPr sz="2100" b="1">
                <a:solidFill>
                  <a:srgbClr val="1E2A38"/>
                </a:solidFill>
                <a:latin typeface="Arial"/>
              </a:rPr>
              <a:t>desk</a:t>
            </a:r>
          </a:p>
        </p:txBody>
      </p:sp>
      <p:sp>
        <p:nvSpPr>
          <p:cNvPr id="23" name="TextBox 22"/>
          <p:cNvSpPr txBox="1"/>
          <p:nvPr/>
        </p:nvSpPr>
        <p:spPr>
          <a:xfrm>
            <a:off x="5120640" y="4855464"/>
            <a:ext cx="2468880" cy="749808"/>
          </a:xfrm>
          <a:prstGeom prst="rect">
            <a:avLst/>
          </a:prstGeom>
          <a:noFill/>
        </p:spPr>
        <p:txBody>
          <a:bodyPr wrap="square">
            <a:spAutoFit/>
          </a:bodyPr>
          <a:lstStyle/>
          <a:p>
            <a:pPr algn="l">
              <a:spcAft>
                <a:spcPts val="600"/>
              </a:spcAft>
            </a:pPr>
            <a:r>
              <a:rPr sz="1600" b="0">
                <a:solidFill>
                  <a:srgbClr val="0D9488"/>
                </a:solidFill>
                <a:latin typeface="Arial"/>
              </a:rPr>
              <a:t>yozuv stoli</a:t>
            </a:r>
          </a:p>
        </p:txBody>
      </p:sp>
      <p:sp>
        <p:nvSpPr>
          <p:cNvPr id="24" name="TextBox 23"/>
          <p:cNvSpPr txBox="1"/>
          <p:nvPr/>
        </p:nvSpPr>
        <p:spPr>
          <a:xfrm>
            <a:off x="7680960" y="4855464"/>
            <a:ext cx="3794760" cy="804672"/>
          </a:xfrm>
          <a:prstGeom prst="rect">
            <a:avLst/>
          </a:prstGeom>
          <a:noFill/>
        </p:spPr>
        <p:txBody>
          <a:bodyPr wrap="square">
            <a:spAutoFit/>
          </a:bodyPr>
          <a:lstStyle/>
          <a:p>
            <a:pPr algn="l">
              <a:spcAft>
                <a:spcPts val="600"/>
              </a:spcAft>
            </a:pPr>
            <a:r>
              <a:rPr sz="1400" b="0">
                <a:solidFill>
                  <a:srgbClr val="5A6572"/>
                </a:solidFill>
                <a:latin typeface="Arial"/>
              </a:rPr>
              <a:t>I do my homework at the </a:t>
            </a:r>
            <a:r>
              <a:rPr sz="1400" b="1">
                <a:solidFill>
                  <a:srgbClr val="5A6572"/>
                </a:solidFill>
                <a:latin typeface="Arial"/>
              </a:rPr>
              <a:t>desk</a:t>
            </a:r>
            <a:r>
              <a:rPr sz="1400" b="0">
                <a:solidFill>
                  <a:srgbClr val="5A6572"/>
                </a:solidFill>
                <a:latin typeface="Arial"/>
              </a:rPr>
              <a:t> near the window.</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B. In my bedroom  (2/3)</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shelf</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javon, tokcha</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My books and games are on the </a:t>
            </a:r>
            <a:r>
              <a:rPr sz="1400" b="1">
                <a:solidFill>
                  <a:srgbClr val="5A6572"/>
                </a:solidFill>
                <a:latin typeface="Arial"/>
              </a:rPr>
              <a:t>shelf</a:t>
            </a:r>
            <a:r>
              <a:rPr sz="1400" b="0">
                <a:solidFill>
                  <a:srgbClr val="5A6572"/>
                </a:solidFill>
                <a:latin typeface="Arial"/>
              </a:rPr>
              <a:t> above the bed.</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chest of drawers</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tortmali javon (komod)</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My socks and T-shirts are in the </a:t>
            </a:r>
            <a:r>
              <a:rPr sz="1400" b="1">
                <a:solidFill>
                  <a:srgbClr val="5A6572"/>
                </a:solidFill>
                <a:latin typeface="Arial"/>
              </a:rPr>
              <a:t>chest of drawers</a:t>
            </a:r>
            <a:r>
              <a:rPr sz="1400" b="0">
                <a:solidFill>
                  <a:srgbClr val="5A6572"/>
                </a:solidFill>
                <a:latin typeface="Arial"/>
              </a:rPr>
              <a:t>.</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lamp</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chiroq (stol chirog‘i)</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I read in bed with the small </a:t>
            </a:r>
            <a:r>
              <a:rPr sz="1400" b="1">
                <a:solidFill>
                  <a:srgbClr val="5A6572"/>
                </a:solidFill>
                <a:latin typeface="Arial"/>
              </a:rPr>
              <a:t>lamp</a:t>
            </a:r>
            <a:r>
              <a:rPr sz="1400" b="0">
                <a:solidFill>
                  <a:srgbClr val="5A6572"/>
                </a:solidFill>
                <a:latin typeface="Arial"/>
              </a:rPr>
              <a:t> on.</a:t>
            </a:r>
          </a:p>
        </p:txBody>
      </p:sp>
      <p:sp>
        <p:nvSpPr>
          <p:cNvPr id="20" name="Rounded Rectangle 19"/>
          <p:cNvSpPr/>
          <p:nvPr/>
        </p:nvSpPr>
        <p:spPr>
          <a:xfrm>
            <a:off x="731520" y="4745736"/>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68680" y="4809744"/>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2" name="TextBox 21"/>
          <p:cNvSpPr txBox="1"/>
          <p:nvPr/>
        </p:nvSpPr>
        <p:spPr>
          <a:xfrm>
            <a:off x="1508760" y="4828032"/>
            <a:ext cx="3520440" cy="749808"/>
          </a:xfrm>
          <a:prstGeom prst="rect">
            <a:avLst/>
          </a:prstGeom>
          <a:noFill/>
        </p:spPr>
        <p:txBody>
          <a:bodyPr wrap="square">
            <a:spAutoFit/>
          </a:bodyPr>
          <a:lstStyle/>
          <a:p>
            <a:pPr algn="l">
              <a:spcAft>
                <a:spcPts val="600"/>
              </a:spcAft>
            </a:pPr>
            <a:r>
              <a:rPr sz="2100" b="1">
                <a:solidFill>
                  <a:srgbClr val="1E2A38"/>
                </a:solidFill>
                <a:latin typeface="Arial"/>
              </a:rPr>
              <a:t>mirror</a:t>
            </a:r>
          </a:p>
        </p:txBody>
      </p:sp>
      <p:sp>
        <p:nvSpPr>
          <p:cNvPr id="23" name="TextBox 22"/>
          <p:cNvSpPr txBox="1"/>
          <p:nvPr/>
        </p:nvSpPr>
        <p:spPr>
          <a:xfrm>
            <a:off x="5120640" y="4855464"/>
            <a:ext cx="2468880" cy="749808"/>
          </a:xfrm>
          <a:prstGeom prst="rect">
            <a:avLst/>
          </a:prstGeom>
          <a:noFill/>
        </p:spPr>
        <p:txBody>
          <a:bodyPr wrap="square">
            <a:spAutoFit/>
          </a:bodyPr>
          <a:lstStyle/>
          <a:p>
            <a:pPr algn="l">
              <a:spcAft>
                <a:spcPts val="600"/>
              </a:spcAft>
            </a:pPr>
            <a:r>
              <a:rPr sz="1600" b="0">
                <a:solidFill>
                  <a:srgbClr val="0D9488"/>
                </a:solidFill>
                <a:latin typeface="Arial"/>
              </a:rPr>
              <a:t>ko‘zgu</a:t>
            </a:r>
          </a:p>
        </p:txBody>
      </p:sp>
      <p:sp>
        <p:nvSpPr>
          <p:cNvPr id="24" name="TextBox 23"/>
          <p:cNvSpPr txBox="1"/>
          <p:nvPr/>
        </p:nvSpPr>
        <p:spPr>
          <a:xfrm>
            <a:off x="7680960" y="4855464"/>
            <a:ext cx="3794760" cy="804672"/>
          </a:xfrm>
          <a:prstGeom prst="rect">
            <a:avLst/>
          </a:prstGeom>
          <a:noFill/>
        </p:spPr>
        <p:txBody>
          <a:bodyPr wrap="square">
            <a:spAutoFit/>
          </a:bodyPr>
          <a:lstStyle/>
          <a:p>
            <a:pPr algn="l">
              <a:spcAft>
                <a:spcPts val="600"/>
              </a:spcAft>
            </a:pPr>
            <a:r>
              <a:rPr sz="1400" b="0">
                <a:solidFill>
                  <a:srgbClr val="5A6572"/>
                </a:solidFill>
                <a:latin typeface="Arial"/>
              </a:rPr>
              <a:t>There’s a big </a:t>
            </a:r>
            <a:r>
              <a:rPr sz="1400" b="1">
                <a:solidFill>
                  <a:srgbClr val="5A6572"/>
                </a:solidFill>
                <a:latin typeface="Arial"/>
              </a:rPr>
              <a:t>mirror</a:t>
            </a:r>
            <a:r>
              <a:rPr sz="1400" b="0">
                <a:solidFill>
                  <a:srgbClr val="5A6572"/>
                </a:solidFill>
                <a:latin typeface="Arial"/>
              </a:rPr>
              <a:t> on the wardrobe door.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B. In my bedroom  (3/3)</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poster</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plakat</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I’ve got a </a:t>
            </a:r>
            <a:r>
              <a:rPr sz="1400" b="1">
                <a:solidFill>
                  <a:srgbClr val="5A6572"/>
                </a:solidFill>
                <a:latin typeface="Arial"/>
              </a:rPr>
              <a:t>poster</a:t>
            </a:r>
            <a:r>
              <a:rPr sz="1400" b="0">
                <a:solidFill>
                  <a:srgbClr val="5A6572"/>
                </a:solidFill>
                <a:latin typeface="Arial"/>
              </a:rPr>
              <a:t> of my favourite team on the wall.</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curtains</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pardalar</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The </a:t>
            </a:r>
            <a:r>
              <a:rPr sz="1400" b="1">
                <a:solidFill>
                  <a:srgbClr val="5A6572"/>
                </a:solidFill>
                <a:latin typeface="Arial"/>
              </a:rPr>
              <a:t>curtains</a:t>
            </a:r>
            <a:r>
              <a:rPr sz="1400" b="0">
                <a:solidFill>
                  <a:srgbClr val="5A6572"/>
                </a:solidFill>
                <a:latin typeface="Arial"/>
              </a:rPr>
              <a:t> in my room are blue, like the walls.</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carpet</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gilam</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There’s a soft red </a:t>
            </a:r>
            <a:r>
              <a:rPr sz="1400" b="1">
                <a:solidFill>
                  <a:srgbClr val="5A6572"/>
                </a:solidFill>
                <a:latin typeface="Arial"/>
              </a:rPr>
              <a:t>carpet</a:t>
            </a:r>
            <a:r>
              <a:rPr sz="1400" b="0">
                <a:solidFill>
                  <a:srgbClr val="5A6572"/>
                </a:solidFill>
                <a:latin typeface="Arial"/>
              </a:rPr>
              <a:t> on the floor of my room.</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C. Describing a room</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tidy</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tartibli, saranjom</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My sister’s room is always </a:t>
            </a:r>
            <a:r>
              <a:rPr sz="1400" b="1">
                <a:solidFill>
                  <a:srgbClr val="5A6572"/>
                </a:solidFill>
                <a:latin typeface="Arial"/>
              </a:rPr>
              <a:t>tidy</a:t>
            </a:r>
            <a:r>
              <a:rPr sz="1400" b="0">
                <a:solidFill>
                  <a:srgbClr val="5A6572"/>
                </a:solidFill>
                <a:latin typeface="Arial"/>
              </a:rPr>
              <a:t> — everything is in its place.</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messy</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tartibsiz, sochilib yotgan</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My brother’s side of the room is very </a:t>
            </a:r>
            <a:r>
              <a:rPr sz="1400" b="1">
                <a:solidFill>
                  <a:srgbClr val="5A6572"/>
                </a:solidFill>
                <a:latin typeface="Arial"/>
              </a:rPr>
              <a:t>messy</a:t>
            </a:r>
            <a:r>
              <a:rPr sz="1400" b="0">
                <a:solidFill>
                  <a:srgbClr val="5A6572"/>
                </a:solidFill>
                <a:latin typeface="Arial"/>
              </a:rPr>
              <a:t>.</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be full of things</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narsalarga to‘la bo‘lmoq</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My little brother’s room </a:t>
            </a:r>
            <a:r>
              <a:rPr sz="1400" b="1">
                <a:solidFill>
                  <a:srgbClr val="5A6572"/>
                </a:solidFill>
                <a:latin typeface="Arial"/>
              </a:rPr>
              <a:t>is full of things</a:t>
            </a:r>
            <a:r>
              <a:rPr sz="1400" b="0">
                <a:solidFill>
                  <a:srgbClr val="5A6572"/>
                </a:solidFill>
                <a:latin typeface="Arial"/>
              </a:rPr>
              <a:t>: toys, books and a big drum.</a:t>
            </a:r>
          </a:p>
        </p:txBody>
      </p:sp>
      <p:sp>
        <p:nvSpPr>
          <p:cNvPr id="20" name="Rounded Rectangle 19"/>
          <p:cNvSpPr/>
          <p:nvPr/>
        </p:nvSpPr>
        <p:spPr>
          <a:xfrm>
            <a:off x="731520" y="4745736"/>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68680" y="4809744"/>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2" name="TextBox 21"/>
          <p:cNvSpPr txBox="1"/>
          <p:nvPr/>
        </p:nvSpPr>
        <p:spPr>
          <a:xfrm>
            <a:off x="1508760" y="4828032"/>
            <a:ext cx="3520440" cy="749808"/>
          </a:xfrm>
          <a:prstGeom prst="rect">
            <a:avLst/>
          </a:prstGeom>
          <a:noFill/>
        </p:spPr>
        <p:txBody>
          <a:bodyPr wrap="square">
            <a:spAutoFit/>
          </a:bodyPr>
          <a:lstStyle/>
          <a:p>
            <a:pPr algn="l">
              <a:spcAft>
                <a:spcPts val="600"/>
              </a:spcAft>
            </a:pPr>
            <a:r>
              <a:rPr sz="2100" b="1">
                <a:solidFill>
                  <a:srgbClr val="1E2A38"/>
                </a:solidFill>
                <a:latin typeface="Arial"/>
              </a:rPr>
              <a:t>comfortable</a:t>
            </a:r>
          </a:p>
        </p:txBody>
      </p:sp>
      <p:sp>
        <p:nvSpPr>
          <p:cNvPr id="23" name="TextBox 22"/>
          <p:cNvSpPr txBox="1"/>
          <p:nvPr/>
        </p:nvSpPr>
        <p:spPr>
          <a:xfrm>
            <a:off x="5120640" y="4855464"/>
            <a:ext cx="2468880" cy="749808"/>
          </a:xfrm>
          <a:prstGeom prst="rect">
            <a:avLst/>
          </a:prstGeom>
          <a:noFill/>
        </p:spPr>
        <p:txBody>
          <a:bodyPr wrap="square">
            <a:spAutoFit/>
          </a:bodyPr>
          <a:lstStyle/>
          <a:p>
            <a:pPr algn="l">
              <a:spcAft>
                <a:spcPts val="600"/>
              </a:spcAft>
            </a:pPr>
            <a:r>
              <a:rPr sz="1600" b="0">
                <a:solidFill>
                  <a:srgbClr val="0D9488"/>
                </a:solidFill>
                <a:latin typeface="Arial"/>
              </a:rPr>
              <a:t>qulay</a:t>
            </a:r>
          </a:p>
        </p:txBody>
      </p:sp>
      <p:sp>
        <p:nvSpPr>
          <p:cNvPr id="24" name="TextBox 23"/>
          <p:cNvSpPr txBox="1"/>
          <p:nvPr/>
        </p:nvSpPr>
        <p:spPr>
          <a:xfrm>
            <a:off x="7680960" y="4855464"/>
            <a:ext cx="3794760" cy="804672"/>
          </a:xfrm>
          <a:prstGeom prst="rect">
            <a:avLst/>
          </a:prstGeom>
          <a:noFill/>
        </p:spPr>
        <p:txBody>
          <a:bodyPr wrap="square">
            <a:spAutoFit/>
          </a:bodyPr>
          <a:lstStyle/>
          <a:p>
            <a:pPr algn="l">
              <a:spcAft>
                <a:spcPts val="600"/>
              </a:spcAft>
            </a:pPr>
            <a:r>
              <a:rPr sz="1400" b="0">
                <a:solidFill>
                  <a:srgbClr val="5A6572"/>
                </a:solidFill>
                <a:latin typeface="Arial"/>
              </a:rPr>
              <a:t>My new bed is big and very </a:t>
            </a:r>
            <a:r>
              <a:rPr sz="1400" b="1">
                <a:solidFill>
                  <a:srgbClr val="5A6572"/>
                </a:solidFill>
                <a:latin typeface="Arial"/>
              </a:rPr>
              <a:t>comfortable</a:t>
            </a:r>
            <a:r>
              <a:rPr sz="1400" b="0">
                <a:solidFill>
                  <a:srgbClr val="5A6572"/>
                </a:solidFill>
                <a:latin typeface="Arial"/>
              </a:rPr>
              <a:t>.</a:t>
            </a:r>
          </a:p>
        </p:txBody>
      </p:sp>
      <p:sp>
        <p:nvSpPr>
          <p:cNvPr id="25" name="Rounded Rectangle 24"/>
          <p:cNvSpPr/>
          <p:nvPr/>
        </p:nvSpPr>
        <p:spPr>
          <a:xfrm>
            <a:off x="731520" y="5769864"/>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TextBox 25"/>
          <p:cNvSpPr txBox="1"/>
          <p:nvPr/>
        </p:nvSpPr>
        <p:spPr>
          <a:xfrm>
            <a:off x="868680" y="5833872"/>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7" name="TextBox 26"/>
          <p:cNvSpPr txBox="1"/>
          <p:nvPr/>
        </p:nvSpPr>
        <p:spPr>
          <a:xfrm>
            <a:off x="1508760" y="5852160"/>
            <a:ext cx="3520440" cy="749808"/>
          </a:xfrm>
          <a:prstGeom prst="rect">
            <a:avLst/>
          </a:prstGeom>
          <a:noFill/>
        </p:spPr>
        <p:txBody>
          <a:bodyPr wrap="square">
            <a:spAutoFit/>
          </a:bodyPr>
          <a:lstStyle/>
          <a:p>
            <a:pPr algn="l">
              <a:spcAft>
                <a:spcPts val="600"/>
              </a:spcAft>
            </a:pPr>
            <a:r>
              <a:rPr sz="2100" b="1">
                <a:solidFill>
                  <a:srgbClr val="1E2A38"/>
                </a:solidFill>
                <a:latin typeface="Arial"/>
              </a:rPr>
              <a:t>tidy up</a:t>
            </a:r>
          </a:p>
        </p:txBody>
      </p:sp>
      <p:sp>
        <p:nvSpPr>
          <p:cNvPr id="28" name="TextBox 27"/>
          <p:cNvSpPr txBox="1"/>
          <p:nvPr/>
        </p:nvSpPr>
        <p:spPr>
          <a:xfrm>
            <a:off x="5120640" y="5879592"/>
            <a:ext cx="2468880" cy="749808"/>
          </a:xfrm>
          <a:prstGeom prst="rect">
            <a:avLst/>
          </a:prstGeom>
          <a:noFill/>
        </p:spPr>
        <p:txBody>
          <a:bodyPr wrap="square">
            <a:spAutoFit/>
          </a:bodyPr>
          <a:lstStyle/>
          <a:p>
            <a:pPr algn="l">
              <a:spcAft>
                <a:spcPts val="600"/>
              </a:spcAft>
            </a:pPr>
            <a:r>
              <a:rPr sz="1600" b="0">
                <a:solidFill>
                  <a:srgbClr val="0D9488"/>
                </a:solidFill>
                <a:latin typeface="Arial"/>
              </a:rPr>
              <a:t>yig‘ishtirmoq, tartibga keltirmoq</a:t>
            </a:r>
          </a:p>
        </p:txBody>
      </p:sp>
      <p:sp>
        <p:nvSpPr>
          <p:cNvPr id="29" name="TextBox 28"/>
          <p:cNvSpPr txBox="1"/>
          <p:nvPr/>
        </p:nvSpPr>
        <p:spPr>
          <a:xfrm>
            <a:off x="7680960" y="5879592"/>
            <a:ext cx="3794760" cy="804672"/>
          </a:xfrm>
          <a:prstGeom prst="rect">
            <a:avLst/>
          </a:prstGeom>
          <a:noFill/>
        </p:spPr>
        <p:txBody>
          <a:bodyPr wrap="square">
            <a:spAutoFit/>
          </a:bodyPr>
          <a:lstStyle/>
          <a:p>
            <a:pPr algn="l">
              <a:spcAft>
                <a:spcPts val="600"/>
              </a:spcAft>
            </a:pPr>
            <a:r>
              <a:rPr sz="1400" b="0">
                <a:solidFill>
                  <a:srgbClr val="5A6572"/>
                </a:solidFill>
                <a:latin typeface="Arial"/>
              </a:rPr>
              <a:t>I </a:t>
            </a:r>
            <a:r>
              <a:rPr sz="1400" b="1">
                <a:solidFill>
                  <a:srgbClr val="5A6572"/>
                </a:solidFill>
                <a:latin typeface="Arial"/>
              </a:rPr>
              <a:t>tidy up</a:t>
            </a:r>
            <a:r>
              <a:rPr sz="1400" b="0">
                <a:solidFill>
                  <a:srgbClr val="5A6572"/>
                </a:solidFill>
                <a:latin typeface="Arial"/>
              </a:rPr>
              <a:t> my room every Saturday morning.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D. Pets  (1/3)</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parrot</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to‘tiqush</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Our </a:t>
            </a:r>
            <a:r>
              <a:rPr sz="1400" b="1">
                <a:solidFill>
                  <a:srgbClr val="5A6572"/>
                </a:solidFill>
                <a:latin typeface="Arial"/>
              </a:rPr>
              <a:t>parrot</a:t>
            </a:r>
            <a:r>
              <a:rPr sz="1400" b="0">
                <a:solidFill>
                  <a:srgbClr val="5A6572"/>
                </a:solidFill>
                <a:latin typeface="Arial"/>
              </a:rPr>
              <a:t> can say three words in English.</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hamster</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xomyak</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My </a:t>
            </a:r>
            <a:r>
              <a:rPr sz="1400" b="1">
                <a:solidFill>
                  <a:srgbClr val="5A6572"/>
                </a:solidFill>
                <a:latin typeface="Arial"/>
              </a:rPr>
              <a:t>hamster</a:t>
            </a:r>
            <a:r>
              <a:rPr sz="1400" b="0">
                <a:solidFill>
                  <a:srgbClr val="5A6572"/>
                </a:solidFill>
                <a:latin typeface="Arial"/>
              </a:rPr>
              <a:t> sleeps all day and runs all night.</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goldfish</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oltin baliqcha</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My sister has got two </a:t>
            </a:r>
            <a:r>
              <a:rPr sz="1400" b="1">
                <a:solidFill>
                  <a:srgbClr val="5A6572"/>
                </a:solidFill>
                <a:latin typeface="Arial"/>
              </a:rPr>
              <a:t>goldfish</a:t>
            </a:r>
            <a:r>
              <a:rPr sz="1400" b="0">
                <a:solidFill>
                  <a:srgbClr val="5A6572"/>
                </a:solidFill>
                <a:latin typeface="Arial"/>
              </a:rPr>
              <a:t> in a bowl.</a:t>
            </a:r>
          </a:p>
        </p:txBody>
      </p:sp>
      <p:sp>
        <p:nvSpPr>
          <p:cNvPr id="20" name="Rounded Rectangle 19"/>
          <p:cNvSpPr/>
          <p:nvPr/>
        </p:nvSpPr>
        <p:spPr>
          <a:xfrm>
            <a:off x="731520" y="4745736"/>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68680" y="4809744"/>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2" name="TextBox 21"/>
          <p:cNvSpPr txBox="1"/>
          <p:nvPr/>
        </p:nvSpPr>
        <p:spPr>
          <a:xfrm>
            <a:off x="1508760" y="4828032"/>
            <a:ext cx="3520440" cy="749808"/>
          </a:xfrm>
          <a:prstGeom prst="rect">
            <a:avLst/>
          </a:prstGeom>
          <a:noFill/>
        </p:spPr>
        <p:txBody>
          <a:bodyPr wrap="square">
            <a:spAutoFit/>
          </a:bodyPr>
          <a:lstStyle/>
          <a:p>
            <a:pPr algn="l">
              <a:spcAft>
                <a:spcPts val="600"/>
              </a:spcAft>
            </a:pPr>
            <a:r>
              <a:rPr sz="2100" b="1">
                <a:solidFill>
                  <a:srgbClr val="1E2A38"/>
                </a:solidFill>
                <a:latin typeface="Arial"/>
              </a:rPr>
              <a:t>tortoise</a:t>
            </a:r>
          </a:p>
        </p:txBody>
      </p:sp>
      <p:sp>
        <p:nvSpPr>
          <p:cNvPr id="23" name="TextBox 22"/>
          <p:cNvSpPr txBox="1"/>
          <p:nvPr/>
        </p:nvSpPr>
        <p:spPr>
          <a:xfrm>
            <a:off x="5120640" y="4855464"/>
            <a:ext cx="2468880" cy="749808"/>
          </a:xfrm>
          <a:prstGeom prst="rect">
            <a:avLst/>
          </a:prstGeom>
          <a:noFill/>
        </p:spPr>
        <p:txBody>
          <a:bodyPr wrap="square">
            <a:spAutoFit/>
          </a:bodyPr>
          <a:lstStyle/>
          <a:p>
            <a:pPr algn="l">
              <a:spcAft>
                <a:spcPts val="600"/>
              </a:spcAft>
            </a:pPr>
            <a:r>
              <a:rPr sz="1600" b="0">
                <a:solidFill>
                  <a:srgbClr val="0D9488"/>
                </a:solidFill>
                <a:latin typeface="Arial"/>
              </a:rPr>
              <a:t>toshbaqa</a:t>
            </a:r>
          </a:p>
        </p:txBody>
      </p:sp>
      <p:sp>
        <p:nvSpPr>
          <p:cNvPr id="24" name="TextBox 23"/>
          <p:cNvSpPr txBox="1"/>
          <p:nvPr/>
        </p:nvSpPr>
        <p:spPr>
          <a:xfrm>
            <a:off x="7680960" y="4855464"/>
            <a:ext cx="3794760" cy="804672"/>
          </a:xfrm>
          <a:prstGeom prst="rect">
            <a:avLst/>
          </a:prstGeom>
          <a:noFill/>
        </p:spPr>
        <p:txBody>
          <a:bodyPr wrap="square">
            <a:spAutoFit/>
          </a:bodyPr>
          <a:lstStyle/>
          <a:p>
            <a:pPr algn="l">
              <a:spcAft>
                <a:spcPts val="600"/>
              </a:spcAft>
            </a:pPr>
            <a:r>
              <a:rPr sz="1400" b="0">
                <a:solidFill>
                  <a:srgbClr val="5A6572"/>
                </a:solidFill>
                <a:latin typeface="Arial"/>
              </a:rPr>
              <a:t>Our </a:t>
            </a:r>
            <a:r>
              <a:rPr sz="1400" b="1">
                <a:solidFill>
                  <a:srgbClr val="5A6572"/>
                </a:solidFill>
                <a:latin typeface="Arial"/>
              </a:rPr>
              <a:t>tortoise</a:t>
            </a:r>
            <a:r>
              <a:rPr sz="1400" b="0">
                <a:solidFill>
                  <a:srgbClr val="5A6572"/>
                </a:solidFill>
                <a:latin typeface="Arial"/>
              </a:rPr>
              <a:t> is very old — older than my dad!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D. Pets  (2/3)</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kitten</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mushukcha</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Our neighbours gave us a little black </a:t>
            </a:r>
            <a:r>
              <a:rPr sz="1400" b="1">
                <a:solidFill>
                  <a:srgbClr val="5A6572"/>
                </a:solidFill>
                <a:latin typeface="Arial"/>
              </a:rPr>
              <a:t>kitten</a:t>
            </a:r>
            <a:r>
              <a:rPr sz="1400" b="0">
                <a:solidFill>
                  <a:srgbClr val="5A6572"/>
                </a:solidFill>
                <a:latin typeface="Arial"/>
              </a:rPr>
              <a:t>.</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puppy</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kuchukcha</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My uncle has got a </a:t>
            </a:r>
            <a:r>
              <a:rPr sz="1400" b="1">
                <a:solidFill>
                  <a:srgbClr val="5A6572"/>
                </a:solidFill>
                <a:latin typeface="Arial"/>
              </a:rPr>
              <a:t>puppy</a:t>
            </a:r>
            <a:r>
              <a:rPr sz="1400" b="0">
                <a:solidFill>
                  <a:srgbClr val="5A6572"/>
                </a:solidFill>
                <a:latin typeface="Arial"/>
              </a:rPr>
              <a:t> — it’s only two months old.</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cage</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qafas</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My hamster’s </a:t>
            </a:r>
            <a:r>
              <a:rPr sz="1400" b="1">
                <a:solidFill>
                  <a:srgbClr val="5A6572"/>
                </a:solidFill>
                <a:latin typeface="Arial"/>
              </a:rPr>
              <a:t>cage</a:t>
            </a:r>
            <a:r>
              <a:rPr sz="1400" b="0">
                <a:solidFill>
                  <a:srgbClr val="5A6572"/>
                </a:solidFill>
                <a:latin typeface="Arial"/>
              </a:rPr>
              <a:t> is on the shelf in my room.</a:t>
            </a:r>
          </a:p>
        </p:txBody>
      </p:sp>
      <p:sp>
        <p:nvSpPr>
          <p:cNvPr id="20" name="Rounded Rectangle 19"/>
          <p:cNvSpPr/>
          <p:nvPr/>
        </p:nvSpPr>
        <p:spPr>
          <a:xfrm>
            <a:off x="731520" y="4745736"/>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868680" y="4809744"/>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22" name="TextBox 21"/>
          <p:cNvSpPr txBox="1"/>
          <p:nvPr/>
        </p:nvSpPr>
        <p:spPr>
          <a:xfrm>
            <a:off x="1508760" y="4828032"/>
            <a:ext cx="3520440" cy="749808"/>
          </a:xfrm>
          <a:prstGeom prst="rect">
            <a:avLst/>
          </a:prstGeom>
          <a:noFill/>
        </p:spPr>
        <p:txBody>
          <a:bodyPr wrap="square">
            <a:spAutoFit/>
          </a:bodyPr>
          <a:lstStyle/>
          <a:p>
            <a:pPr algn="l">
              <a:spcAft>
                <a:spcPts val="600"/>
              </a:spcAft>
            </a:pPr>
            <a:r>
              <a:rPr sz="2100" b="1">
                <a:solidFill>
                  <a:srgbClr val="1E2A38"/>
                </a:solidFill>
                <a:latin typeface="Arial"/>
              </a:rPr>
              <a:t>vet</a:t>
            </a:r>
          </a:p>
        </p:txBody>
      </p:sp>
      <p:sp>
        <p:nvSpPr>
          <p:cNvPr id="23" name="TextBox 22"/>
          <p:cNvSpPr txBox="1"/>
          <p:nvPr/>
        </p:nvSpPr>
        <p:spPr>
          <a:xfrm>
            <a:off x="5120640" y="4855464"/>
            <a:ext cx="2468880" cy="749808"/>
          </a:xfrm>
          <a:prstGeom prst="rect">
            <a:avLst/>
          </a:prstGeom>
          <a:noFill/>
        </p:spPr>
        <p:txBody>
          <a:bodyPr wrap="square">
            <a:spAutoFit/>
          </a:bodyPr>
          <a:lstStyle/>
          <a:p>
            <a:pPr algn="l">
              <a:spcAft>
                <a:spcPts val="600"/>
              </a:spcAft>
            </a:pPr>
            <a:r>
              <a:rPr sz="1600" b="0">
                <a:solidFill>
                  <a:srgbClr val="0D9488"/>
                </a:solidFill>
                <a:latin typeface="Arial"/>
              </a:rPr>
              <a:t>veterinar (hayvonlar shifokori)</a:t>
            </a:r>
          </a:p>
        </p:txBody>
      </p:sp>
      <p:sp>
        <p:nvSpPr>
          <p:cNvPr id="24" name="TextBox 23"/>
          <p:cNvSpPr txBox="1"/>
          <p:nvPr/>
        </p:nvSpPr>
        <p:spPr>
          <a:xfrm>
            <a:off x="7680960" y="4855464"/>
            <a:ext cx="3794760" cy="804672"/>
          </a:xfrm>
          <a:prstGeom prst="rect">
            <a:avLst/>
          </a:prstGeom>
          <a:noFill/>
        </p:spPr>
        <p:txBody>
          <a:bodyPr wrap="square">
            <a:spAutoFit/>
          </a:bodyPr>
          <a:lstStyle/>
          <a:p>
            <a:pPr algn="l">
              <a:spcAft>
                <a:spcPts val="600"/>
              </a:spcAft>
            </a:pPr>
            <a:r>
              <a:rPr sz="1400" b="0">
                <a:solidFill>
                  <a:srgbClr val="5A6572"/>
                </a:solidFill>
                <a:latin typeface="Arial"/>
              </a:rPr>
              <a:t>We take our dog to the </a:t>
            </a:r>
            <a:r>
              <a:rPr sz="1400" b="1">
                <a:solidFill>
                  <a:srgbClr val="5A6572"/>
                </a:solidFill>
                <a:latin typeface="Arial"/>
              </a:rPr>
              <a:t>vet</a:t>
            </a:r>
            <a:r>
              <a:rPr sz="1400" b="0">
                <a:solidFill>
                  <a:srgbClr val="5A6572"/>
                </a:solidFill>
                <a:latin typeface="Arial"/>
              </a:rPr>
              <a:t> once a year.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VOCABULARY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D. Pets  (3/3)</a:t>
            </a:r>
          </a:p>
        </p:txBody>
      </p:sp>
      <p:sp>
        <p:nvSpPr>
          <p:cNvPr id="5" name="Rounded Rectangle 4"/>
          <p:cNvSpPr/>
          <p:nvPr/>
        </p:nvSpPr>
        <p:spPr>
          <a:xfrm>
            <a:off x="731520" y="1673352"/>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68680" y="1737360"/>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7" name="TextBox 6"/>
          <p:cNvSpPr txBox="1"/>
          <p:nvPr/>
        </p:nvSpPr>
        <p:spPr>
          <a:xfrm>
            <a:off x="1508760" y="1755648"/>
            <a:ext cx="3520440" cy="749808"/>
          </a:xfrm>
          <a:prstGeom prst="rect">
            <a:avLst/>
          </a:prstGeom>
          <a:noFill/>
        </p:spPr>
        <p:txBody>
          <a:bodyPr wrap="square">
            <a:spAutoFit/>
          </a:bodyPr>
          <a:lstStyle/>
          <a:p>
            <a:pPr algn="l">
              <a:spcAft>
                <a:spcPts val="600"/>
              </a:spcAft>
            </a:pPr>
            <a:r>
              <a:rPr sz="2100" b="1">
                <a:solidFill>
                  <a:srgbClr val="1E2A38"/>
                </a:solidFill>
                <a:latin typeface="Arial"/>
              </a:rPr>
              <a:t>feed</a:t>
            </a:r>
          </a:p>
        </p:txBody>
      </p:sp>
      <p:sp>
        <p:nvSpPr>
          <p:cNvPr id="8" name="TextBox 7"/>
          <p:cNvSpPr txBox="1"/>
          <p:nvPr/>
        </p:nvSpPr>
        <p:spPr>
          <a:xfrm>
            <a:off x="5120640" y="1783080"/>
            <a:ext cx="2468880" cy="749808"/>
          </a:xfrm>
          <a:prstGeom prst="rect">
            <a:avLst/>
          </a:prstGeom>
          <a:noFill/>
        </p:spPr>
        <p:txBody>
          <a:bodyPr wrap="square">
            <a:spAutoFit/>
          </a:bodyPr>
          <a:lstStyle/>
          <a:p>
            <a:pPr algn="l">
              <a:spcAft>
                <a:spcPts val="600"/>
              </a:spcAft>
            </a:pPr>
            <a:r>
              <a:rPr sz="1600" b="0">
                <a:solidFill>
                  <a:srgbClr val="0D9488"/>
                </a:solidFill>
                <a:latin typeface="Arial"/>
              </a:rPr>
              <a:t>ovqat bermoq (boqmoq)</a:t>
            </a:r>
          </a:p>
        </p:txBody>
      </p:sp>
      <p:sp>
        <p:nvSpPr>
          <p:cNvPr id="9" name="TextBox 8"/>
          <p:cNvSpPr txBox="1"/>
          <p:nvPr/>
        </p:nvSpPr>
        <p:spPr>
          <a:xfrm>
            <a:off x="7680960" y="1783080"/>
            <a:ext cx="3794760" cy="804672"/>
          </a:xfrm>
          <a:prstGeom prst="rect">
            <a:avLst/>
          </a:prstGeom>
          <a:noFill/>
        </p:spPr>
        <p:txBody>
          <a:bodyPr wrap="square">
            <a:spAutoFit/>
          </a:bodyPr>
          <a:lstStyle/>
          <a:p>
            <a:pPr algn="l">
              <a:spcAft>
                <a:spcPts val="600"/>
              </a:spcAft>
            </a:pPr>
            <a:r>
              <a:rPr sz="1400" b="0">
                <a:solidFill>
                  <a:srgbClr val="5A6572"/>
                </a:solidFill>
                <a:latin typeface="Arial"/>
              </a:rPr>
              <a:t>I </a:t>
            </a:r>
            <a:r>
              <a:rPr sz="1400" b="1">
                <a:solidFill>
                  <a:srgbClr val="5A6572"/>
                </a:solidFill>
                <a:latin typeface="Arial"/>
              </a:rPr>
              <a:t>feed</a:t>
            </a:r>
            <a:r>
              <a:rPr sz="1400" b="0">
                <a:solidFill>
                  <a:srgbClr val="5A6572"/>
                </a:solidFill>
                <a:latin typeface="Arial"/>
              </a:rPr>
              <a:t> my hamster every morning before school.</a:t>
            </a:r>
          </a:p>
        </p:txBody>
      </p:sp>
      <p:sp>
        <p:nvSpPr>
          <p:cNvPr id="10" name="Rounded Rectangle 9"/>
          <p:cNvSpPr/>
          <p:nvPr/>
        </p:nvSpPr>
        <p:spPr>
          <a:xfrm>
            <a:off x="731520" y="2697480"/>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868680" y="2761488"/>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2" name="TextBox 11"/>
          <p:cNvSpPr txBox="1"/>
          <p:nvPr/>
        </p:nvSpPr>
        <p:spPr>
          <a:xfrm>
            <a:off x="1508760" y="2779776"/>
            <a:ext cx="3520440" cy="749808"/>
          </a:xfrm>
          <a:prstGeom prst="rect">
            <a:avLst/>
          </a:prstGeom>
          <a:noFill/>
        </p:spPr>
        <p:txBody>
          <a:bodyPr wrap="square">
            <a:spAutoFit/>
          </a:bodyPr>
          <a:lstStyle/>
          <a:p>
            <a:pPr algn="l">
              <a:spcAft>
                <a:spcPts val="600"/>
              </a:spcAft>
            </a:pPr>
            <a:r>
              <a:rPr sz="2100" b="1">
                <a:solidFill>
                  <a:srgbClr val="1E2A38"/>
                </a:solidFill>
                <a:latin typeface="Arial"/>
              </a:rPr>
              <a:t>look after</a:t>
            </a:r>
          </a:p>
        </p:txBody>
      </p:sp>
      <p:sp>
        <p:nvSpPr>
          <p:cNvPr id="13" name="TextBox 12"/>
          <p:cNvSpPr txBox="1"/>
          <p:nvPr/>
        </p:nvSpPr>
        <p:spPr>
          <a:xfrm>
            <a:off x="5120640" y="2807208"/>
            <a:ext cx="2468880" cy="749808"/>
          </a:xfrm>
          <a:prstGeom prst="rect">
            <a:avLst/>
          </a:prstGeom>
          <a:noFill/>
        </p:spPr>
        <p:txBody>
          <a:bodyPr wrap="square">
            <a:spAutoFit/>
          </a:bodyPr>
          <a:lstStyle/>
          <a:p>
            <a:pPr algn="l">
              <a:spcAft>
                <a:spcPts val="600"/>
              </a:spcAft>
            </a:pPr>
            <a:r>
              <a:rPr sz="1600" b="0">
                <a:solidFill>
                  <a:srgbClr val="0D9488"/>
                </a:solidFill>
                <a:latin typeface="Arial"/>
              </a:rPr>
              <a:t>qaramoq, parvarish qilmoq</a:t>
            </a:r>
          </a:p>
        </p:txBody>
      </p:sp>
      <p:sp>
        <p:nvSpPr>
          <p:cNvPr id="14" name="TextBox 13"/>
          <p:cNvSpPr txBox="1"/>
          <p:nvPr/>
        </p:nvSpPr>
        <p:spPr>
          <a:xfrm>
            <a:off x="7680960" y="2807208"/>
            <a:ext cx="3794760" cy="804672"/>
          </a:xfrm>
          <a:prstGeom prst="rect">
            <a:avLst/>
          </a:prstGeom>
          <a:noFill/>
        </p:spPr>
        <p:txBody>
          <a:bodyPr wrap="square">
            <a:spAutoFit/>
          </a:bodyPr>
          <a:lstStyle/>
          <a:p>
            <a:pPr algn="l">
              <a:spcAft>
                <a:spcPts val="600"/>
              </a:spcAft>
            </a:pPr>
            <a:r>
              <a:rPr sz="1400" b="0">
                <a:solidFill>
                  <a:srgbClr val="5A6572"/>
                </a:solidFill>
                <a:latin typeface="Arial"/>
              </a:rPr>
              <a:t>My sister and I </a:t>
            </a:r>
            <a:r>
              <a:rPr sz="1400" b="1">
                <a:solidFill>
                  <a:srgbClr val="5A6572"/>
                </a:solidFill>
                <a:latin typeface="Arial"/>
              </a:rPr>
              <a:t>look after</a:t>
            </a:r>
            <a:r>
              <a:rPr sz="1400" b="0">
                <a:solidFill>
                  <a:srgbClr val="5A6572"/>
                </a:solidFill>
                <a:latin typeface="Arial"/>
              </a:rPr>
              <a:t> our tortoise.</a:t>
            </a:r>
          </a:p>
        </p:txBody>
      </p:sp>
      <p:sp>
        <p:nvSpPr>
          <p:cNvPr id="15" name="Rounded Rectangle 14"/>
          <p:cNvSpPr/>
          <p:nvPr/>
        </p:nvSpPr>
        <p:spPr>
          <a:xfrm>
            <a:off x="731520" y="3721608"/>
            <a:ext cx="10744200" cy="93268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868680" y="3785616"/>
            <a:ext cx="640080" cy="548640"/>
          </a:xfrm>
          <a:prstGeom prst="rect">
            <a:avLst/>
          </a:prstGeom>
          <a:noFill/>
        </p:spPr>
        <p:txBody>
          <a:bodyPr wrap="square">
            <a:spAutoFit/>
          </a:bodyPr>
          <a:lstStyle/>
          <a:p>
            <a:pPr algn="l">
              <a:spcAft>
                <a:spcPts val="600"/>
              </a:spcAft>
            </a:pPr>
            <a:r>
              <a:rPr sz="2200" b="0">
                <a:solidFill>
                  <a:srgbClr val="1E2A38"/>
                </a:solidFill>
                <a:latin typeface="Arial"/>
              </a:rPr>
              <a:t>🦮️</a:t>
            </a:r>
          </a:p>
        </p:txBody>
      </p:sp>
      <p:sp>
        <p:nvSpPr>
          <p:cNvPr id="17" name="TextBox 16"/>
          <p:cNvSpPr txBox="1"/>
          <p:nvPr/>
        </p:nvSpPr>
        <p:spPr>
          <a:xfrm>
            <a:off x="1508760" y="3803904"/>
            <a:ext cx="3520440" cy="749808"/>
          </a:xfrm>
          <a:prstGeom prst="rect">
            <a:avLst/>
          </a:prstGeom>
          <a:noFill/>
        </p:spPr>
        <p:txBody>
          <a:bodyPr wrap="square">
            <a:spAutoFit/>
          </a:bodyPr>
          <a:lstStyle/>
          <a:p>
            <a:pPr algn="l">
              <a:spcAft>
                <a:spcPts val="600"/>
              </a:spcAft>
            </a:pPr>
            <a:r>
              <a:rPr sz="2100" b="1">
                <a:solidFill>
                  <a:srgbClr val="1E2A38"/>
                </a:solidFill>
                <a:latin typeface="Arial"/>
              </a:rPr>
              <a:t>take the dog for a walk</a:t>
            </a:r>
          </a:p>
        </p:txBody>
      </p:sp>
      <p:sp>
        <p:nvSpPr>
          <p:cNvPr id="18" name="TextBox 17"/>
          <p:cNvSpPr txBox="1"/>
          <p:nvPr/>
        </p:nvSpPr>
        <p:spPr>
          <a:xfrm>
            <a:off x="5120640" y="3831336"/>
            <a:ext cx="2468880" cy="749808"/>
          </a:xfrm>
          <a:prstGeom prst="rect">
            <a:avLst/>
          </a:prstGeom>
          <a:noFill/>
        </p:spPr>
        <p:txBody>
          <a:bodyPr wrap="square">
            <a:spAutoFit/>
          </a:bodyPr>
          <a:lstStyle/>
          <a:p>
            <a:pPr algn="l">
              <a:spcAft>
                <a:spcPts val="600"/>
              </a:spcAft>
            </a:pPr>
            <a:r>
              <a:rPr sz="1600" b="0">
                <a:solidFill>
                  <a:srgbClr val="0D9488"/>
                </a:solidFill>
                <a:latin typeface="Arial"/>
              </a:rPr>
              <a:t>itni sayrga olib chiqmoq</a:t>
            </a:r>
          </a:p>
        </p:txBody>
      </p:sp>
      <p:sp>
        <p:nvSpPr>
          <p:cNvPr id="19" name="TextBox 18"/>
          <p:cNvSpPr txBox="1"/>
          <p:nvPr/>
        </p:nvSpPr>
        <p:spPr>
          <a:xfrm>
            <a:off x="7680960" y="3831336"/>
            <a:ext cx="3794760" cy="804672"/>
          </a:xfrm>
          <a:prstGeom prst="rect">
            <a:avLst/>
          </a:prstGeom>
          <a:noFill/>
        </p:spPr>
        <p:txBody>
          <a:bodyPr wrap="square">
            <a:spAutoFit/>
          </a:bodyPr>
          <a:lstStyle/>
          <a:p>
            <a:pPr algn="l">
              <a:spcAft>
                <a:spcPts val="600"/>
              </a:spcAft>
            </a:pPr>
            <a:r>
              <a:rPr sz="1400" b="0">
                <a:solidFill>
                  <a:srgbClr val="5A6572"/>
                </a:solidFill>
                <a:latin typeface="Arial"/>
              </a:rPr>
              <a:t>I </a:t>
            </a:r>
            <a:r>
              <a:rPr sz="1400" b="1">
                <a:solidFill>
                  <a:srgbClr val="5A6572"/>
                </a:solidFill>
                <a:latin typeface="Arial"/>
              </a:rPr>
              <a:t>take the dog for a walk</a:t>
            </a:r>
            <a:r>
              <a:rPr sz="1400" b="0">
                <a:solidFill>
                  <a:srgbClr val="5A6572"/>
                </a:solidFill>
                <a:latin typeface="Arial"/>
              </a:rPr>
              <a:t> after school.</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TODAY'S WORDS IN CONTEXT</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Rustam's room  (1/2)</a:t>
            </a:r>
          </a:p>
        </p:txBody>
      </p:sp>
      <p:sp>
        <p:nvSpPr>
          <p:cNvPr id="5" name="Rounded Rectangle 4"/>
          <p:cNvSpPr/>
          <p:nvPr/>
        </p:nvSpPr>
        <p:spPr>
          <a:xfrm>
            <a:off x="777240" y="1691640"/>
            <a:ext cx="10607040" cy="448056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51560" y="1920240"/>
            <a:ext cx="10058400" cy="4023360"/>
          </a:xfrm>
          <a:prstGeom prst="rect">
            <a:avLst/>
          </a:prstGeom>
          <a:noFill/>
        </p:spPr>
        <p:txBody>
          <a:bodyPr wrap="square">
            <a:spAutoFit/>
          </a:bodyPr>
          <a:lstStyle/>
          <a:p>
            <a:pPr algn="l">
              <a:spcAft>
                <a:spcPts val="1000"/>
              </a:spcAft>
            </a:pPr>
            <a:r>
              <a:rPr sz="1600" b="0">
                <a:solidFill>
                  <a:srgbClr val="1E2A38"/>
                </a:solidFill>
                <a:latin typeface="Arial"/>
              </a:rPr>
              <a:t>Rustam has my own room written on his door, but the room is small. Before this year he had to share a room with his cousin. In his </a:t>
            </a:r>
            <a:r>
              <a:rPr sz="1600" b="1">
                <a:solidFill>
                  <a:srgbClr val="1E2A38"/>
                </a:solidFill>
                <a:latin typeface="Arial"/>
              </a:rPr>
              <a:t>bedroom</a:t>
            </a:r>
            <a:r>
              <a:rPr sz="1600" b="0">
                <a:solidFill>
                  <a:srgbClr val="1E2A38"/>
                </a:solidFill>
                <a:latin typeface="Arial"/>
              </a:rPr>
              <a:t> there is a </a:t>
            </a:r>
            <a:r>
              <a:rPr sz="1600" b="1">
                <a:solidFill>
                  <a:srgbClr val="1E2A38"/>
                </a:solidFill>
                <a:latin typeface="Arial"/>
              </a:rPr>
              <a:t>wardrobe</a:t>
            </a:r>
            <a:r>
              <a:rPr sz="1600" b="0">
                <a:solidFill>
                  <a:srgbClr val="1E2A38"/>
                </a:solidFill>
                <a:latin typeface="Arial"/>
              </a:rPr>
              <a:t> for his clothes, a </a:t>
            </a:r>
            <a:r>
              <a:rPr sz="1600" b="1">
                <a:solidFill>
                  <a:srgbClr val="1E2A38"/>
                </a:solidFill>
                <a:latin typeface="Arial"/>
              </a:rPr>
              <a:t>desk</a:t>
            </a:r>
            <a:r>
              <a:rPr sz="1600" b="0">
                <a:solidFill>
                  <a:srgbClr val="1E2A38"/>
                </a:solidFill>
                <a:latin typeface="Arial"/>
              </a:rPr>
              <a:t> under the window and a </a:t>
            </a:r>
            <a:r>
              <a:rPr sz="1600" b="1">
                <a:solidFill>
                  <a:srgbClr val="1E2A38"/>
                </a:solidFill>
                <a:latin typeface="Arial"/>
              </a:rPr>
              <a:t>shelf</a:t>
            </a:r>
            <a:r>
              <a:rPr sz="1600" b="0">
                <a:solidFill>
                  <a:srgbClr val="1E2A38"/>
                </a:solidFill>
                <a:latin typeface="Arial"/>
              </a:rPr>
              <a:t> with a lot of books on it.</a:t>
            </a:r>
          </a:p>
          <a:p>
            <a:pPr algn="l">
              <a:spcAft>
                <a:spcPts val="1000"/>
              </a:spcAft>
            </a:pPr>
            <a:r>
              <a:rPr sz="1600" b="0">
                <a:solidFill>
                  <a:srgbClr val="1E2A38"/>
                </a:solidFill>
                <a:latin typeface="Arial"/>
              </a:rPr>
              <a:t>Over the desk there is a </a:t>
            </a:r>
            <a:r>
              <a:rPr sz="1600" b="1">
                <a:solidFill>
                  <a:srgbClr val="1E2A38"/>
                </a:solidFill>
                <a:latin typeface="Arial"/>
              </a:rPr>
              <a:t>poster</a:t>
            </a:r>
            <a:r>
              <a:rPr sz="1600" b="0">
                <a:solidFill>
                  <a:srgbClr val="1E2A38"/>
                </a:solidFill>
                <a:latin typeface="Arial"/>
              </a:rPr>
              <a:t> of his favourite team, and there is a </a:t>
            </a:r>
            <a:r>
              <a:rPr sz="1600" b="1">
                <a:solidFill>
                  <a:srgbClr val="1E2A38"/>
                </a:solidFill>
                <a:latin typeface="Arial"/>
              </a:rPr>
              <a:t>mirror</a:t>
            </a:r>
            <a:r>
              <a:rPr sz="1600" b="0">
                <a:solidFill>
                  <a:srgbClr val="1E2A38"/>
                </a:solidFill>
                <a:latin typeface="Arial"/>
              </a:rPr>
              <a:t> near the door. On Monday the room is </a:t>
            </a:r>
            <a:r>
              <a:rPr sz="1600" b="1">
                <a:solidFill>
                  <a:srgbClr val="1E2A38"/>
                </a:solidFill>
                <a:latin typeface="Arial"/>
              </a:rPr>
              <a:t>tidy</a:t>
            </a:r>
            <a:r>
              <a:rPr sz="1600" b="0">
                <a:solidFill>
                  <a:srgbClr val="1E2A38"/>
                </a:solidFill>
                <a:latin typeface="Arial"/>
              </a:rPr>
              <a:t>; by Friday it is always </a:t>
            </a:r>
            <a:r>
              <a:rPr sz="1600" b="1">
                <a:solidFill>
                  <a:srgbClr val="1E2A38"/>
                </a:solidFill>
                <a:latin typeface="Arial"/>
              </a:rPr>
              <a:t>messy</a:t>
            </a:r>
            <a:r>
              <a:rPr sz="1600" b="0">
                <a:solidFill>
                  <a:srgbClr val="1E2A38"/>
                </a:solidFill>
                <a:latin typeface="Arial"/>
              </a:rPr>
              <a:t>. Nobody helps him, so he cleans it himself.</a:t>
            </a:r>
          </a:p>
        </p:txBody>
      </p:sp>
      <p:sp>
        <p:nvSpPr>
          <p:cNvPr id="7" name="TextBox 6"/>
          <p:cNvSpPr txBox="1"/>
          <p:nvPr/>
        </p:nvSpPr>
        <p:spPr>
          <a:xfrm>
            <a:off x="777240" y="6309360"/>
            <a:ext cx="10607040" cy="411480"/>
          </a:xfrm>
          <a:prstGeom prst="rect">
            <a:avLst/>
          </a:prstGeom>
          <a:noFill/>
        </p:spPr>
        <p:txBody>
          <a:bodyPr wrap="square">
            <a:spAutoFit/>
          </a:bodyPr>
          <a:lstStyle/>
          <a:p>
            <a:pPr algn="l">
              <a:spcAft>
                <a:spcPts val="600"/>
              </a:spcAft>
            </a:pPr>
            <a:r>
              <a:rPr sz="1500" b="0">
                <a:solidFill>
                  <a:srgbClr val="5A6572"/>
                </a:solidFill>
                <a:latin typeface="Arial"/>
              </a:rPr>
              <a:t>Cover the word list. Can you understand the words in bold from the sentence?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TODAY'S WORDS IN CONTEXT</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Rustam's room  (2/2)</a:t>
            </a:r>
          </a:p>
        </p:txBody>
      </p:sp>
      <p:sp>
        <p:nvSpPr>
          <p:cNvPr id="5" name="Rounded Rectangle 4"/>
          <p:cNvSpPr/>
          <p:nvPr/>
        </p:nvSpPr>
        <p:spPr>
          <a:xfrm>
            <a:off x="777240" y="1691640"/>
            <a:ext cx="10607040" cy="448056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51560" y="1920240"/>
            <a:ext cx="10058400" cy="4023360"/>
          </a:xfrm>
          <a:prstGeom prst="rect">
            <a:avLst/>
          </a:prstGeom>
          <a:noFill/>
        </p:spPr>
        <p:txBody>
          <a:bodyPr wrap="square">
            <a:spAutoFit/>
          </a:bodyPr>
          <a:lstStyle/>
          <a:p>
            <a:pPr algn="l">
              <a:spcAft>
                <a:spcPts val="1000"/>
              </a:spcAft>
            </a:pPr>
            <a:r>
              <a:rPr sz="1600" b="0">
                <a:solidFill>
                  <a:srgbClr val="1E2A38"/>
                </a:solidFill>
                <a:latin typeface="Arial"/>
              </a:rPr>
              <a:t>Rustam has a couple of pets: a </a:t>
            </a:r>
            <a:r>
              <a:rPr sz="1600" b="1">
                <a:solidFill>
                  <a:srgbClr val="1E2A38"/>
                </a:solidFill>
                <a:latin typeface="Arial"/>
              </a:rPr>
              <a:t>hamster</a:t>
            </a:r>
            <a:r>
              <a:rPr sz="1600" b="0">
                <a:solidFill>
                  <a:srgbClr val="1E2A38"/>
                </a:solidFill>
                <a:latin typeface="Arial"/>
              </a:rPr>
              <a:t> called Bo‘ta and a </a:t>
            </a:r>
            <a:r>
              <a:rPr sz="1600" b="1">
                <a:solidFill>
                  <a:srgbClr val="1E2A38"/>
                </a:solidFill>
                <a:latin typeface="Arial"/>
              </a:rPr>
              <a:t>parrot</a:t>
            </a:r>
            <a:r>
              <a:rPr sz="1600" b="0">
                <a:solidFill>
                  <a:srgbClr val="1E2A38"/>
                </a:solidFill>
                <a:latin typeface="Arial"/>
              </a:rPr>
              <a:t>. He </a:t>
            </a:r>
            <a:r>
              <a:rPr sz="1600" b="1">
                <a:solidFill>
                  <a:srgbClr val="1E2A38"/>
                </a:solidFill>
                <a:latin typeface="Arial"/>
              </a:rPr>
              <a:t>feeds</a:t>
            </a:r>
            <a:r>
              <a:rPr sz="1600" b="0">
                <a:solidFill>
                  <a:srgbClr val="1E2A38"/>
                </a:solidFill>
                <a:latin typeface="Arial"/>
              </a:rPr>
              <a:t> them every morning before school. His neighbour has a dog, and Rustam sometimes </a:t>
            </a:r>
            <a:r>
              <a:rPr sz="1600" b="1">
                <a:solidFill>
                  <a:srgbClr val="1E2A38"/>
                </a:solidFill>
                <a:latin typeface="Arial"/>
              </a:rPr>
              <a:t>takes the dog for a walk</a:t>
            </a:r>
            <a:r>
              <a:rPr sz="1600" b="0">
                <a:solidFill>
                  <a:srgbClr val="1E2A38"/>
                </a:solidFill>
                <a:latin typeface="Arial"/>
              </a:rPr>
              <a:t> in the evening.</a:t>
            </a:r>
          </a:p>
          <a:p>
            <a:pPr algn="l">
              <a:spcAft>
                <a:spcPts val="1000"/>
              </a:spcAft>
            </a:pPr>
            <a:r>
              <a:rPr sz="1600" b="0">
                <a:solidFill>
                  <a:srgbClr val="1E2A38"/>
                </a:solidFill>
                <a:latin typeface="Arial"/>
              </a:rPr>
              <a:t>After that he listens to a radio show for teenagers. He listens carefully, but he cannot always catch every word. Then he guesses from the other words, and if he still does not understand, he asks his father to repeat it.</a:t>
            </a:r>
          </a:p>
        </p:txBody>
      </p:sp>
      <p:sp>
        <p:nvSpPr>
          <p:cNvPr id="7" name="TextBox 6"/>
          <p:cNvSpPr txBox="1"/>
          <p:nvPr/>
        </p:nvSpPr>
        <p:spPr>
          <a:xfrm>
            <a:off x="777240" y="6309360"/>
            <a:ext cx="10607040" cy="411480"/>
          </a:xfrm>
          <a:prstGeom prst="rect">
            <a:avLst/>
          </a:prstGeom>
          <a:noFill/>
        </p:spPr>
        <p:txBody>
          <a:bodyPr wrap="square">
            <a:spAutoFit/>
          </a:bodyPr>
          <a:lstStyle/>
          <a:p>
            <a:pPr algn="l">
              <a:spcAft>
                <a:spcPts val="600"/>
              </a:spcAft>
            </a:pPr>
            <a:r>
              <a:rPr sz="1500" b="0">
                <a:solidFill>
                  <a:srgbClr val="5A6572"/>
                </a:solidFill>
                <a:latin typeface="Arial"/>
              </a:rPr>
              <a:t>Cover the word list. Can you understand the words in bold from the sentence?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TODAY'S WORDS IN CONTEXT</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Read and answer</a:t>
            </a:r>
          </a:p>
        </p:txBody>
      </p:sp>
      <p:sp>
        <p:nvSpPr>
          <p:cNvPr id="5" name="Rounded Rectangle 4"/>
          <p:cNvSpPr/>
          <p:nvPr/>
        </p:nvSpPr>
        <p:spPr>
          <a:xfrm>
            <a:off x="777240" y="1920240"/>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2121408"/>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645920" y="2066544"/>
            <a:ext cx="9418320" cy="548640"/>
          </a:xfrm>
          <a:prstGeom prst="rect">
            <a:avLst/>
          </a:prstGeom>
          <a:noFill/>
        </p:spPr>
        <p:txBody>
          <a:bodyPr wrap="square">
            <a:spAutoFit/>
          </a:bodyPr>
          <a:lstStyle/>
          <a:p>
            <a:pPr algn="l">
              <a:spcAft>
                <a:spcPts val="600"/>
              </a:spcAft>
            </a:pPr>
            <a:r>
              <a:rPr sz="1700" b="0">
                <a:solidFill>
                  <a:srgbClr val="1E2A38"/>
                </a:solidFill>
                <a:latin typeface="Arial"/>
              </a:rPr>
              <a:t>Who did Rustam share a room with before this year?</a:t>
            </a:r>
          </a:p>
        </p:txBody>
      </p:sp>
      <p:sp>
        <p:nvSpPr>
          <p:cNvPr id="8" name="Rounded Rectangle 7"/>
          <p:cNvSpPr/>
          <p:nvPr/>
        </p:nvSpPr>
        <p:spPr>
          <a:xfrm>
            <a:off x="777240" y="2816352"/>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3017520"/>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0" name="TextBox 9"/>
          <p:cNvSpPr txBox="1"/>
          <p:nvPr/>
        </p:nvSpPr>
        <p:spPr>
          <a:xfrm>
            <a:off x="1645920" y="2962656"/>
            <a:ext cx="9418320" cy="548640"/>
          </a:xfrm>
          <a:prstGeom prst="rect">
            <a:avLst/>
          </a:prstGeom>
          <a:noFill/>
        </p:spPr>
        <p:txBody>
          <a:bodyPr wrap="square">
            <a:spAutoFit/>
          </a:bodyPr>
          <a:lstStyle/>
          <a:p>
            <a:pPr algn="l">
              <a:spcAft>
                <a:spcPts val="600"/>
              </a:spcAft>
            </a:pPr>
            <a:r>
              <a:rPr sz="1700" b="0">
                <a:solidFill>
                  <a:srgbClr val="1E2A38"/>
                </a:solidFill>
                <a:latin typeface="Arial"/>
              </a:rPr>
              <a:t>When is his room messy?</a:t>
            </a:r>
          </a:p>
        </p:txBody>
      </p:sp>
      <p:sp>
        <p:nvSpPr>
          <p:cNvPr id="11" name="Rounded Rectangle 10"/>
          <p:cNvSpPr/>
          <p:nvPr/>
        </p:nvSpPr>
        <p:spPr>
          <a:xfrm>
            <a:off x="777240" y="3712464"/>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3913632"/>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3" name="TextBox 12"/>
          <p:cNvSpPr txBox="1"/>
          <p:nvPr/>
        </p:nvSpPr>
        <p:spPr>
          <a:xfrm>
            <a:off x="1645920" y="3858768"/>
            <a:ext cx="9418320" cy="548640"/>
          </a:xfrm>
          <a:prstGeom prst="rect">
            <a:avLst/>
          </a:prstGeom>
          <a:noFill/>
        </p:spPr>
        <p:txBody>
          <a:bodyPr wrap="square">
            <a:spAutoFit/>
          </a:bodyPr>
          <a:lstStyle/>
          <a:p>
            <a:pPr algn="l">
              <a:spcAft>
                <a:spcPts val="600"/>
              </a:spcAft>
            </a:pPr>
            <a:r>
              <a:rPr sz="1700" b="0">
                <a:solidFill>
                  <a:srgbClr val="1E2A38"/>
                </a:solidFill>
                <a:latin typeface="Arial"/>
              </a:rPr>
              <a:t>How many pets has Rustam got?</a:t>
            </a:r>
          </a:p>
        </p:txBody>
      </p:sp>
      <p:sp>
        <p:nvSpPr>
          <p:cNvPr id="14" name="Rounded Rectangle 13"/>
          <p:cNvSpPr/>
          <p:nvPr/>
        </p:nvSpPr>
        <p:spPr>
          <a:xfrm>
            <a:off x="777240" y="4608576"/>
            <a:ext cx="10607040" cy="77724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960120" y="4809744"/>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6" name="TextBox 15"/>
          <p:cNvSpPr txBox="1"/>
          <p:nvPr/>
        </p:nvSpPr>
        <p:spPr>
          <a:xfrm>
            <a:off x="1645920" y="4754880"/>
            <a:ext cx="9418320" cy="548640"/>
          </a:xfrm>
          <a:prstGeom prst="rect">
            <a:avLst/>
          </a:prstGeom>
          <a:noFill/>
        </p:spPr>
        <p:txBody>
          <a:bodyPr wrap="square">
            <a:spAutoFit/>
          </a:bodyPr>
          <a:lstStyle/>
          <a:p>
            <a:pPr algn="l">
              <a:spcAft>
                <a:spcPts val="600"/>
              </a:spcAft>
            </a:pPr>
            <a:r>
              <a:rPr sz="1700" b="0">
                <a:solidFill>
                  <a:srgbClr val="1E2A38"/>
                </a:solidFill>
                <a:latin typeface="Arial"/>
              </a:rPr>
              <a:t>What does he do when he cannot catch a word?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FOCUS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Language focus — have got for possessions</a:t>
            </a:r>
          </a:p>
        </p:txBody>
      </p:sp>
      <p:sp>
        <p:nvSpPr>
          <p:cNvPr id="5" name="Rounded Rectangle 4"/>
          <p:cNvSpPr/>
          <p:nvPr/>
        </p:nvSpPr>
        <p:spPr>
          <a:xfrm>
            <a:off x="777240" y="1783080"/>
            <a:ext cx="10607040" cy="38862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97280" y="2103120"/>
            <a:ext cx="10058400" cy="3291840"/>
          </a:xfrm>
          <a:prstGeom prst="rect">
            <a:avLst/>
          </a:prstGeom>
          <a:noFill/>
        </p:spPr>
        <p:txBody>
          <a:bodyPr wrap="square">
            <a:spAutoFit/>
          </a:bodyPr>
          <a:lstStyle/>
          <a:p>
            <a:pPr algn="l">
              <a:spcAft>
                <a:spcPts val="1400"/>
              </a:spcAft>
            </a:pPr>
            <a:r>
              <a:rPr sz="1800" b="0">
                <a:solidFill>
                  <a:srgbClr val="1E2A38"/>
                </a:solidFill>
                <a:latin typeface="Arial"/>
              </a:rPr>
              <a:t>•  </a:t>
            </a:r>
            <a:r>
              <a:rPr sz="1800" b="0">
                <a:solidFill>
                  <a:srgbClr val="1E2A38"/>
                </a:solidFill>
                <a:latin typeface="Arial"/>
              </a:rPr>
              <a:t>I have got my own room. / She has got a couple of pets.</a:t>
            </a:r>
          </a:p>
          <a:p>
            <a:pPr algn="l">
              <a:spcAft>
                <a:spcPts val="1400"/>
              </a:spcAft>
            </a:pPr>
            <a:r>
              <a:rPr sz="1800" b="0">
                <a:solidFill>
                  <a:srgbClr val="1E2A38"/>
                </a:solidFill>
                <a:latin typeface="Arial"/>
              </a:rPr>
              <a:t>•  </a:t>
            </a:r>
            <a:r>
              <a:rPr sz="1800" b="0">
                <a:solidFill>
                  <a:srgbClr val="1E2A38"/>
                </a:solidFill>
                <a:latin typeface="Arial"/>
              </a:rPr>
              <a:t>Have you got a pet? — Yes, I have. / No, I haven't.</a:t>
            </a:r>
          </a:p>
          <a:p>
            <a:pPr algn="l">
              <a:spcAft>
                <a:spcPts val="1400"/>
              </a:spcAft>
            </a:pPr>
            <a:r>
              <a:rPr sz="1800" b="0">
                <a:solidFill>
                  <a:srgbClr val="1E2A38"/>
                </a:solidFill>
                <a:latin typeface="Arial"/>
              </a:rPr>
              <a:t>•  </a:t>
            </a:r>
            <a:r>
              <a:rPr sz="1800" b="0">
                <a:solidFill>
                  <a:srgbClr val="1E2A38"/>
                </a:solidFill>
                <a:latin typeface="Arial"/>
              </a:rPr>
              <a:t>a lot of + plural: a lot of posters; not many + plural: not many relatives.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STRATEGY</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Listening — how we do it</a:t>
            </a:r>
          </a:p>
        </p:txBody>
      </p:sp>
      <p:sp>
        <p:nvSpPr>
          <p:cNvPr id="5" name="Rounded Rectangle 4"/>
          <p:cNvSpPr/>
          <p:nvPr/>
        </p:nvSpPr>
        <p:spPr>
          <a:xfrm>
            <a:off x="777240" y="1783080"/>
            <a:ext cx="10607040" cy="9601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2066544"/>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645920" y="2002536"/>
            <a:ext cx="9418320" cy="640080"/>
          </a:xfrm>
          <a:prstGeom prst="rect">
            <a:avLst/>
          </a:prstGeom>
          <a:noFill/>
        </p:spPr>
        <p:txBody>
          <a:bodyPr wrap="square">
            <a:spAutoFit/>
          </a:bodyPr>
          <a:lstStyle/>
          <a:p>
            <a:pPr algn="l">
              <a:spcAft>
                <a:spcPts val="600"/>
              </a:spcAft>
            </a:pPr>
            <a:r>
              <a:rPr sz="1700" b="0">
                <a:solidFill>
                  <a:srgbClr val="1E2A38"/>
                </a:solidFill>
                <a:latin typeface="Arial"/>
              </a:rPr>
              <a:t>Read the six statements first and </a:t>
            </a:r>
            <a:r>
              <a:rPr sz="1700" b="1">
                <a:solidFill>
                  <a:srgbClr val="1E2A38"/>
                </a:solidFill>
                <a:latin typeface="Arial"/>
              </a:rPr>
              <a:t>underline the key word</a:t>
            </a:r>
            <a:r>
              <a:rPr sz="1700" b="0">
                <a:solidFill>
                  <a:srgbClr val="1E2A38"/>
                </a:solidFill>
                <a:latin typeface="Arial"/>
              </a:rPr>
              <a:t> in each one.</a:t>
            </a:r>
          </a:p>
        </p:txBody>
      </p:sp>
      <p:sp>
        <p:nvSpPr>
          <p:cNvPr id="8" name="Rounded Rectangle 7"/>
          <p:cNvSpPr/>
          <p:nvPr/>
        </p:nvSpPr>
        <p:spPr>
          <a:xfrm>
            <a:off x="777240" y="2898648"/>
            <a:ext cx="10607040" cy="9601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3182112"/>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0" name="TextBox 9"/>
          <p:cNvSpPr txBox="1"/>
          <p:nvPr/>
        </p:nvSpPr>
        <p:spPr>
          <a:xfrm>
            <a:off x="1645920" y="3118104"/>
            <a:ext cx="9418320" cy="640080"/>
          </a:xfrm>
          <a:prstGeom prst="rect">
            <a:avLst/>
          </a:prstGeom>
          <a:noFill/>
        </p:spPr>
        <p:txBody>
          <a:bodyPr wrap="square">
            <a:spAutoFit/>
          </a:bodyPr>
          <a:lstStyle/>
          <a:p>
            <a:pPr algn="l">
              <a:spcAft>
                <a:spcPts val="600"/>
              </a:spcAft>
            </a:pPr>
            <a:r>
              <a:rPr sz="1700" b="0">
                <a:solidFill>
                  <a:srgbClr val="1E2A38"/>
                </a:solidFill>
                <a:latin typeface="Arial"/>
              </a:rPr>
              <a:t>First listening: catch the </a:t>
            </a:r>
            <a:r>
              <a:rPr sz="1700" b="1">
                <a:solidFill>
                  <a:srgbClr val="1E2A38"/>
                </a:solidFill>
                <a:latin typeface="Arial"/>
              </a:rPr>
              <a:t>general idea</a:t>
            </a:r>
            <a:r>
              <a:rPr sz="1700" b="0">
                <a:solidFill>
                  <a:srgbClr val="1E2A38"/>
                </a:solidFill>
                <a:latin typeface="Arial"/>
              </a:rPr>
              <a:t> — do not stop at an unknown word.</a:t>
            </a:r>
          </a:p>
        </p:txBody>
      </p:sp>
      <p:sp>
        <p:nvSpPr>
          <p:cNvPr id="11" name="Rounded Rectangle 10"/>
          <p:cNvSpPr/>
          <p:nvPr/>
        </p:nvSpPr>
        <p:spPr>
          <a:xfrm>
            <a:off x="777240" y="4014216"/>
            <a:ext cx="10607040" cy="9601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4297680"/>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3" name="TextBox 12"/>
          <p:cNvSpPr txBox="1"/>
          <p:nvPr/>
        </p:nvSpPr>
        <p:spPr>
          <a:xfrm>
            <a:off x="1645920" y="4233672"/>
            <a:ext cx="9418320" cy="640080"/>
          </a:xfrm>
          <a:prstGeom prst="rect">
            <a:avLst/>
          </a:prstGeom>
          <a:noFill/>
        </p:spPr>
        <p:txBody>
          <a:bodyPr wrap="square">
            <a:spAutoFit/>
          </a:bodyPr>
          <a:lstStyle/>
          <a:p>
            <a:pPr algn="l">
              <a:spcAft>
                <a:spcPts val="600"/>
              </a:spcAft>
            </a:pPr>
            <a:r>
              <a:rPr sz="1700" b="0">
                <a:solidFill>
                  <a:srgbClr val="1E2A38"/>
                </a:solidFill>
                <a:latin typeface="Arial"/>
              </a:rPr>
              <a:t>Second listening: catch the </a:t>
            </a:r>
            <a:r>
              <a:rPr sz="1700" b="1">
                <a:solidFill>
                  <a:srgbClr val="1E2A38"/>
                </a:solidFill>
                <a:latin typeface="Arial"/>
              </a:rPr>
              <a:t>details</a:t>
            </a:r>
            <a:r>
              <a:rPr sz="1700" b="0">
                <a:solidFill>
                  <a:srgbClr val="1E2A38"/>
                </a:solidFill>
                <a:latin typeface="Arial"/>
              </a:rPr>
              <a:t> — numbers, names, how many.</a:t>
            </a:r>
          </a:p>
        </p:txBody>
      </p:sp>
      <p:sp>
        <p:nvSpPr>
          <p:cNvPr id="14" name="Rounded Rectangle 13"/>
          <p:cNvSpPr/>
          <p:nvPr/>
        </p:nvSpPr>
        <p:spPr>
          <a:xfrm>
            <a:off x="777240" y="5129784"/>
            <a:ext cx="10607040" cy="9601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960120" y="5413248"/>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6" name="TextBox 15"/>
          <p:cNvSpPr txBox="1"/>
          <p:nvPr/>
        </p:nvSpPr>
        <p:spPr>
          <a:xfrm>
            <a:off x="1645920" y="5349240"/>
            <a:ext cx="9418320" cy="640080"/>
          </a:xfrm>
          <a:prstGeom prst="rect">
            <a:avLst/>
          </a:prstGeom>
          <a:noFill/>
        </p:spPr>
        <p:txBody>
          <a:bodyPr wrap="square">
            <a:spAutoFit/>
          </a:bodyPr>
          <a:lstStyle/>
          <a:p>
            <a:pPr algn="l">
              <a:spcAft>
                <a:spcPts val="600"/>
              </a:spcAft>
            </a:pPr>
            <a:r>
              <a:rPr sz="1700" b="0">
                <a:solidFill>
                  <a:srgbClr val="1E2A38"/>
                </a:solidFill>
                <a:latin typeface="Arial"/>
              </a:rPr>
              <a:t>Compare with your partner and say </a:t>
            </a:r>
            <a:r>
              <a:rPr sz="1700" b="1">
                <a:solidFill>
                  <a:srgbClr val="1E2A38"/>
                </a:solidFill>
                <a:latin typeface="Arial"/>
              </a:rPr>
              <a:t>which word</a:t>
            </a:r>
            <a:r>
              <a:rPr sz="1700" b="0">
                <a:solidFill>
                  <a:srgbClr val="1E2A38"/>
                </a:solidFill>
                <a:latin typeface="Arial"/>
              </a:rPr>
              <a:t> gave you the answer.</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TASK 1 · GIST</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First listening — true or false?</a:t>
            </a:r>
          </a:p>
        </p:txBody>
      </p:sp>
      <p:sp>
        <p:nvSpPr>
          <p:cNvPr id="5" name="TextBox 4"/>
          <p:cNvSpPr txBox="1"/>
          <p:nvPr/>
        </p:nvSpPr>
        <p:spPr>
          <a:xfrm>
            <a:off x="777240" y="1691640"/>
            <a:ext cx="10607040" cy="411480"/>
          </a:xfrm>
          <a:prstGeom prst="rect">
            <a:avLst/>
          </a:prstGeom>
          <a:noFill/>
        </p:spPr>
        <p:txBody>
          <a:bodyPr wrap="square">
            <a:spAutoFit/>
          </a:bodyPr>
          <a:lstStyle/>
          <a:p>
            <a:pPr algn="l">
              <a:spcAft>
                <a:spcPts val="600"/>
              </a:spcAft>
            </a:pPr>
            <a:r>
              <a:rPr sz="1600" b="0">
                <a:solidFill>
                  <a:srgbClr val="5A6572"/>
                </a:solidFill>
                <a:latin typeface="Arial"/>
              </a:rPr>
              <a:t>Listen once. Write T or F. Do not stop at an unknown word.</a:t>
            </a:r>
          </a:p>
        </p:txBody>
      </p:sp>
      <p:sp>
        <p:nvSpPr>
          <p:cNvPr id="6" name="Rounded Rectangle 5"/>
          <p:cNvSpPr/>
          <p:nvPr/>
        </p:nvSpPr>
        <p:spPr>
          <a:xfrm>
            <a:off x="777240" y="2194560"/>
            <a:ext cx="10607040" cy="65836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960120" y="2331720"/>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8" name="TextBox 7"/>
          <p:cNvSpPr txBox="1"/>
          <p:nvPr/>
        </p:nvSpPr>
        <p:spPr>
          <a:xfrm>
            <a:off x="1600200" y="2304288"/>
            <a:ext cx="8412480" cy="548640"/>
          </a:xfrm>
          <a:prstGeom prst="rect">
            <a:avLst/>
          </a:prstGeom>
          <a:noFill/>
        </p:spPr>
        <p:txBody>
          <a:bodyPr wrap="square">
            <a:spAutoFit/>
          </a:bodyPr>
          <a:lstStyle/>
          <a:p>
            <a:pPr algn="l">
              <a:spcAft>
                <a:spcPts val="600"/>
              </a:spcAft>
            </a:pPr>
            <a:r>
              <a:rPr sz="1700" b="0">
                <a:solidFill>
                  <a:srgbClr val="1E2A38"/>
                </a:solidFill>
                <a:latin typeface="Arial"/>
              </a:rPr>
              <a:t>Paula has a large family.</a:t>
            </a:r>
          </a:p>
        </p:txBody>
      </p:sp>
      <p:sp>
        <p:nvSpPr>
          <p:cNvPr id="9" name="TextBox 8"/>
          <p:cNvSpPr txBox="1"/>
          <p:nvPr/>
        </p:nvSpPr>
        <p:spPr>
          <a:xfrm>
            <a:off x="10058400" y="2304288"/>
            <a:ext cx="1188720" cy="548640"/>
          </a:xfrm>
          <a:prstGeom prst="rect">
            <a:avLst/>
          </a:prstGeom>
          <a:noFill/>
        </p:spPr>
        <p:txBody>
          <a:bodyPr wrap="square">
            <a:spAutoFit/>
          </a:bodyPr>
          <a:lstStyle/>
          <a:p>
            <a:pPr algn="ctr">
              <a:spcAft>
                <a:spcPts val="600"/>
              </a:spcAft>
            </a:pPr>
            <a:r>
              <a:rPr sz="1600" b="1">
                <a:solidFill>
                  <a:srgbClr val="0D9488"/>
                </a:solidFill>
                <a:latin typeface="Arial"/>
              </a:rPr>
              <a:t>T / F</a:t>
            </a:r>
          </a:p>
        </p:txBody>
      </p:sp>
      <p:sp>
        <p:nvSpPr>
          <p:cNvPr id="10" name="Rounded Rectangle 9"/>
          <p:cNvSpPr/>
          <p:nvPr/>
        </p:nvSpPr>
        <p:spPr>
          <a:xfrm>
            <a:off x="777240" y="2907792"/>
            <a:ext cx="10607040" cy="65836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960120" y="3044952"/>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2" name="TextBox 11"/>
          <p:cNvSpPr txBox="1"/>
          <p:nvPr/>
        </p:nvSpPr>
        <p:spPr>
          <a:xfrm>
            <a:off x="1600200" y="3017520"/>
            <a:ext cx="8412480" cy="548640"/>
          </a:xfrm>
          <a:prstGeom prst="rect">
            <a:avLst/>
          </a:prstGeom>
          <a:noFill/>
        </p:spPr>
        <p:txBody>
          <a:bodyPr wrap="square">
            <a:spAutoFit/>
          </a:bodyPr>
          <a:lstStyle/>
          <a:p>
            <a:pPr algn="l">
              <a:spcAft>
                <a:spcPts val="600"/>
              </a:spcAft>
            </a:pPr>
            <a:r>
              <a:rPr sz="1700" b="0">
                <a:solidFill>
                  <a:srgbClr val="1E2A38"/>
                </a:solidFill>
                <a:latin typeface="Arial"/>
              </a:rPr>
              <a:t>Paula shares a room with her brother.</a:t>
            </a:r>
          </a:p>
        </p:txBody>
      </p:sp>
      <p:sp>
        <p:nvSpPr>
          <p:cNvPr id="13" name="TextBox 12"/>
          <p:cNvSpPr txBox="1"/>
          <p:nvPr/>
        </p:nvSpPr>
        <p:spPr>
          <a:xfrm>
            <a:off x="10058400" y="3017520"/>
            <a:ext cx="1188720" cy="548640"/>
          </a:xfrm>
          <a:prstGeom prst="rect">
            <a:avLst/>
          </a:prstGeom>
          <a:noFill/>
        </p:spPr>
        <p:txBody>
          <a:bodyPr wrap="square">
            <a:spAutoFit/>
          </a:bodyPr>
          <a:lstStyle/>
          <a:p>
            <a:pPr algn="ctr">
              <a:spcAft>
                <a:spcPts val="600"/>
              </a:spcAft>
            </a:pPr>
            <a:r>
              <a:rPr sz="1600" b="1">
                <a:solidFill>
                  <a:srgbClr val="0D9488"/>
                </a:solidFill>
                <a:latin typeface="Arial"/>
              </a:rPr>
              <a:t>T / F</a:t>
            </a:r>
          </a:p>
        </p:txBody>
      </p:sp>
      <p:sp>
        <p:nvSpPr>
          <p:cNvPr id="14" name="Rounded Rectangle 13"/>
          <p:cNvSpPr/>
          <p:nvPr/>
        </p:nvSpPr>
        <p:spPr>
          <a:xfrm>
            <a:off x="777240" y="3621024"/>
            <a:ext cx="10607040" cy="65836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960120" y="3758184"/>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6" name="TextBox 15"/>
          <p:cNvSpPr txBox="1"/>
          <p:nvPr/>
        </p:nvSpPr>
        <p:spPr>
          <a:xfrm>
            <a:off x="1600200" y="3730752"/>
            <a:ext cx="8412480" cy="548640"/>
          </a:xfrm>
          <a:prstGeom prst="rect">
            <a:avLst/>
          </a:prstGeom>
          <a:noFill/>
        </p:spPr>
        <p:txBody>
          <a:bodyPr wrap="square">
            <a:spAutoFit/>
          </a:bodyPr>
          <a:lstStyle/>
          <a:p>
            <a:pPr algn="l">
              <a:spcAft>
                <a:spcPts val="600"/>
              </a:spcAft>
            </a:pPr>
            <a:r>
              <a:rPr sz="1700" b="0">
                <a:solidFill>
                  <a:srgbClr val="1E2A38"/>
                </a:solidFill>
                <a:latin typeface="Arial"/>
              </a:rPr>
              <a:t>Seb has his own room.</a:t>
            </a:r>
          </a:p>
        </p:txBody>
      </p:sp>
      <p:sp>
        <p:nvSpPr>
          <p:cNvPr id="17" name="TextBox 16"/>
          <p:cNvSpPr txBox="1"/>
          <p:nvPr/>
        </p:nvSpPr>
        <p:spPr>
          <a:xfrm>
            <a:off x="10058400" y="3730752"/>
            <a:ext cx="1188720" cy="548640"/>
          </a:xfrm>
          <a:prstGeom prst="rect">
            <a:avLst/>
          </a:prstGeom>
          <a:noFill/>
        </p:spPr>
        <p:txBody>
          <a:bodyPr wrap="square">
            <a:spAutoFit/>
          </a:bodyPr>
          <a:lstStyle/>
          <a:p>
            <a:pPr algn="ctr">
              <a:spcAft>
                <a:spcPts val="600"/>
              </a:spcAft>
            </a:pPr>
            <a:r>
              <a:rPr sz="1600" b="1">
                <a:solidFill>
                  <a:srgbClr val="0D9488"/>
                </a:solidFill>
                <a:latin typeface="Arial"/>
              </a:rPr>
              <a:t>T / F</a:t>
            </a:r>
          </a:p>
        </p:txBody>
      </p:sp>
      <p:sp>
        <p:nvSpPr>
          <p:cNvPr id="18" name="Rounded Rectangle 17"/>
          <p:cNvSpPr/>
          <p:nvPr/>
        </p:nvSpPr>
        <p:spPr>
          <a:xfrm>
            <a:off x="777240" y="4334256"/>
            <a:ext cx="10607040" cy="65836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ounded Rectangle 18"/>
          <p:cNvSpPr/>
          <p:nvPr/>
        </p:nvSpPr>
        <p:spPr>
          <a:xfrm>
            <a:off x="960120" y="4471416"/>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20" name="TextBox 19"/>
          <p:cNvSpPr txBox="1"/>
          <p:nvPr/>
        </p:nvSpPr>
        <p:spPr>
          <a:xfrm>
            <a:off x="1600200" y="4443984"/>
            <a:ext cx="8412480" cy="548640"/>
          </a:xfrm>
          <a:prstGeom prst="rect">
            <a:avLst/>
          </a:prstGeom>
          <a:noFill/>
        </p:spPr>
        <p:txBody>
          <a:bodyPr wrap="square">
            <a:spAutoFit/>
          </a:bodyPr>
          <a:lstStyle/>
          <a:p>
            <a:pPr algn="l">
              <a:spcAft>
                <a:spcPts val="600"/>
              </a:spcAft>
            </a:pPr>
            <a:r>
              <a:rPr sz="1700" b="0">
                <a:solidFill>
                  <a:srgbClr val="1E2A38"/>
                </a:solidFill>
                <a:latin typeface="Arial"/>
              </a:rPr>
              <a:t>Seb has three pets.</a:t>
            </a:r>
          </a:p>
        </p:txBody>
      </p:sp>
      <p:sp>
        <p:nvSpPr>
          <p:cNvPr id="21" name="TextBox 20"/>
          <p:cNvSpPr txBox="1"/>
          <p:nvPr/>
        </p:nvSpPr>
        <p:spPr>
          <a:xfrm>
            <a:off x="10058400" y="4443984"/>
            <a:ext cx="1188720" cy="548640"/>
          </a:xfrm>
          <a:prstGeom prst="rect">
            <a:avLst/>
          </a:prstGeom>
          <a:noFill/>
        </p:spPr>
        <p:txBody>
          <a:bodyPr wrap="square">
            <a:spAutoFit/>
          </a:bodyPr>
          <a:lstStyle/>
          <a:p>
            <a:pPr algn="ctr">
              <a:spcAft>
                <a:spcPts val="600"/>
              </a:spcAft>
            </a:pPr>
            <a:r>
              <a:rPr sz="1600" b="1">
                <a:solidFill>
                  <a:srgbClr val="0D9488"/>
                </a:solidFill>
                <a:latin typeface="Arial"/>
              </a:rPr>
              <a:t>T / F</a:t>
            </a:r>
          </a:p>
        </p:txBody>
      </p:sp>
      <p:sp>
        <p:nvSpPr>
          <p:cNvPr id="22" name="Rounded Rectangle 21"/>
          <p:cNvSpPr/>
          <p:nvPr/>
        </p:nvSpPr>
        <p:spPr>
          <a:xfrm>
            <a:off x="777240" y="5047488"/>
            <a:ext cx="10607040" cy="65836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ounded Rectangle 22"/>
          <p:cNvSpPr/>
          <p:nvPr/>
        </p:nvSpPr>
        <p:spPr>
          <a:xfrm>
            <a:off x="960120" y="5184648"/>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5</a:t>
            </a:r>
          </a:p>
        </p:txBody>
      </p:sp>
      <p:sp>
        <p:nvSpPr>
          <p:cNvPr id="24" name="TextBox 23"/>
          <p:cNvSpPr txBox="1"/>
          <p:nvPr/>
        </p:nvSpPr>
        <p:spPr>
          <a:xfrm>
            <a:off x="1600200" y="5157216"/>
            <a:ext cx="8412480" cy="548640"/>
          </a:xfrm>
          <a:prstGeom prst="rect">
            <a:avLst/>
          </a:prstGeom>
          <a:noFill/>
        </p:spPr>
        <p:txBody>
          <a:bodyPr wrap="square">
            <a:spAutoFit/>
          </a:bodyPr>
          <a:lstStyle/>
          <a:p>
            <a:pPr algn="l">
              <a:spcAft>
                <a:spcPts val="600"/>
              </a:spcAft>
            </a:pPr>
            <a:r>
              <a:rPr sz="1700" b="0">
                <a:solidFill>
                  <a:srgbClr val="1E2A38"/>
                </a:solidFill>
                <a:latin typeface="Arial"/>
              </a:rPr>
              <a:t>Sienna has a pet at home.</a:t>
            </a:r>
          </a:p>
        </p:txBody>
      </p:sp>
      <p:sp>
        <p:nvSpPr>
          <p:cNvPr id="25" name="TextBox 24"/>
          <p:cNvSpPr txBox="1"/>
          <p:nvPr/>
        </p:nvSpPr>
        <p:spPr>
          <a:xfrm>
            <a:off x="10058400" y="5157216"/>
            <a:ext cx="1188720" cy="548640"/>
          </a:xfrm>
          <a:prstGeom prst="rect">
            <a:avLst/>
          </a:prstGeom>
          <a:noFill/>
        </p:spPr>
        <p:txBody>
          <a:bodyPr wrap="square">
            <a:spAutoFit/>
          </a:bodyPr>
          <a:lstStyle/>
          <a:p>
            <a:pPr algn="ctr">
              <a:spcAft>
                <a:spcPts val="600"/>
              </a:spcAft>
            </a:pPr>
            <a:r>
              <a:rPr sz="1600" b="1">
                <a:solidFill>
                  <a:srgbClr val="0D9488"/>
                </a:solidFill>
                <a:latin typeface="Arial"/>
              </a:rPr>
              <a:t>T / F</a:t>
            </a:r>
          </a:p>
        </p:txBody>
      </p:sp>
      <p:sp>
        <p:nvSpPr>
          <p:cNvPr id="26" name="Rounded Rectangle 25"/>
          <p:cNvSpPr/>
          <p:nvPr/>
        </p:nvSpPr>
        <p:spPr>
          <a:xfrm>
            <a:off x="777240" y="5760720"/>
            <a:ext cx="10607040" cy="65836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ounded Rectangle 26"/>
          <p:cNvSpPr/>
          <p:nvPr/>
        </p:nvSpPr>
        <p:spPr>
          <a:xfrm>
            <a:off x="960120" y="5897880"/>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6</a:t>
            </a:r>
          </a:p>
        </p:txBody>
      </p:sp>
      <p:sp>
        <p:nvSpPr>
          <p:cNvPr id="28" name="TextBox 27"/>
          <p:cNvSpPr txBox="1"/>
          <p:nvPr/>
        </p:nvSpPr>
        <p:spPr>
          <a:xfrm>
            <a:off x="1600200" y="5870448"/>
            <a:ext cx="8412480" cy="548640"/>
          </a:xfrm>
          <a:prstGeom prst="rect">
            <a:avLst/>
          </a:prstGeom>
          <a:noFill/>
        </p:spPr>
        <p:txBody>
          <a:bodyPr wrap="square">
            <a:spAutoFit/>
          </a:bodyPr>
          <a:lstStyle/>
          <a:p>
            <a:pPr algn="l">
              <a:spcAft>
                <a:spcPts val="600"/>
              </a:spcAft>
            </a:pPr>
            <a:r>
              <a:rPr sz="1700" b="0">
                <a:solidFill>
                  <a:srgbClr val="1E2A38"/>
                </a:solidFill>
                <a:latin typeface="Arial"/>
              </a:rPr>
              <a:t>Sienna's neighbour has a parrot.</a:t>
            </a:r>
          </a:p>
        </p:txBody>
      </p:sp>
      <p:sp>
        <p:nvSpPr>
          <p:cNvPr id="29" name="TextBox 28"/>
          <p:cNvSpPr txBox="1"/>
          <p:nvPr/>
        </p:nvSpPr>
        <p:spPr>
          <a:xfrm>
            <a:off x="10058400" y="5870448"/>
            <a:ext cx="1188720" cy="548640"/>
          </a:xfrm>
          <a:prstGeom prst="rect">
            <a:avLst/>
          </a:prstGeom>
          <a:noFill/>
        </p:spPr>
        <p:txBody>
          <a:bodyPr wrap="square">
            <a:spAutoFit/>
          </a:bodyPr>
          <a:lstStyle/>
          <a:p>
            <a:pPr algn="ctr">
              <a:spcAft>
                <a:spcPts val="600"/>
              </a:spcAft>
            </a:pPr>
            <a:r>
              <a:rPr sz="1600" b="1">
                <a:solidFill>
                  <a:srgbClr val="0D9488"/>
                </a:solidFill>
                <a:latin typeface="Arial"/>
              </a:rPr>
              <a:t>T / F</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TASK 2 · DETAILS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Second listening — complete the sentences</a:t>
            </a:r>
          </a:p>
        </p:txBody>
      </p:sp>
      <p:sp>
        <p:nvSpPr>
          <p:cNvPr id="5" name="TextBox 4"/>
          <p:cNvSpPr txBox="1"/>
          <p:nvPr/>
        </p:nvSpPr>
        <p:spPr>
          <a:xfrm>
            <a:off x="777240" y="1691640"/>
            <a:ext cx="10607040" cy="411480"/>
          </a:xfrm>
          <a:prstGeom prst="rect">
            <a:avLst/>
          </a:prstGeom>
          <a:noFill/>
        </p:spPr>
        <p:txBody>
          <a:bodyPr wrap="square">
            <a:spAutoFit/>
          </a:bodyPr>
          <a:lstStyle/>
          <a:p>
            <a:pPr algn="l">
              <a:spcAft>
                <a:spcPts val="600"/>
              </a:spcAft>
            </a:pPr>
            <a:r>
              <a:rPr sz="1600" b="0">
                <a:solidFill>
                  <a:srgbClr val="5A6572"/>
                </a:solidFill>
                <a:latin typeface="Arial"/>
              </a:rPr>
              <a:t>Listen again. Write a word, number or short phrase in each gap.</a:t>
            </a:r>
          </a:p>
        </p:txBody>
      </p:sp>
      <p:sp>
        <p:nvSpPr>
          <p:cNvPr id="6" name="Rounded Rectangle 5"/>
          <p:cNvSpPr/>
          <p:nvPr/>
        </p:nvSpPr>
        <p:spPr>
          <a:xfrm>
            <a:off x="777240" y="2057400"/>
            <a:ext cx="10607040" cy="5029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960120" y="2130552"/>
            <a:ext cx="384048" cy="36576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1</a:t>
            </a:r>
          </a:p>
        </p:txBody>
      </p:sp>
      <p:sp>
        <p:nvSpPr>
          <p:cNvPr id="8" name="TextBox 7"/>
          <p:cNvSpPr txBox="1"/>
          <p:nvPr/>
        </p:nvSpPr>
        <p:spPr>
          <a:xfrm>
            <a:off x="1554480" y="2093976"/>
            <a:ext cx="9509760" cy="457200"/>
          </a:xfrm>
          <a:prstGeom prst="rect">
            <a:avLst/>
          </a:prstGeom>
          <a:noFill/>
        </p:spPr>
        <p:txBody>
          <a:bodyPr wrap="square">
            <a:spAutoFit/>
          </a:bodyPr>
          <a:lstStyle/>
          <a:p>
            <a:pPr algn="l">
              <a:spcAft>
                <a:spcPts val="600"/>
              </a:spcAft>
            </a:pPr>
            <a:r>
              <a:rPr sz="1550" b="0">
                <a:solidFill>
                  <a:srgbClr val="1E2A38"/>
                </a:solidFill>
                <a:latin typeface="Arial"/>
              </a:rPr>
              <a:t>Paula has ________ one cousin.</a:t>
            </a:r>
          </a:p>
        </p:txBody>
      </p:sp>
      <p:sp>
        <p:nvSpPr>
          <p:cNvPr id="9" name="Rounded Rectangle 8"/>
          <p:cNvSpPr/>
          <p:nvPr/>
        </p:nvSpPr>
        <p:spPr>
          <a:xfrm>
            <a:off x="777240" y="2624328"/>
            <a:ext cx="10607040" cy="5029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ounded Rectangle 9"/>
          <p:cNvSpPr/>
          <p:nvPr/>
        </p:nvSpPr>
        <p:spPr>
          <a:xfrm>
            <a:off x="960120" y="2697480"/>
            <a:ext cx="384048" cy="36576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2</a:t>
            </a:r>
          </a:p>
        </p:txBody>
      </p:sp>
      <p:sp>
        <p:nvSpPr>
          <p:cNvPr id="11" name="TextBox 10"/>
          <p:cNvSpPr txBox="1"/>
          <p:nvPr/>
        </p:nvSpPr>
        <p:spPr>
          <a:xfrm>
            <a:off x="1554480" y="2660904"/>
            <a:ext cx="9509760" cy="457200"/>
          </a:xfrm>
          <a:prstGeom prst="rect">
            <a:avLst/>
          </a:prstGeom>
          <a:noFill/>
        </p:spPr>
        <p:txBody>
          <a:bodyPr wrap="square">
            <a:spAutoFit/>
          </a:bodyPr>
          <a:lstStyle/>
          <a:p>
            <a:pPr algn="l">
              <a:spcAft>
                <a:spcPts val="600"/>
              </a:spcAft>
            </a:pPr>
            <a:r>
              <a:rPr sz="1550" b="0">
                <a:solidFill>
                  <a:srgbClr val="1E2A38"/>
                </a:solidFill>
                <a:latin typeface="Arial"/>
              </a:rPr>
              <a:t>There are a lot of books on Paula's ________.</a:t>
            </a:r>
          </a:p>
        </p:txBody>
      </p:sp>
      <p:sp>
        <p:nvSpPr>
          <p:cNvPr id="12" name="Rounded Rectangle 11"/>
          <p:cNvSpPr/>
          <p:nvPr/>
        </p:nvSpPr>
        <p:spPr>
          <a:xfrm>
            <a:off x="777240" y="3191256"/>
            <a:ext cx="10607040" cy="5029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960120" y="3264408"/>
            <a:ext cx="384048" cy="36576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3</a:t>
            </a:r>
          </a:p>
        </p:txBody>
      </p:sp>
      <p:sp>
        <p:nvSpPr>
          <p:cNvPr id="14" name="TextBox 13"/>
          <p:cNvSpPr txBox="1"/>
          <p:nvPr/>
        </p:nvSpPr>
        <p:spPr>
          <a:xfrm>
            <a:off x="1554480" y="3227832"/>
            <a:ext cx="9509760" cy="457200"/>
          </a:xfrm>
          <a:prstGeom prst="rect">
            <a:avLst/>
          </a:prstGeom>
          <a:noFill/>
        </p:spPr>
        <p:txBody>
          <a:bodyPr wrap="square">
            <a:spAutoFit/>
          </a:bodyPr>
          <a:lstStyle/>
          <a:p>
            <a:pPr algn="l">
              <a:spcAft>
                <a:spcPts val="600"/>
              </a:spcAft>
            </a:pPr>
            <a:r>
              <a:rPr sz="1550" b="0">
                <a:solidFill>
                  <a:srgbClr val="1E2A38"/>
                </a:solidFill>
                <a:latin typeface="Arial"/>
              </a:rPr>
              <a:t>Seb's room is often ________.</a:t>
            </a:r>
          </a:p>
        </p:txBody>
      </p:sp>
      <p:sp>
        <p:nvSpPr>
          <p:cNvPr id="15" name="Rounded Rectangle 14"/>
          <p:cNvSpPr/>
          <p:nvPr/>
        </p:nvSpPr>
        <p:spPr>
          <a:xfrm>
            <a:off x="777240" y="3758184"/>
            <a:ext cx="10607040" cy="5029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ounded Rectangle 15"/>
          <p:cNvSpPr/>
          <p:nvPr/>
        </p:nvSpPr>
        <p:spPr>
          <a:xfrm>
            <a:off x="960120" y="3831336"/>
            <a:ext cx="384048" cy="36576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4</a:t>
            </a:r>
          </a:p>
        </p:txBody>
      </p:sp>
      <p:sp>
        <p:nvSpPr>
          <p:cNvPr id="17" name="TextBox 16"/>
          <p:cNvSpPr txBox="1"/>
          <p:nvPr/>
        </p:nvSpPr>
        <p:spPr>
          <a:xfrm>
            <a:off x="1554480" y="3794760"/>
            <a:ext cx="9509760" cy="457200"/>
          </a:xfrm>
          <a:prstGeom prst="rect">
            <a:avLst/>
          </a:prstGeom>
          <a:noFill/>
        </p:spPr>
        <p:txBody>
          <a:bodyPr wrap="square">
            <a:spAutoFit/>
          </a:bodyPr>
          <a:lstStyle/>
          <a:p>
            <a:pPr algn="l">
              <a:spcAft>
                <a:spcPts val="600"/>
              </a:spcAft>
            </a:pPr>
            <a:r>
              <a:rPr sz="1550" b="0">
                <a:solidFill>
                  <a:srgbClr val="1E2A38"/>
                </a:solidFill>
                <a:latin typeface="Arial"/>
              </a:rPr>
              <a:t>Seb ________ his pets every morning.</a:t>
            </a:r>
          </a:p>
        </p:txBody>
      </p:sp>
      <p:sp>
        <p:nvSpPr>
          <p:cNvPr id="18" name="Rounded Rectangle 17"/>
          <p:cNvSpPr/>
          <p:nvPr/>
        </p:nvSpPr>
        <p:spPr>
          <a:xfrm>
            <a:off x="777240" y="4325112"/>
            <a:ext cx="10607040" cy="5029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ounded Rectangle 18"/>
          <p:cNvSpPr/>
          <p:nvPr/>
        </p:nvSpPr>
        <p:spPr>
          <a:xfrm>
            <a:off x="960120" y="4398264"/>
            <a:ext cx="384048" cy="36576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5</a:t>
            </a:r>
          </a:p>
        </p:txBody>
      </p:sp>
      <p:sp>
        <p:nvSpPr>
          <p:cNvPr id="20" name="TextBox 19"/>
          <p:cNvSpPr txBox="1"/>
          <p:nvPr/>
        </p:nvSpPr>
        <p:spPr>
          <a:xfrm>
            <a:off x="1554480" y="4361688"/>
            <a:ext cx="9509760" cy="457200"/>
          </a:xfrm>
          <a:prstGeom prst="rect">
            <a:avLst/>
          </a:prstGeom>
          <a:noFill/>
        </p:spPr>
        <p:txBody>
          <a:bodyPr wrap="square">
            <a:spAutoFit/>
          </a:bodyPr>
          <a:lstStyle/>
          <a:p>
            <a:pPr algn="l">
              <a:spcAft>
                <a:spcPts val="600"/>
              </a:spcAft>
            </a:pPr>
            <a:r>
              <a:rPr sz="1550" b="0">
                <a:solidFill>
                  <a:srgbClr val="1E2A38"/>
                </a:solidFill>
                <a:latin typeface="Arial"/>
              </a:rPr>
              <a:t>Sienna lives with her parents and her ________.</a:t>
            </a:r>
          </a:p>
        </p:txBody>
      </p:sp>
      <p:sp>
        <p:nvSpPr>
          <p:cNvPr id="21" name="Rounded Rectangle 20"/>
          <p:cNvSpPr/>
          <p:nvPr/>
        </p:nvSpPr>
        <p:spPr>
          <a:xfrm>
            <a:off x="777240" y="4892040"/>
            <a:ext cx="10607040" cy="50292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960120" y="4965192"/>
            <a:ext cx="384048" cy="365760"/>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300" b="1">
                <a:solidFill>
                  <a:srgbClr val="FFFFFF"/>
                </a:solidFill>
                <a:latin typeface="Arial"/>
              </a:rPr>
              <a:t>6</a:t>
            </a:r>
          </a:p>
        </p:txBody>
      </p:sp>
      <p:sp>
        <p:nvSpPr>
          <p:cNvPr id="23" name="TextBox 22"/>
          <p:cNvSpPr txBox="1"/>
          <p:nvPr/>
        </p:nvSpPr>
        <p:spPr>
          <a:xfrm>
            <a:off x="1554480" y="4928616"/>
            <a:ext cx="9509760" cy="457200"/>
          </a:xfrm>
          <a:prstGeom prst="rect">
            <a:avLst/>
          </a:prstGeom>
          <a:noFill/>
        </p:spPr>
        <p:txBody>
          <a:bodyPr wrap="square">
            <a:spAutoFit/>
          </a:bodyPr>
          <a:lstStyle/>
          <a:p>
            <a:pPr algn="l">
              <a:spcAft>
                <a:spcPts val="600"/>
              </a:spcAft>
            </a:pPr>
            <a:r>
              <a:rPr sz="1550" b="0">
                <a:solidFill>
                  <a:srgbClr val="1E2A38"/>
                </a:solidFill>
                <a:latin typeface="Arial"/>
              </a:rPr>
              <a:t>Sienna does her homework at the ________ near the window.</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PRONUNCIATION</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Say it — don’t just read it</a:t>
            </a:r>
          </a:p>
        </p:txBody>
      </p:sp>
      <p:sp>
        <p:nvSpPr>
          <p:cNvPr id="5" name="TextBox 4"/>
          <p:cNvSpPr txBox="1"/>
          <p:nvPr/>
        </p:nvSpPr>
        <p:spPr>
          <a:xfrm>
            <a:off x="777240" y="1737360"/>
            <a:ext cx="10607040" cy="457200"/>
          </a:xfrm>
          <a:prstGeom prst="rect">
            <a:avLst/>
          </a:prstGeom>
          <a:noFill/>
        </p:spPr>
        <p:txBody>
          <a:bodyPr wrap="square">
            <a:spAutoFit/>
          </a:bodyPr>
          <a:lstStyle/>
          <a:p>
            <a:pPr algn="l">
              <a:spcAft>
                <a:spcPts val="600"/>
              </a:spcAft>
            </a:pPr>
            <a:r>
              <a:rPr sz="1700" b="0">
                <a:solidFill>
                  <a:srgbClr val="5A6572"/>
                </a:solidFill>
                <a:latin typeface="Arial"/>
              </a:rPr>
              <a:t>Repeat after me, then clap on the stressed syllable:</a:t>
            </a:r>
          </a:p>
        </p:txBody>
      </p:sp>
      <p:sp>
        <p:nvSpPr>
          <p:cNvPr id="6" name="Rounded Rectangle 5"/>
          <p:cNvSpPr/>
          <p:nvPr/>
        </p:nvSpPr>
        <p:spPr>
          <a:xfrm>
            <a:off x="777240" y="233172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914400" y="2459736"/>
            <a:ext cx="2240280" cy="685800"/>
          </a:xfrm>
          <a:prstGeom prst="rect">
            <a:avLst/>
          </a:prstGeom>
          <a:noFill/>
        </p:spPr>
        <p:txBody>
          <a:bodyPr wrap="square">
            <a:spAutoFit/>
          </a:bodyPr>
          <a:lstStyle/>
          <a:p>
            <a:pPr algn="ctr">
              <a:spcAft>
                <a:spcPts val="600"/>
              </a:spcAft>
            </a:pPr>
            <a:r>
              <a:rPr sz="1400" b="1">
                <a:solidFill>
                  <a:srgbClr val="1E2A38"/>
                </a:solidFill>
                <a:latin typeface="Arial"/>
              </a:rPr>
              <a:t>wardrobe /ˈwɔːdrəʊb/</a:t>
            </a:r>
          </a:p>
        </p:txBody>
      </p:sp>
      <p:sp>
        <p:nvSpPr>
          <p:cNvPr id="8" name="Rounded Rectangle 7"/>
          <p:cNvSpPr/>
          <p:nvPr/>
        </p:nvSpPr>
        <p:spPr>
          <a:xfrm>
            <a:off x="3474720" y="233172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3611880" y="2459736"/>
            <a:ext cx="2240280" cy="685800"/>
          </a:xfrm>
          <a:prstGeom prst="rect">
            <a:avLst/>
          </a:prstGeom>
          <a:noFill/>
        </p:spPr>
        <p:txBody>
          <a:bodyPr wrap="square">
            <a:spAutoFit/>
          </a:bodyPr>
          <a:lstStyle/>
          <a:p>
            <a:pPr algn="ctr">
              <a:spcAft>
                <a:spcPts val="600"/>
              </a:spcAft>
            </a:pPr>
            <a:r>
              <a:rPr sz="1200" b="1">
                <a:solidFill>
                  <a:srgbClr val="1E2A38"/>
                </a:solidFill>
                <a:latin typeface="Arial"/>
              </a:rPr>
              <a:t>chest of drawers /ˌtʃest əv ˈdrɔːz/</a:t>
            </a:r>
          </a:p>
        </p:txBody>
      </p:sp>
      <p:sp>
        <p:nvSpPr>
          <p:cNvPr id="10" name="Rounded Rectangle 9"/>
          <p:cNvSpPr/>
          <p:nvPr/>
        </p:nvSpPr>
        <p:spPr>
          <a:xfrm>
            <a:off x="6172200" y="233172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309360" y="2551176"/>
            <a:ext cx="2240280" cy="685800"/>
          </a:xfrm>
          <a:prstGeom prst="rect">
            <a:avLst/>
          </a:prstGeom>
          <a:noFill/>
        </p:spPr>
        <p:txBody>
          <a:bodyPr wrap="square">
            <a:spAutoFit/>
          </a:bodyPr>
          <a:lstStyle/>
          <a:p>
            <a:pPr algn="ctr">
              <a:spcAft>
                <a:spcPts val="600"/>
              </a:spcAft>
            </a:pPr>
            <a:r>
              <a:rPr sz="1700" b="1">
                <a:solidFill>
                  <a:srgbClr val="1E2A38"/>
                </a:solidFill>
                <a:latin typeface="Arial"/>
              </a:rPr>
              <a:t>curtains /ˈkɜːtnz/</a:t>
            </a:r>
          </a:p>
        </p:txBody>
      </p:sp>
      <p:sp>
        <p:nvSpPr>
          <p:cNvPr id="12" name="Rounded Rectangle 11"/>
          <p:cNvSpPr/>
          <p:nvPr/>
        </p:nvSpPr>
        <p:spPr>
          <a:xfrm>
            <a:off x="8869680" y="233172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9006840" y="2459736"/>
            <a:ext cx="2240280" cy="685800"/>
          </a:xfrm>
          <a:prstGeom prst="rect">
            <a:avLst/>
          </a:prstGeom>
          <a:noFill/>
        </p:spPr>
        <p:txBody>
          <a:bodyPr wrap="square">
            <a:spAutoFit/>
          </a:bodyPr>
          <a:lstStyle/>
          <a:p>
            <a:pPr algn="ctr">
              <a:spcAft>
                <a:spcPts val="600"/>
              </a:spcAft>
            </a:pPr>
            <a:r>
              <a:rPr sz="1400" b="1">
                <a:solidFill>
                  <a:srgbClr val="1E2A38"/>
                </a:solidFill>
                <a:latin typeface="Arial"/>
              </a:rPr>
              <a:t>comfortable /ˈkʌmftəbl/</a:t>
            </a:r>
          </a:p>
        </p:txBody>
      </p:sp>
      <p:sp>
        <p:nvSpPr>
          <p:cNvPr id="14" name="Rounded Rectangle 13"/>
          <p:cNvSpPr/>
          <p:nvPr/>
        </p:nvSpPr>
        <p:spPr>
          <a:xfrm>
            <a:off x="777240" y="342900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914400" y="3648456"/>
            <a:ext cx="2240280" cy="685800"/>
          </a:xfrm>
          <a:prstGeom prst="rect">
            <a:avLst/>
          </a:prstGeom>
          <a:noFill/>
        </p:spPr>
        <p:txBody>
          <a:bodyPr wrap="square">
            <a:spAutoFit/>
          </a:bodyPr>
          <a:lstStyle/>
          <a:p>
            <a:pPr algn="ctr">
              <a:spcAft>
                <a:spcPts val="600"/>
              </a:spcAft>
            </a:pPr>
            <a:r>
              <a:rPr sz="1700" b="1">
                <a:solidFill>
                  <a:srgbClr val="1E2A38"/>
                </a:solidFill>
                <a:latin typeface="Arial"/>
              </a:rPr>
              <a:t>mirror /ˈmɪrə/</a:t>
            </a:r>
          </a:p>
        </p:txBody>
      </p:sp>
      <p:sp>
        <p:nvSpPr>
          <p:cNvPr id="16" name="Rounded Rectangle 15"/>
          <p:cNvSpPr/>
          <p:nvPr/>
        </p:nvSpPr>
        <p:spPr>
          <a:xfrm>
            <a:off x="3474720" y="342900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TextBox 16"/>
          <p:cNvSpPr txBox="1"/>
          <p:nvPr/>
        </p:nvSpPr>
        <p:spPr>
          <a:xfrm>
            <a:off x="3611880" y="3648456"/>
            <a:ext cx="2240280" cy="685800"/>
          </a:xfrm>
          <a:prstGeom prst="rect">
            <a:avLst/>
          </a:prstGeom>
          <a:noFill/>
        </p:spPr>
        <p:txBody>
          <a:bodyPr wrap="square">
            <a:spAutoFit/>
          </a:bodyPr>
          <a:lstStyle/>
          <a:p>
            <a:pPr algn="ctr">
              <a:spcAft>
                <a:spcPts val="600"/>
              </a:spcAft>
            </a:pPr>
            <a:r>
              <a:rPr sz="1700" b="1">
                <a:solidFill>
                  <a:srgbClr val="1E2A38"/>
                </a:solidFill>
                <a:latin typeface="Arial"/>
              </a:rPr>
              <a:t>parrot /ˈpærət/</a:t>
            </a:r>
          </a:p>
        </p:txBody>
      </p:sp>
      <p:sp>
        <p:nvSpPr>
          <p:cNvPr id="18" name="Rounded Rectangle 17"/>
          <p:cNvSpPr/>
          <p:nvPr/>
        </p:nvSpPr>
        <p:spPr>
          <a:xfrm>
            <a:off x="6172200" y="342900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6309360" y="3648456"/>
            <a:ext cx="2240280" cy="685800"/>
          </a:xfrm>
          <a:prstGeom prst="rect">
            <a:avLst/>
          </a:prstGeom>
          <a:noFill/>
        </p:spPr>
        <p:txBody>
          <a:bodyPr wrap="square">
            <a:spAutoFit/>
          </a:bodyPr>
          <a:lstStyle/>
          <a:p>
            <a:pPr algn="ctr">
              <a:spcAft>
                <a:spcPts val="600"/>
              </a:spcAft>
            </a:pPr>
            <a:r>
              <a:rPr sz="1700" b="1">
                <a:solidFill>
                  <a:srgbClr val="1E2A38"/>
                </a:solidFill>
                <a:latin typeface="Arial"/>
              </a:rPr>
              <a:t>tortoise /ˈtɔːtəs/</a:t>
            </a:r>
          </a:p>
        </p:txBody>
      </p:sp>
      <p:sp>
        <p:nvSpPr>
          <p:cNvPr id="20" name="Rounded Rectangle 19"/>
          <p:cNvSpPr/>
          <p:nvPr/>
        </p:nvSpPr>
        <p:spPr>
          <a:xfrm>
            <a:off x="8869680" y="3429000"/>
            <a:ext cx="2514600" cy="86868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TextBox 20"/>
          <p:cNvSpPr txBox="1"/>
          <p:nvPr/>
        </p:nvSpPr>
        <p:spPr>
          <a:xfrm>
            <a:off x="9006840" y="3648456"/>
            <a:ext cx="2240280" cy="685800"/>
          </a:xfrm>
          <a:prstGeom prst="rect">
            <a:avLst/>
          </a:prstGeom>
          <a:noFill/>
        </p:spPr>
        <p:txBody>
          <a:bodyPr wrap="square">
            <a:spAutoFit/>
          </a:bodyPr>
          <a:lstStyle/>
          <a:p>
            <a:pPr algn="ctr">
              <a:spcAft>
                <a:spcPts val="600"/>
              </a:spcAft>
            </a:pPr>
            <a:r>
              <a:rPr sz="1700" b="1">
                <a:solidFill>
                  <a:srgbClr val="1E2A38"/>
                </a:solidFill>
                <a:latin typeface="Arial"/>
              </a:rPr>
              <a:t>hamster /ˈhæmstə/</a:t>
            </a:r>
          </a:p>
        </p:txBody>
      </p:sp>
      <p:sp>
        <p:nvSpPr>
          <p:cNvPr id="22" name="TextBox 21"/>
          <p:cNvSpPr txBox="1"/>
          <p:nvPr/>
        </p:nvSpPr>
        <p:spPr>
          <a:xfrm>
            <a:off x="777240" y="4892040"/>
            <a:ext cx="10607040" cy="548640"/>
          </a:xfrm>
          <a:prstGeom prst="rect">
            <a:avLst/>
          </a:prstGeom>
          <a:noFill/>
        </p:spPr>
        <p:txBody>
          <a:bodyPr wrap="square">
            <a:spAutoFit/>
          </a:bodyPr>
          <a:lstStyle/>
          <a:p>
            <a:pPr algn="l">
              <a:spcAft>
                <a:spcPts val="600"/>
              </a:spcAft>
            </a:pPr>
            <a:r>
              <a:rPr sz="1700" b="0">
                <a:solidFill>
                  <a:srgbClr val="5A6572"/>
                </a:solidFill>
                <a:latin typeface="Arial"/>
              </a:rPr>
              <a:t>Now cover the Uzbek column and say the meaning of each word.</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WHOLE CLASS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Practice — complete the sentence  (1/2)</a:t>
            </a:r>
          </a:p>
        </p:txBody>
      </p:sp>
      <p:sp>
        <p:nvSpPr>
          <p:cNvPr id="5" name="Rounded Rectangle 4"/>
          <p:cNvSpPr/>
          <p:nvPr/>
        </p:nvSpPr>
        <p:spPr>
          <a:xfrm>
            <a:off x="777240" y="1783080"/>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1938528"/>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600200" y="1874520"/>
            <a:ext cx="9509760" cy="621792"/>
          </a:xfrm>
          <a:prstGeom prst="rect">
            <a:avLst/>
          </a:prstGeom>
          <a:noFill/>
        </p:spPr>
        <p:txBody>
          <a:bodyPr wrap="square">
            <a:spAutoFit/>
          </a:bodyPr>
          <a:lstStyle/>
          <a:p>
            <a:pPr algn="l">
              <a:spcAft>
                <a:spcPts val="600"/>
              </a:spcAft>
            </a:pPr>
            <a:r>
              <a:rPr sz="1550" b="0">
                <a:solidFill>
                  <a:srgbClr val="1E2A38"/>
                </a:solidFill>
                <a:latin typeface="Arial"/>
              </a:rPr>
              <a:t>My grandparents ________ ________ us, so our house is never quiet.</a:t>
            </a:r>
          </a:p>
        </p:txBody>
      </p:sp>
      <p:sp>
        <p:nvSpPr>
          <p:cNvPr id="8" name="Rounded Rectangle 7"/>
          <p:cNvSpPr/>
          <p:nvPr/>
        </p:nvSpPr>
        <p:spPr>
          <a:xfrm>
            <a:off x="777240" y="2624328"/>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2779776"/>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0" name="TextBox 9"/>
          <p:cNvSpPr txBox="1"/>
          <p:nvPr/>
        </p:nvSpPr>
        <p:spPr>
          <a:xfrm>
            <a:off x="1600200" y="2715768"/>
            <a:ext cx="9509760" cy="621792"/>
          </a:xfrm>
          <a:prstGeom prst="rect">
            <a:avLst/>
          </a:prstGeom>
          <a:noFill/>
        </p:spPr>
        <p:txBody>
          <a:bodyPr wrap="square">
            <a:spAutoFit/>
          </a:bodyPr>
          <a:lstStyle/>
          <a:p>
            <a:pPr algn="l">
              <a:spcAft>
                <a:spcPts val="600"/>
              </a:spcAft>
            </a:pPr>
            <a:r>
              <a:rPr sz="1550" b="0">
                <a:solidFill>
                  <a:srgbClr val="1E2A38"/>
                </a:solidFill>
                <a:latin typeface="Arial"/>
              </a:rPr>
              <a:t>Put your clothes in the ________, not on the chair.</a:t>
            </a:r>
          </a:p>
        </p:txBody>
      </p:sp>
      <p:sp>
        <p:nvSpPr>
          <p:cNvPr id="11" name="Rounded Rectangle 10"/>
          <p:cNvSpPr/>
          <p:nvPr/>
        </p:nvSpPr>
        <p:spPr>
          <a:xfrm>
            <a:off x="777240" y="3465576"/>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3621024"/>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3" name="TextBox 12"/>
          <p:cNvSpPr txBox="1"/>
          <p:nvPr/>
        </p:nvSpPr>
        <p:spPr>
          <a:xfrm>
            <a:off x="1600200" y="3557016"/>
            <a:ext cx="9509760" cy="621792"/>
          </a:xfrm>
          <a:prstGeom prst="rect">
            <a:avLst/>
          </a:prstGeom>
          <a:noFill/>
        </p:spPr>
        <p:txBody>
          <a:bodyPr wrap="square">
            <a:spAutoFit/>
          </a:bodyPr>
          <a:lstStyle/>
          <a:p>
            <a:pPr algn="l">
              <a:spcAft>
                <a:spcPts val="600"/>
              </a:spcAft>
            </a:pPr>
            <a:r>
              <a:rPr sz="1550" b="0">
                <a:solidFill>
                  <a:srgbClr val="1E2A38"/>
                </a:solidFill>
                <a:latin typeface="Arial"/>
              </a:rPr>
              <a:t>My room is very ________: everything is in its place.</a:t>
            </a:r>
          </a:p>
        </p:txBody>
      </p:sp>
      <p:sp>
        <p:nvSpPr>
          <p:cNvPr id="14" name="Rounded Rectangle 13"/>
          <p:cNvSpPr/>
          <p:nvPr/>
        </p:nvSpPr>
        <p:spPr>
          <a:xfrm>
            <a:off x="777240" y="4306824"/>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960120" y="4462272"/>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6" name="TextBox 15"/>
          <p:cNvSpPr txBox="1"/>
          <p:nvPr/>
        </p:nvSpPr>
        <p:spPr>
          <a:xfrm>
            <a:off x="1600200" y="4398264"/>
            <a:ext cx="9509760" cy="621792"/>
          </a:xfrm>
          <a:prstGeom prst="rect">
            <a:avLst/>
          </a:prstGeom>
          <a:noFill/>
        </p:spPr>
        <p:txBody>
          <a:bodyPr wrap="square">
            <a:spAutoFit/>
          </a:bodyPr>
          <a:lstStyle/>
          <a:p>
            <a:pPr algn="l">
              <a:spcAft>
                <a:spcPts val="600"/>
              </a:spcAft>
            </a:pPr>
            <a:r>
              <a:rPr sz="1550" b="0">
                <a:solidFill>
                  <a:srgbClr val="1E2A38"/>
                </a:solidFill>
                <a:latin typeface="Arial"/>
              </a:rPr>
              <a:t>Their ________ can say hello in two languages.</a:t>
            </a:r>
          </a:p>
        </p:txBody>
      </p:sp>
      <p:sp>
        <p:nvSpPr>
          <p:cNvPr id="17" name="Rounded Rectangle 16"/>
          <p:cNvSpPr/>
          <p:nvPr/>
        </p:nvSpPr>
        <p:spPr>
          <a:xfrm>
            <a:off x="777240" y="5148072"/>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960120" y="5303520"/>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5</a:t>
            </a:r>
          </a:p>
        </p:txBody>
      </p:sp>
      <p:sp>
        <p:nvSpPr>
          <p:cNvPr id="19" name="TextBox 18"/>
          <p:cNvSpPr txBox="1"/>
          <p:nvPr/>
        </p:nvSpPr>
        <p:spPr>
          <a:xfrm>
            <a:off x="1600200" y="5239512"/>
            <a:ext cx="9509760" cy="621792"/>
          </a:xfrm>
          <a:prstGeom prst="rect">
            <a:avLst/>
          </a:prstGeom>
          <a:noFill/>
        </p:spPr>
        <p:txBody>
          <a:bodyPr wrap="square">
            <a:spAutoFit/>
          </a:bodyPr>
          <a:lstStyle/>
          <a:p>
            <a:pPr algn="l">
              <a:spcAft>
                <a:spcPts val="600"/>
              </a:spcAft>
            </a:pPr>
            <a:r>
              <a:rPr sz="1550" b="0">
                <a:solidFill>
                  <a:srgbClr val="1E2A38"/>
                </a:solidFill>
                <a:latin typeface="Arial"/>
              </a:rPr>
              <a:t>Don't forget to ________ the cat before you go to school.</a:t>
            </a:r>
          </a:p>
        </p:txBody>
      </p:sp>
      <p:sp>
        <p:nvSpPr>
          <p:cNvPr id="20" name="Rounded Rectangle 19"/>
          <p:cNvSpPr/>
          <p:nvPr/>
        </p:nvSpPr>
        <p:spPr>
          <a:xfrm>
            <a:off x="777240" y="5989320"/>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960120" y="6144768"/>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6</a:t>
            </a:r>
          </a:p>
        </p:txBody>
      </p:sp>
      <p:sp>
        <p:nvSpPr>
          <p:cNvPr id="22" name="TextBox 21"/>
          <p:cNvSpPr txBox="1"/>
          <p:nvPr/>
        </p:nvSpPr>
        <p:spPr>
          <a:xfrm>
            <a:off x="1600200" y="6080760"/>
            <a:ext cx="9509760" cy="621792"/>
          </a:xfrm>
          <a:prstGeom prst="rect">
            <a:avLst/>
          </a:prstGeom>
          <a:noFill/>
        </p:spPr>
        <p:txBody>
          <a:bodyPr wrap="square">
            <a:spAutoFit/>
          </a:bodyPr>
          <a:lstStyle/>
          <a:p>
            <a:pPr algn="l">
              <a:spcAft>
                <a:spcPts val="600"/>
              </a:spcAft>
            </a:pPr>
            <a:r>
              <a:rPr sz="1550" b="0">
                <a:solidFill>
                  <a:srgbClr val="1E2A38"/>
                </a:solidFill>
                <a:latin typeface="Arial"/>
              </a:rPr>
              <a:t>A ________ walks very slowly and can live for a hundred years.</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WHOLE CLASS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Practice — complete the sentence  (2/2)</a:t>
            </a:r>
          </a:p>
        </p:txBody>
      </p:sp>
      <p:sp>
        <p:nvSpPr>
          <p:cNvPr id="5" name="Rounded Rectangle 4"/>
          <p:cNvSpPr/>
          <p:nvPr/>
        </p:nvSpPr>
        <p:spPr>
          <a:xfrm>
            <a:off x="777240" y="1783080"/>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1938528"/>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7</a:t>
            </a:r>
          </a:p>
        </p:txBody>
      </p:sp>
      <p:sp>
        <p:nvSpPr>
          <p:cNvPr id="7" name="TextBox 6"/>
          <p:cNvSpPr txBox="1"/>
          <p:nvPr/>
        </p:nvSpPr>
        <p:spPr>
          <a:xfrm>
            <a:off x="1600200" y="1874520"/>
            <a:ext cx="9509760" cy="621792"/>
          </a:xfrm>
          <a:prstGeom prst="rect">
            <a:avLst/>
          </a:prstGeom>
          <a:noFill/>
        </p:spPr>
        <p:txBody>
          <a:bodyPr wrap="square">
            <a:spAutoFit/>
          </a:bodyPr>
          <a:lstStyle/>
          <a:p>
            <a:pPr algn="l">
              <a:spcAft>
                <a:spcPts val="600"/>
              </a:spcAft>
            </a:pPr>
            <a:r>
              <a:rPr sz="1550" b="0">
                <a:solidFill>
                  <a:srgbClr val="1E2A38"/>
                </a:solidFill>
                <a:latin typeface="Arial"/>
              </a:rPr>
              <a:t>Tom does not have ________ relatives — just his parents and one uncle.</a:t>
            </a:r>
          </a:p>
        </p:txBody>
      </p:sp>
      <p:sp>
        <p:nvSpPr>
          <p:cNvPr id="8" name="Rounded Rectangle 7"/>
          <p:cNvSpPr/>
          <p:nvPr/>
        </p:nvSpPr>
        <p:spPr>
          <a:xfrm>
            <a:off x="777240" y="2624328"/>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2779776"/>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8</a:t>
            </a:r>
          </a:p>
        </p:txBody>
      </p:sp>
      <p:sp>
        <p:nvSpPr>
          <p:cNvPr id="10" name="TextBox 9"/>
          <p:cNvSpPr txBox="1"/>
          <p:nvPr/>
        </p:nvSpPr>
        <p:spPr>
          <a:xfrm>
            <a:off x="1600200" y="2715768"/>
            <a:ext cx="9509760" cy="621792"/>
          </a:xfrm>
          <a:prstGeom prst="rect">
            <a:avLst/>
          </a:prstGeom>
          <a:noFill/>
        </p:spPr>
        <p:txBody>
          <a:bodyPr wrap="square">
            <a:spAutoFit/>
          </a:bodyPr>
          <a:lstStyle/>
          <a:p>
            <a:pPr algn="l">
              <a:spcAft>
                <a:spcPts val="600"/>
              </a:spcAft>
            </a:pPr>
            <a:r>
              <a:rPr sz="1550" b="0">
                <a:solidFill>
                  <a:srgbClr val="1E2A38"/>
                </a:solidFill>
                <a:latin typeface="Arial"/>
              </a:rPr>
              <a:t>There are ________ ________ ________ posters on my bedroom wall.</a:t>
            </a:r>
          </a:p>
        </p:txBody>
      </p:sp>
      <p:sp>
        <p:nvSpPr>
          <p:cNvPr id="11" name="Rounded Rectangle 10"/>
          <p:cNvSpPr/>
          <p:nvPr/>
        </p:nvSpPr>
        <p:spPr>
          <a:xfrm>
            <a:off x="777240" y="3465576"/>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3621024"/>
            <a:ext cx="411480"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9</a:t>
            </a:r>
          </a:p>
        </p:txBody>
      </p:sp>
      <p:sp>
        <p:nvSpPr>
          <p:cNvPr id="13" name="TextBox 12"/>
          <p:cNvSpPr txBox="1"/>
          <p:nvPr/>
        </p:nvSpPr>
        <p:spPr>
          <a:xfrm>
            <a:off x="1600200" y="3557016"/>
            <a:ext cx="9509760" cy="621792"/>
          </a:xfrm>
          <a:prstGeom prst="rect">
            <a:avLst/>
          </a:prstGeom>
          <a:noFill/>
        </p:spPr>
        <p:txBody>
          <a:bodyPr wrap="square">
            <a:spAutoFit/>
          </a:bodyPr>
          <a:lstStyle/>
          <a:p>
            <a:pPr algn="l">
              <a:spcAft>
                <a:spcPts val="600"/>
              </a:spcAft>
            </a:pPr>
            <a:r>
              <a:rPr sz="1550" b="0">
                <a:solidFill>
                  <a:srgbClr val="1E2A38"/>
                </a:solidFill>
                <a:latin typeface="Arial"/>
              </a:rPr>
              <a:t>Please ________ ________ your room before Grandma comes — there are clothes everywhere!</a:t>
            </a:r>
          </a:p>
        </p:txBody>
      </p:sp>
      <p:sp>
        <p:nvSpPr>
          <p:cNvPr id="14" name="Rounded Rectangle 13"/>
          <p:cNvSpPr/>
          <p:nvPr/>
        </p:nvSpPr>
        <p:spPr>
          <a:xfrm>
            <a:off x="777240" y="4306824"/>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960120" y="4462272"/>
            <a:ext cx="566928"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10</a:t>
            </a:r>
          </a:p>
        </p:txBody>
      </p:sp>
      <p:sp>
        <p:nvSpPr>
          <p:cNvPr id="16" name="TextBox 15"/>
          <p:cNvSpPr txBox="1"/>
          <p:nvPr/>
        </p:nvSpPr>
        <p:spPr>
          <a:xfrm>
            <a:off x="1600200" y="4398264"/>
            <a:ext cx="9509760" cy="621792"/>
          </a:xfrm>
          <a:prstGeom prst="rect">
            <a:avLst/>
          </a:prstGeom>
          <a:noFill/>
        </p:spPr>
        <p:txBody>
          <a:bodyPr wrap="square">
            <a:spAutoFit/>
          </a:bodyPr>
          <a:lstStyle/>
          <a:p>
            <a:pPr algn="l">
              <a:spcAft>
                <a:spcPts val="600"/>
              </a:spcAft>
            </a:pPr>
            <a:r>
              <a:rPr sz="1550" b="0">
                <a:solidFill>
                  <a:srgbClr val="1E2A38"/>
                </a:solidFill>
                <a:latin typeface="Arial"/>
              </a:rPr>
              <a:t>Our puppy is ill, so we are taking him to the ________ today.</a:t>
            </a:r>
          </a:p>
        </p:txBody>
      </p:sp>
      <p:sp>
        <p:nvSpPr>
          <p:cNvPr id="17" name="Rounded Rectangle 16"/>
          <p:cNvSpPr/>
          <p:nvPr/>
        </p:nvSpPr>
        <p:spPr>
          <a:xfrm>
            <a:off x="777240" y="5148072"/>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960120" y="5303520"/>
            <a:ext cx="566928"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11</a:t>
            </a:r>
          </a:p>
        </p:txBody>
      </p:sp>
      <p:sp>
        <p:nvSpPr>
          <p:cNvPr id="19" name="TextBox 18"/>
          <p:cNvSpPr txBox="1"/>
          <p:nvPr/>
        </p:nvSpPr>
        <p:spPr>
          <a:xfrm>
            <a:off x="1600200" y="5239512"/>
            <a:ext cx="9509760" cy="621792"/>
          </a:xfrm>
          <a:prstGeom prst="rect">
            <a:avLst/>
          </a:prstGeom>
          <a:noFill/>
        </p:spPr>
        <p:txBody>
          <a:bodyPr wrap="square">
            <a:spAutoFit/>
          </a:bodyPr>
          <a:lstStyle/>
          <a:p>
            <a:pPr algn="l">
              <a:spcAft>
                <a:spcPts val="600"/>
              </a:spcAft>
            </a:pPr>
            <a:r>
              <a:rPr sz="1550" b="0">
                <a:solidFill>
                  <a:srgbClr val="1E2A38"/>
                </a:solidFill>
                <a:latin typeface="Arial"/>
              </a:rPr>
              <a:t>My T-shirts are in the top drawer of the ________ ________ ________.</a:t>
            </a:r>
          </a:p>
        </p:txBody>
      </p:sp>
      <p:sp>
        <p:nvSpPr>
          <p:cNvPr id="20" name="Rounded Rectangle 19"/>
          <p:cNvSpPr/>
          <p:nvPr/>
        </p:nvSpPr>
        <p:spPr>
          <a:xfrm>
            <a:off x="777240" y="5989320"/>
            <a:ext cx="10607040" cy="749808"/>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960120" y="6144768"/>
            <a:ext cx="566928" cy="384048"/>
          </a:xfrm>
          <a:prstGeom prst="round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12</a:t>
            </a:r>
          </a:p>
        </p:txBody>
      </p:sp>
      <p:sp>
        <p:nvSpPr>
          <p:cNvPr id="22" name="TextBox 21"/>
          <p:cNvSpPr txBox="1"/>
          <p:nvPr/>
        </p:nvSpPr>
        <p:spPr>
          <a:xfrm>
            <a:off x="1600200" y="6080760"/>
            <a:ext cx="9509760" cy="621792"/>
          </a:xfrm>
          <a:prstGeom prst="rect">
            <a:avLst/>
          </a:prstGeom>
          <a:noFill/>
        </p:spPr>
        <p:txBody>
          <a:bodyPr wrap="square">
            <a:spAutoFit/>
          </a:bodyPr>
          <a:lstStyle/>
          <a:p>
            <a:pPr algn="l">
              <a:spcAft>
                <a:spcPts val="600"/>
              </a:spcAft>
            </a:pPr>
            <a:r>
              <a:rPr sz="1550" b="0">
                <a:solidFill>
                  <a:srgbClr val="1E2A38"/>
                </a:solidFill>
                <a:latin typeface="Arial"/>
              </a:rPr>
              <a:t>Close the ________, please — the sun is in my eyes.</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PAIR / GROUP WORK · 9 MINUTES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Vocabulary activity</a:t>
            </a:r>
          </a:p>
        </p:txBody>
      </p:sp>
      <p:sp>
        <p:nvSpPr>
          <p:cNvPr id="5" name="Rounded Rectangle 4"/>
          <p:cNvSpPr/>
          <p:nvPr/>
        </p:nvSpPr>
        <p:spPr>
          <a:xfrm>
            <a:off x="777240" y="1874519"/>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2139695"/>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645920" y="2075687"/>
            <a:ext cx="9418320" cy="640080"/>
          </a:xfrm>
          <a:prstGeom prst="rect">
            <a:avLst/>
          </a:prstGeom>
          <a:noFill/>
        </p:spPr>
        <p:txBody>
          <a:bodyPr wrap="square">
            <a:spAutoFit/>
          </a:bodyPr>
          <a:lstStyle/>
          <a:p>
            <a:pPr algn="l">
              <a:spcAft>
                <a:spcPts val="600"/>
              </a:spcAft>
            </a:pPr>
            <a:r>
              <a:rPr sz="1700" b="0">
                <a:solidFill>
                  <a:srgbClr val="1E2A38"/>
                </a:solidFill>
                <a:latin typeface="Arial"/>
              </a:rPr>
              <a:t>Match the beginnings (1-10) with the endings (a-j).</a:t>
            </a:r>
          </a:p>
        </p:txBody>
      </p:sp>
      <p:sp>
        <p:nvSpPr>
          <p:cNvPr id="8" name="Rounded Rectangle 7"/>
          <p:cNvSpPr/>
          <p:nvPr/>
        </p:nvSpPr>
        <p:spPr>
          <a:xfrm>
            <a:off x="777240" y="2926079"/>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3191255"/>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0" name="TextBox 9"/>
          <p:cNvSpPr txBox="1"/>
          <p:nvPr/>
        </p:nvSpPr>
        <p:spPr>
          <a:xfrm>
            <a:off x="1645920" y="3127247"/>
            <a:ext cx="9418320" cy="640080"/>
          </a:xfrm>
          <a:prstGeom prst="rect">
            <a:avLst/>
          </a:prstGeom>
          <a:noFill/>
        </p:spPr>
        <p:txBody>
          <a:bodyPr wrap="square">
            <a:spAutoFit/>
          </a:bodyPr>
          <a:lstStyle/>
          <a:p>
            <a:pPr algn="l">
              <a:spcAft>
                <a:spcPts val="600"/>
              </a:spcAft>
            </a:pPr>
            <a:r>
              <a:rPr sz="1700" b="0">
                <a:solidFill>
                  <a:srgbClr val="1E2A38"/>
                </a:solidFill>
                <a:latin typeface="Arial"/>
              </a:rPr>
              <a:t>Read your complete sentences aloud.</a:t>
            </a:r>
          </a:p>
        </p:txBody>
      </p:sp>
      <p:sp>
        <p:nvSpPr>
          <p:cNvPr id="11" name="Rounded Rectangle 10"/>
          <p:cNvSpPr/>
          <p:nvPr/>
        </p:nvSpPr>
        <p:spPr>
          <a:xfrm>
            <a:off x="777240" y="3977639"/>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4242815"/>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3" name="TextBox 12"/>
          <p:cNvSpPr txBox="1"/>
          <p:nvPr/>
        </p:nvSpPr>
        <p:spPr>
          <a:xfrm>
            <a:off x="1645920" y="4178807"/>
            <a:ext cx="9418320" cy="640080"/>
          </a:xfrm>
          <a:prstGeom prst="rect">
            <a:avLst/>
          </a:prstGeom>
          <a:noFill/>
        </p:spPr>
        <p:txBody>
          <a:bodyPr wrap="square">
            <a:spAutoFit/>
          </a:bodyPr>
          <a:lstStyle/>
          <a:p>
            <a:pPr algn="l">
              <a:spcAft>
                <a:spcPts val="600"/>
              </a:spcAft>
            </a:pPr>
            <a:r>
              <a:rPr sz="1700" b="0">
                <a:solidFill>
                  <a:srgbClr val="1E2A38"/>
                </a:solidFill>
                <a:latin typeface="Arial"/>
              </a:rPr>
              <a:t>Give the Uzbek meaning of the key word in each sentence.</a:t>
            </a:r>
          </a:p>
        </p:txBody>
      </p:sp>
      <p:sp>
        <p:nvSpPr>
          <p:cNvPr id="14" name="Rounded Rectangle 13"/>
          <p:cNvSpPr/>
          <p:nvPr/>
        </p:nvSpPr>
        <p:spPr>
          <a:xfrm>
            <a:off x="777240" y="5029199"/>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960120" y="5294375"/>
            <a:ext cx="411480" cy="384048"/>
          </a:xfrm>
          <a:prstGeom prst="round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6" name="TextBox 15"/>
          <p:cNvSpPr txBox="1"/>
          <p:nvPr/>
        </p:nvSpPr>
        <p:spPr>
          <a:xfrm>
            <a:off x="1645920" y="5230367"/>
            <a:ext cx="9418320" cy="640080"/>
          </a:xfrm>
          <a:prstGeom prst="rect">
            <a:avLst/>
          </a:prstGeom>
          <a:noFill/>
        </p:spPr>
        <p:txBody>
          <a:bodyPr wrap="square">
            <a:spAutoFit/>
          </a:bodyPr>
          <a:lstStyle/>
          <a:p>
            <a:pPr algn="l">
              <a:spcAft>
                <a:spcPts val="600"/>
              </a:spcAft>
            </a:pPr>
            <a:r>
              <a:rPr sz="1700" b="0">
                <a:solidFill>
                  <a:srgbClr val="1E2A38"/>
                </a:solidFill>
                <a:latin typeface="Arial"/>
              </a:rPr>
              <a:t>When you finish, swap tables with the other group.</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PAIRS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Speaking</a:t>
            </a:r>
          </a:p>
        </p:txBody>
      </p:sp>
      <p:sp>
        <p:nvSpPr>
          <p:cNvPr id="5" name="Rounded Rectangle 4"/>
          <p:cNvSpPr/>
          <p:nvPr/>
        </p:nvSpPr>
        <p:spPr>
          <a:xfrm>
            <a:off x="777240" y="1874519"/>
            <a:ext cx="6949440" cy="105156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51560" y="2112263"/>
            <a:ext cx="6400800" cy="731520"/>
          </a:xfrm>
          <a:prstGeom prst="rect">
            <a:avLst/>
          </a:prstGeom>
          <a:noFill/>
        </p:spPr>
        <p:txBody>
          <a:bodyPr wrap="square">
            <a:spAutoFit/>
          </a:bodyPr>
          <a:lstStyle/>
          <a:p>
            <a:pPr algn="l">
              <a:spcAft>
                <a:spcPts val="600"/>
              </a:spcAft>
            </a:pPr>
            <a:r>
              <a:rPr sz="1700" b="0">
                <a:solidFill>
                  <a:srgbClr val="1E2A38"/>
                </a:solidFill>
                <a:latin typeface="Arial"/>
              </a:rPr>
              <a:t>Tell your partner about your room: what furniture is in it (a bed, a wardrobe, a desk …)? Is it tidy or messy?</a:t>
            </a:r>
          </a:p>
        </p:txBody>
      </p:sp>
      <p:sp>
        <p:nvSpPr>
          <p:cNvPr id="7" name="Rounded Rectangle 6"/>
          <p:cNvSpPr/>
          <p:nvPr/>
        </p:nvSpPr>
        <p:spPr>
          <a:xfrm>
            <a:off x="777240" y="3063239"/>
            <a:ext cx="6949440" cy="105156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1051560" y="3300983"/>
            <a:ext cx="6400800" cy="731520"/>
          </a:xfrm>
          <a:prstGeom prst="rect">
            <a:avLst/>
          </a:prstGeom>
          <a:noFill/>
        </p:spPr>
        <p:txBody>
          <a:bodyPr wrap="square">
            <a:spAutoFit/>
          </a:bodyPr>
          <a:lstStyle/>
          <a:p>
            <a:pPr algn="l">
              <a:spcAft>
                <a:spcPts val="600"/>
              </a:spcAft>
            </a:pPr>
            <a:r>
              <a:rPr sz="1700" b="0">
                <a:solidFill>
                  <a:srgbClr val="1E2A38"/>
                </a:solidFill>
                <a:latin typeface="Arial"/>
              </a:rPr>
              <a:t>Ask three questions about your partner's pets: Who feeds it? Who looks after it? Do you take it to the vet?</a:t>
            </a:r>
          </a:p>
        </p:txBody>
      </p:sp>
      <p:pic>
        <p:nvPicPr>
          <p:cNvPr id="9" name="Picture 8" descr="radio.jpg"/>
          <p:cNvPicPr>
            <a:picLocks noChangeAspect="1"/>
          </p:cNvPicPr>
          <p:nvPr/>
        </p:nvPicPr>
        <p:blipFill>
          <a:blip r:embed="rId2"/>
          <a:stretch>
            <a:fillRect/>
          </a:stretch>
        </p:blipFill>
        <p:spPr>
          <a:xfrm>
            <a:off x="7955279" y="1874519"/>
            <a:ext cx="3474720" cy="2316480"/>
          </a:xfrm>
          <a:prstGeom prst="rect">
            <a:avLst/>
          </a:prstGeom>
        </p:spPr>
      </p:pic>
      <p:sp>
        <p:nvSpPr>
          <p:cNvPr id="10" name="TextBox 9"/>
          <p:cNvSpPr txBox="1"/>
          <p:nvPr/>
        </p:nvSpPr>
        <p:spPr>
          <a:xfrm>
            <a:off x="7955279" y="4245863"/>
            <a:ext cx="3474720" cy="457200"/>
          </a:xfrm>
          <a:prstGeom prst="rect">
            <a:avLst/>
          </a:prstGeom>
          <a:noFill/>
        </p:spPr>
        <p:txBody>
          <a:bodyPr wrap="square">
            <a:spAutoFit/>
          </a:bodyPr>
          <a:lstStyle/>
          <a:p>
            <a:pPr algn="l">
              <a:spcAft>
                <a:spcPts val="100"/>
              </a:spcAft>
            </a:pPr>
            <a:r>
              <a:rPr sz="950" b="0">
                <a:solidFill>
                  <a:srgbClr val="5A6572"/>
                </a:solidFill>
                <a:latin typeface="Arial"/>
              </a:rPr>
              <a:t>Kristin Hardwick · CC0 1.0</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UZ</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Qiyin joyi — o‘zbekcha</a:t>
            </a:r>
          </a:p>
        </p:txBody>
      </p:sp>
      <p:sp>
        <p:nvSpPr>
          <p:cNvPr id="5" name="Rounded Rectangle 4"/>
          <p:cNvSpPr/>
          <p:nvPr/>
        </p:nvSpPr>
        <p:spPr>
          <a:xfrm>
            <a:off x="777240" y="1783080"/>
            <a:ext cx="10607040" cy="822960"/>
          </a:xfrm>
          <a:prstGeom prst="roundRect">
            <a:avLst/>
          </a:prstGeom>
          <a:solidFill>
            <a:srgbClr val="EFF7F6"/>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777240" y="1783080"/>
            <a:ext cx="82296" cy="822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51560" y="1938528"/>
            <a:ext cx="10149840" cy="640080"/>
          </a:xfrm>
          <a:prstGeom prst="rect">
            <a:avLst/>
          </a:prstGeom>
          <a:noFill/>
        </p:spPr>
        <p:txBody>
          <a:bodyPr wrap="square">
            <a:spAutoFit/>
          </a:bodyPr>
          <a:lstStyle/>
          <a:p>
            <a:pPr algn="l">
              <a:spcAft>
                <a:spcPts val="600"/>
              </a:spcAft>
            </a:pPr>
            <a:r>
              <a:rPr sz="1600" b="1">
                <a:solidFill>
                  <a:srgbClr val="1E2A38"/>
                </a:solidFill>
                <a:latin typeface="Arial"/>
              </a:rPr>
              <a:t>a lot of</a:t>
            </a:r>
            <a:r>
              <a:rPr sz="1600" b="0">
                <a:solidFill>
                  <a:srgbClr val="1E2A38"/>
                </a:solidFill>
                <a:latin typeface="Arial"/>
              </a:rPr>
              <a:t> — ko‘p, </a:t>
            </a:r>
            <a:r>
              <a:rPr sz="1600" b="1">
                <a:solidFill>
                  <a:srgbClr val="1E2A38"/>
                </a:solidFill>
                <a:latin typeface="Arial"/>
              </a:rPr>
              <a:t>not many</a:t>
            </a:r>
            <a:r>
              <a:rPr sz="1600" b="0">
                <a:solidFill>
                  <a:srgbClr val="1E2A38"/>
                </a:solidFill>
                <a:latin typeface="Arial"/>
              </a:rPr>
              <a:t> — kam. Ikkalasidan keyin ko‘plik ot keladi.</a:t>
            </a:r>
          </a:p>
        </p:txBody>
      </p:sp>
      <p:sp>
        <p:nvSpPr>
          <p:cNvPr id="8" name="Rounded Rectangle 7"/>
          <p:cNvSpPr/>
          <p:nvPr/>
        </p:nvSpPr>
        <p:spPr>
          <a:xfrm>
            <a:off x="777240" y="2734056"/>
            <a:ext cx="10607040" cy="822960"/>
          </a:xfrm>
          <a:prstGeom prst="roundRect">
            <a:avLst/>
          </a:prstGeom>
          <a:solidFill>
            <a:srgbClr val="EFF7F6"/>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777240" y="2734056"/>
            <a:ext cx="82296" cy="822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51560" y="2889504"/>
            <a:ext cx="10149840" cy="640080"/>
          </a:xfrm>
          <a:prstGeom prst="rect">
            <a:avLst/>
          </a:prstGeom>
          <a:noFill/>
        </p:spPr>
        <p:txBody>
          <a:bodyPr wrap="square">
            <a:spAutoFit/>
          </a:bodyPr>
          <a:lstStyle/>
          <a:p>
            <a:pPr algn="l">
              <a:spcAft>
                <a:spcPts val="600"/>
              </a:spcAft>
            </a:pPr>
            <a:r>
              <a:rPr sz="1600" b="1">
                <a:solidFill>
                  <a:srgbClr val="1E2A38"/>
                </a:solidFill>
                <a:latin typeface="Arial"/>
              </a:rPr>
              <a:t>a couple of</a:t>
            </a:r>
            <a:r>
              <a:rPr sz="1600" b="0">
                <a:solidFill>
                  <a:srgbClr val="1E2A38"/>
                </a:solidFill>
                <a:latin typeface="Arial"/>
              </a:rPr>
              <a:t> — “ikkitacha” degani, “er-xotin” emas. Kontekstga qarang.</a:t>
            </a:r>
          </a:p>
        </p:txBody>
      </p:sp>
      <p:sp>
        <p:nvSpPr>
          <p:cNvPr id="11" name="Rounded Rectangle 10"/>
          <p:cNvSpPr/>
          <p:nvPr/>
        </p:nvSpPr>
        <p:spPr>
          <a:xfrm>
            <a:off x="777240" y="3685032"/>
            <a:ext cx="10607040" cy="822960"/>
          </a:xfrm>
          <a:prstGeom prst="roundRect">
            <a:avLst/>
          </a:prstGeom>
          <a:solidFill>
            <a:srgbClr val="EFF7F6"/>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777240" y="3685032"/>
            <a:ext cx="82296" cy="822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51560" y="3840480"/>
            <a:ext cx="10149840" cy="640080"/>
          </a:xfrm>
          <a:prstGeom prst="rect">
            <a:avLst/>
          </a:prstGeom>
          <a:noFill/>
        </p:spPr>
        <p:txBody>
          <a:bodyPr wrap="square">
            <a:spAutoFit/>
          </a:bodyPr>
          <a:lstStyle/>
          <a:p>
            <a:pPr algn="l">
              <a:spcAft>
                <a:spcPts val="600"/>
              </a:spcAft>
            </a:pPr>
            <a:r>
              <a:rPr sz="1600" b="0">
                <a:solidFill>
                  <a:srgbClr val="1E2A38"/>
                </a:solidFill>
                <a:latin typeface="Arial"/>
              </a:rPr>
              <a:t>Tinglashda hamma so‘zni tushunish shart emas: birinchi tinglashda umumiy ma’no, ikkinchisida tafsilot.</a:t>
            </a:r>
          </a:p>
        </p:txBody>
      </p:sp>
      <p:sp>
        <p:nvSpPr>
          <p:cNvPr id="14" name="Rounded Rectangle 13"/>
          <p:cNvSpPr/>
          <p:nvPr/>
        </p:nvSpPr>
        <p:spPr>
          <a:xfrm>
            <a:off x="777240" y="4636008"/>
            <a:ext cx="10607040" cy="822960"/>
          </a:xfrm>
          <a:prstGeom prst="roundRect">
            <a:avLst/>
          </a:prstGeom>
          <a:solidFill>
            <a:srgbClr val="EFF7F6"/>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777240" y="4636008"/>
            <a:ext cx="82296" cy="822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51560" y="4791456"/>
            <a:ext cx="10149840" cy="640080"/>
          </a:xfrm>
          <a:prstGeom prst="rect">
            <a:avLst/>
          </a:prstGeom>
          <a:noFill/>
        </p:spPr>
        <p:txBody>
          <a:bodyPr wrap="square">
            <a:spAutoFit/>
          </a:bodyPr>
          <a:lstStyle/>
          <a:p>
            <a:pPr algn="l">
              <a:spcAft>
                <a:spcPts val="600"/>
              </a:spcAft>
            </a:pPr>
            <a:r>
              <a:rPr sz="1600" b="1">
                <a:solidFill>
                  <a:srgbClr val="1E2A38"/>
                </a:solidFill>
                <a:latin typeface="Arial"/>
              </a:rPr>
              <a:t>own</a:t>
            </a:r>
            <a:r>
              <a:rPr sz="1600" b="0">
                <a:solidFill>
                  <a:srgbClr val="1E2A38"/>
                </a:solidFill>
                <a:latin typeface="Arial"/>
              </a:rPr>
              <a:t> — “o‘zimning”: </a:t>
            </a:r>
            <a:r>
              <a:rPr sz="1600" b="1">
                <a:solidFill>
                  <a:srgbClr val="1E2A38"/>
                </a:solidFill>
                <a:latin typeface="Arial"/>
              </a:rPr>
              <a:t>my own room</a:t>
            </a:r>
            <a:r>
              <a:rPr sz="1600" b="0">
                <a:solidFill>
                  <a:srgbClr val="1E2A38"/>
                </a:solidFill>
                <a:latin typeface="Arial"/>
              </a:rPr>
              <a:t> = faqat menga tegishli xona.</a:t>
            </a:r>
          </a:p>
        </p:txBody>
      </p:sp>
      <p:sp>
        <p:nvSpPr>
          <p:cNvPr id="17" name="Rounded Rectangle 16"/>
          <p:cNvSpPr/>
          <p:nvPr/>
        </p:nvSpPr>
        <p:spPr>
          <a:xfrm>
            <a:off x="777240" y="5586984"/>
            <a:ext cx="10607040" cy="822960"/>
          </a:xfrm>
          <a:prstGeom prst="roundRect">
            <a:avLst/>
          </a:prstGeom>
          <a:solidFill>
            <a:srgbClr val="EFF7F6"/>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777240" y="5586984"/>
            <a:ext cx="82296" cy="822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51560" y="5742432"/>
            <a:ext cx="10149840" cy="640080"/>
          </a:xfrm>
          <a:prstGeom prst="rect">
            <a:avLst/>
          </a:prstGeom>
          <a:noFill/>
        </p:spPr>
        <p:txBody>
          <a:bodyPr wrap="square">
            <a:spAutoFit/>
          </a:bodyPr>
          <a:lstStyle/>
          <a:p>
            <a:pPr algn="l">
              <a:spcAft>
                <a:spcPts val="600"/>
              </a:spcAft>
            </a:pPr>
            <a:r>
              <a:rPr sz="1600" b="0">
                <a:solidFill>
                  <a:srgbClr val="1E2A38"/>
                </a:solidFill>
                <a:latin typeface="Arial"/>
              </a:rPr>
              <a:t>Savolga javob berishdan oldin savoldagi kalit so‘zning tagiga chizing — javob shu atrofda bo‘ladi.</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HOMEWORK</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Uy vazifasi</a:t>
            </a:r>
          </a:p>
        </p:txBody>
      </p:sp>
      <p:sp>
        <p:nvSpPr>
          <p:cNvPr id="5" name="Rounded Rectangle 4"/>
          <p:cNvSpPr/>
          <p:nvPr/>
        </p:nvSpPr>
        <p:spPr>
          <a:xfrm>
            <a:off x="777240" y="1828800"/>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ounded Rectangle 5"/>
          <p:cNvSpPr/>
          <p:nvPr/>
        </p:nvSpPr>
        <p:spPr>
          <a:xfrm>
            <a:off x="960120" y="2093976"/>
            <a:ext cx="411480" cy="384048"/>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1</a:t>
            </a:r>
          </a:p>
        </p:txBody>
      </p:sp>
      <p:sp>
        <p:nvSpPr>
          <p:cNvPr id="7" name="TextBox 6"/>
          <p:cNvSpPr txBox="1"/>
          <p:nvPr/>
        </p:nvSpPr>
        <p:spPr>
          <a:xfrm>
            <a:off x="1645920" y="2048256"/>
            <a:ext cx="9418320" cy="640080"/>
          </a:xfrm>
          <a:prstGeom prst="rect">
            <a:avLst/>
          </a:prstGeom>
          <a:noFill/>
        </p:spPr>
        <p:txBody>
          <a:bodyPr wrap="square">
            <a:spAutoFit/>
          </a:bodyPr>
          <a:lstStyle/>
          <a:p>
            <a:pPr algn="l">
              <a:spcAft>
                <a:spcPts val="600"/>
              </a:spcAft>
            </a:pPr>
            <a:r>
              <a:rPr sz="1650" b="0">
                <a:solidFill>
                  <a:srgbClr val="1E2A38"/>
                </a:solidFill>
                <a:latin typeface="Arial"/>
              </a:rPr>
              <a:t>Learn the 30 words (sections A-D).</a:t>
            </a:r>
          </a:p>
        </p:txBody>
      </p:sp>
      <p:sp>
        <p:nvSpPr>
          <p:cNvPr id="8" name="Rounded Rectangle 7"/>
          <p:cNvSpPr/>
          <p:nvPr/>
        </p:nvSpPr>
        <p:spPr>
          <a:xfrm>
            <a:off x="777240" y="2880360"/>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960120" y="3145536"/>
            <a:ext cx="411480" cy="384048"/>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2</a:t>
            </a:r>
          </a:p>
        </p:txBody>
      </p:sp>
      <p:sp>
        <p:nvSpPr>
          <p:cNvPr id="10" name="TextBox 9"/>
          <p:cNvSpPr txBox="1"/>
          <p:nvPr/>
        </p:nvSpPr>
        <p:spPr>
          <a:xfrm>
            <a:off x="1645920" y="3099816"/>
            <a:ext cx="9418320" cy="640080"/>
          </a:xfrm>
          <a:prstGeom prst="rect">
            <a:avLst/>
          </a:prstGeom>
          <a:noFill/>
        </p:spPr>
        <p:txBody>
          <a:bodyPr wrap="square">
            <a:spAutoFit/>
          </a:bodyPr>
          <a:lstStyle/>
          <a:p>
            <a:pPr algn="l">
              <a:spcAft>
                <a:spcPts val="600"/>
              </a:spcAft>
            </a:pPr>
            <a:r>
              <a:rPr sz="1650" b="0">
                <a:solidFill>
                  <a:srgbClr val="1E2A38"/>
                </a:solidFill>
                <a:latin typeface="Arial"/>
              </a:rPr>
              <a:t>sozlar.com/vocab/cards/?set=grade7-lesson4 — listen to each word and test yourself.</a:t>
            </a:r>
          </a:p>
        </p:txBody>
      </p:sp>
      <p:sp>
        <p:nvSpPr>
          <p:cNvPr id="11" name="Rounded Rectangle 10"/>
          <p:cNvSpPr/>
          <p:nvPr/>
        </p:nvSpPr>
        <p:spPr>
          <a:xfrm>
            <a:off x="777240" y="3931920"/>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960120" y="4197096"/>
            <a:ext cx="411480" cy="384048"/>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3</a:t>
            </a:r>
          </a:p>
        </p:txBody>
      </p:sp>
      <p:sp>
        <p:nvSpPr>
          <p:cNvPr id="13" name="TextBox 12"/>
          <p:cNvSpPr txBox="1"/>
          <p:nvPr/>
        </p:nvSpPr>
        <p:spPr>
          <a:xfrm>
            <a:off x="1645920" y="4151376"/>
            <a:ext cx="9418320" cy="640080"/>
          </a:xfrm>
          <a:prstGeom prst="rect">
            <a:avLst/>
          </a:prstGeom>
          <a:noFill/>
        </p:spPr>
        <p:txBody>
          <a:bodyPr wrap="square">
            <a:spAutoFit/>
          </a:bodyPr>
          <a:lstStyle/>
          <a:p>
            <a:pPr algn="l">
              <a:spcAft>
                <a:spcPts val="600"/>
              </a:spcAft>
            </a:pPr>
            <a:r>
              <a:rPr sz="1650" b="0">
                <a:solidFill>
                  <a:srgbClr val="1E2A38"/>
                </a:solidFill>
                <a:latin typeface="Arial"/>
              </a:rPr>
              <a:t>Write 8 sentences about your room and your pets (furniture, tidy or messy, who looks after the pet), underline the new words.</a:t>
            </a:r>
          </a:p>
        </p:txBody>
      </p:sp>
      <p:sp>
        <p:nvSpPr>
          <p:cNvPr id="14" name="Rounded Rectangle 13"/>
          <p:cNvSpPr/>
          <p:nvPr/>
        </p:nvSpPr>
        <p:spPr>
          <a:xfrm>
            <a:off x="777240" y="4983480"/>
            <a:ext cx="10607040" cy="914400"/>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960120" y="5248656"/>
            <a:ext cx="411480" cy="384048"/>
          </a:xfrm>
          <a:prstGeom prst="roundRect">
            <a:avLst/>
          </a:prstGeom>
          <a:solidFill>
            <a:srgbClr val="2F5D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1400" b="1">
                <a:solidFill>
                  <a:srgbClr val="FFFFFF"/>
                </a:solidFill>
                <a:latin typeface="Arial"/>
              </a:rPr>
              <a:t>4</a:t>
            </a:r>
          </a:p>
        </p:txBody>
      </p:sp>
      <p:sp>
        <p:nvSpPr>
          <p:cNvPr id="16" name="TextBox 15"/>
          <p:cNvSpPr txBox="1"/>
          <p:nvPr/>
        </p:nvSpPr>
        <p:spPr>
          <a:xfrm>
            <a:off x="1645920" y="5202936"/>
            <a:ext cx="9418320" cy="640080"/>
          </a:xfrm>
          <a:prstGeom prst="rect">
            <a:avLst/>
          </a:prstGeom>
          <a:noFill/>
        </p:spPr>
        <p:txBody>
          <a:bodyPr wrap="square">
            <a:spAutoFit/>
          </a:bodyPr>
          <a:lstStyle/>
          <a:p>
            <a:pPr algn="l">
              <a:spcAft>
                <a:spcPts val="600"/>
              </a:spcAft>
            </a:pPr>
            <a:r>
              <a:rPr sz="1650" b="0">
                <a:solidFill>
                  <a:srgbClr val="1E2A38"/>
                </a:solidFill>
                <a:latin typeface="Arial"/>
              </a:rPr>
              <a:t>Workbook exercises 1 and 2 on page 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7F8FA"/>
        </a:solidFill>
        <a:effectLst/>
      </p:bgPr>
    </p:bg>
    <p:spTree>
      <p:nvGrpSpPr>
        <p:cNvPr id="1" name=""/>
        <p:cNvGrpSpPr/>
        <p:nvPr/>
      </p:nvGrpSpPr>
      <p:grpSpPr/>
      <p:sp>
        <p:nvSpPr>
          <p:cNvPr id="2" name="Rectangle 1"/>
          <p:cNvSpPr/>
          <p:nvPr/>
        </p:nvSpPr>
        <p:spPr>
          <a:xfrm>
            <a:off x="0" y="0"/>
            <a:ext cx="12191695" cy="146304"/>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84048"/>
            <a:ext cx="10058400" cy="365760"/>
          </a:xfrm>
          <a:prstGeom prst="rect">
            <a:avLst/>
          </a:prstGeom>
          <a:noFill/>
        </p:spPr>
        <p:txBody>
          <a:bodyPr wrap="square">
            <a:spAutoFit/>
          </a:bodyPr>
          <a:lstStyle/>
          <a:p>
            <a:pPr algn="l">
              <a:spcAft>
                <a:spcPts val="600"/>
              </a:spcAft>
            </a:pPr>
            <a:r>
              <a:rPr sz="1300" b="1">
                <a:solidFill>
                  <a:srgbClr val="0D9488"/>
                </a:solidFill>
                <a:latin typeface="Arial"/>
              </a:rPr>
              <a:t>IMAGE CREDITS</a:t>
            </a:r>
          </a:p>
        </p:txBody>
      </p:sp>
      <p:sp>
        <p:nvSpPr>
          <p:cNvPr id="4" name="TextBox 3"/>
          <p:cNvSpPr txBox="1"/>
          <p:nvPr/>
        </p:nvSpPr>
        <p:spPr>
          <a:xfrm>
            <a:off x="640080" y="749808"/>
            <a:ext cx="10972800" cy="822960"/>
          </a:xfrm>
          <a:prstGeom prst="rect">
            <a:avLst/>
          </a:prstGeom>
          <a:noFill/>
        </p:spPr>
        <p:txBody>
          <a:bodyPr wrap="square">
            <a:spAutoFit/>
          </a:bodyPr>
          <a:lstStyle/>
          <a:p>
            <a:pPr algn="l">
              <a:spcAft>
                <a:spcPts val="600"/>
              </a:spcAft>
            </a:pPr>
            <a:r>
              <a:rPr sz="3000" b="1">
                <a:solidFill>
                  <a:srgbClr val="1E2A38"/>
                </a:solidFill>
                <a:latin typeface="Arial"/>
              </a:rPr>
              <a:t>Rasmlar manbasi</a:t>
            </a:r>
          </a:p>
        </p:txBody>
      </p:sp>
      <p:sp>
        <p:nvSpPr>
          <p:cNvPr id="5" name="Rounded Rectangle 4"/>
          <p:cNvSpPr/>
          <p:nvPr/>
        </p:nvSpPr>
        <p:spPr>
          <a:xfrm>
            <a:off x="777240" y="1783080"/>
            <a:ext cx="10607040" cy="71323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05840" y="1856232"/>
            <a:ext cx="2743200" cy="320040"/>
          </a:xfrm>
          <a:prstGeom prst="rect">
            <a:avLst/>
          </a:prstGeom>
          <a:noFill/>
        </p:spPr>
        <p:txBody>
          <a:bodyPr wrap="square">
            <a:spAutoFit/>
          </a:bodyPr>
          <a:lstStyle/>
          <a:p>
            <a:pPr algn="l">
              <a:spcAft>
                <a:spcPts val="600"/>
              </a:spcAft>
            </a:pPr>
            <a:r>
              <a:rPr sz="1300" b="1">
                <a:solidFill>
                  <a:srgbClr val="0D9488"/>
                </a:solidFill>
                <a:latin typeface="Arial"/>
              </a:rPr>
              <a:t>cover</a:t>
            </a:r>
          </a:p>
        </p:txBody>
      </p:sp>
      <p:sp>
        <p:nvSpPr>
          <p:cNvPr id="7" name="TextBox 6"/>
          <p:cNvSpPr txBox="1"/>
          <p:nvPr/>
        </p:nvSpPr>
        <p:spPr>
          <a:xfrm>
            <a:off x="1005840" y="2130552"/>
            <a:ext cx="9875520" cy="292608"/>
          </a:xfrm>
          <a:prstGeom prst="rect">
            <a:avLst/>
          </a:prstGeom>
          <a:noFill/>
        </p:spPr>
        <p:txBody>
          <a:bodyPr wrap="square">
            <a:spAutoFit/>
          </a:bodyPr>
          <a:lstStyle/>
          <a:p>
            <a:pPr algn="l">
              <a:spcAft>
                <a:spcPts val="600"/>
              </a:spcAft>
            </a:pPr>
            <a:r>
              <a:rPr sz="1000" b="0">
                <a:solidFill>
                  <a:srgbClr val="5A6572"/>
                </a:solidFill>
                <a:latin typeface="Arial"/>
              </a:rPr>
              <a:t>MAZZALI bespoke italian furniture · CC BY-SA 2.0 · https://www.flickr.com/photos/26098878@N06/2658587012</a:t>
            </a:r>
          </a:p>
        </p:txBody>
      </p:sp>
      <p:sp>
        <p:nvSpPr>
          <p:cNvPr id="8" name="Rounded Rectangle 7"/>
          <p:cNvSpPr/>
          <p:nvPr/>
        </p:nvSpPr>
        <p:spPr>
          <a:xfrm>
            <a:off x="777240" y="2569464"/>
            <a:ext cx="10607040" cy="71323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005840" y="2642616"/>
            <a:ext cx="2743200" cy="320040"/>
          </a:xfrm>
          <a:prstGeom prst="rect">
            <a:avLst/>
          </a:prstGeom>
          <a:noFill/>
        </p:spPr>
        <p:txBody>
          <a:bodyPr wrap="square">
            <a:spAutoFit/>
          </a:bodyPr>
          <a:lstStyle/>
          <a:p>
            <a:pPr algn="l">
              <a:spcAft>
                <a:spcPts val="600"/>
              </a:spcAft>
            </a:pPr>
            <a:r>
              <a:rPr sz="1300" b="1">
                <a:solidFill>
                  <a:srgbClr val="0D9488"/>
                </a:solidFill>
                <a:latin typeface="Arial"/>
              </a:rPr>
              <a:t>pets</a:t>
            </a:r>
          </a:p>
        </p:txBody>
      </p:sp>
      <p:sp>
        <p:nvSpPr>
          <p:cNvPr id="10" name="TextBox 9"/>
          <p:cNvSpPr txBox="1"/>
          <p:nvPr/>
        </p:nvSpPr>
        <p:spPr>
          <a:xfrm>
            <a:off x="1005840" y="2916936"/>
            <a:ext cx="9875520" cy="292608"/>
          </a:xfrm>
          <a:prstGeom prst="rect">
            <a:avLst/>
          </a:prstGeom>
          <a:noFill/>
        </p:spPr>
        <p:txBody>
          <a:bodyPr wrap="square">
            <a:spAutoFit/>
          </a:bodyPr>
          <a:lstStyle/>
          <a:p>
            <a:pPr algn="l">
              <a:spcAft>
                <a:spcPts val="600"/>
              </a:spcAft>
            </a:pPr>
            <a:r>
              <a:rPr sz="1000" b="0">
                <a:solidFill>
                  <a:srgbClr val="5A6572"/>
                </a:solidFill>
                <a:latin typeface="Arial"/>
              </a:rPr>
              <a:t>Dave Buchwald · CC BY-SA 3.0 · https://commons.wikimedia.org/wiki/File:A_girl_and_her_dog.jpg</a:t>
            </a:r>
          </a:p>
        </p:txBody>
      </p:sp>
      <p:sp>
        <p:nvSpPr>
          <p:cNvPr id="11" name="Rounded Rectangle 10"/>
          <p:cNvSpPr/>
          <p:nvPr/>
        </p:nvSpPr>
        <p:spPr>
          <a:xfrm>
            <a:off x="777240" y="3355848"/>
            <a:ext cx="10607040" cy="713232"/>
          </a:xfrm>
          <a:prstGeom prst="roundRect">
            <a:avLst/>
          </a:prstGeom>
          <a:solidFill>
            <a:srgbClr val="FFFFFF"/>
          </a:solidFill>
          <a:ln w="12700">
            <a:solidFill>
              <a:srgbClr val="E6ECF3"/>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1005840" y="3429000"/>
            <a:ext cx="2743200" cy="320040"/>
          </a:xfrm>
          <a:prstGeom prst="rect">
            <a:avLst/>
          </a:prstGeom>
          <a:noFill/>
        </p:spPr>
        <p:txBody>
          <a:bodyPr wrap="square">
            <a:spAutoFit/>
          </a:bodyPr>
          <a:lstStyle/>
          <a:p>
            <a:pPr algn="l">
              <a:spcAft>
                <a:spcPts val="600"/>
              </a:spcAft>
            </a:pPr>
            <a:r>
              <a:rPr sz="1300" b="1">
                <a:solidFill>
                  <a:srgbClr val="0D9488"/>
                </a:solidFill>
                <a:latin typeface="Arial"/>
              </a:rPr>
              <a:t>radio</a:t>
            </a:r>
          </a:p>
        </p:txBody>
      </p:sp>
      <p:sp>
        <p:nvSpPr>
          <p:cNvPr id="13" name="TextBox 12"/>
          <p:cNvSpPr txBox="1"/>
          <p:nvPr/>
        </p:nvSpPr>
        <p:spPr>
          <a:xfrm>
            <a:off x="1005840" y="3703320"/>
            <a:ext cx="9875520" cy="292608"/>
          </a:xfrm>
          <a:prstGeom prst="rect">
            <a:avLst/>
          </a:prstGeom>
          <a:noFill/>
        </p:spPr>
        <p:txBody>
          <a:bodyPr wrap="square">
            <a:spAutoFit/>
          </a:bodyPr>
          <a:lstStyle/>
          <a:p>
            <a:pPr algn="l">
              <a:spcAft>
                <a:spcPts val="600"/>
              </a:spcAft>
            </a:pPr>
            <a:r>
              <a:rPr sz="1000" b="0">
                <a:solidFill>
                  <a:srgbClr val="5A6572"/>
                </a:solidFill>
                <a:latin typeface="Arial"/>
              </a:rPr>
              <a:t>Kristin Hardwick · CC0 1.0 · https://stocksnap.io/photo/recording-studio-YA3HZPUFYL</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1E2A38"/>
        </a:solidFill>
        <a:effectLst/>
      </p:bgPr>
    </p:bg>
    <p:spTree>
      <p:nvGrpSpPr>
        <p:cNvPr id="1" name=""/>
        <p:cNvGrpSpPr/>
        <p:nvPr/>
      </p:nvGrpSpPr>
      <p:grpSpPr/>
      <p:sp>
        <p:nvSpPr>
          <p:cNvPr id="2" name="Rectangle 1"/>
          <p:cNvSpPr/>
          <p:nvPr/>
        </p:nvSpPr>
        <p:spPr>
          <a:xfrm>
            <a:off x="0" y="0"/>
            <a:ext cx="12191695" cy="201168"/>
          </a:xfrm>
          <a:prstGeom prst="rect">
            <a:avLst/>
          </a:prstGeom>
          <a:solidFill>
            <a:srgbClr val="F973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2286000"/>
            <a:ext cx="10515600" cy="1097280"/>
          </a:xfrm>
          <a:prstGeom prst="rect">
            <a:avLst/>
          </a:prstGeom>
          <a:noFill/>
        </p:spPr>
        <p:txBody>
          <a:bodyPr wrap="square">
            <a:spAutoFit/>
          </a:bodyPr>
          <a:lstStyle/>
          <a:p>
            <a:pPr algn="l">
              <a:spcAft>
                <a:spcPts val="600"/>
              </a:spcAft>
            </a:pPr>
            <a:r>
              <a:rPr sz="3300" b="1">
                <a:solidFill>
                  <a:srgbClr val="FFFFFF"/>
                </a:solidFill>
                <a:latin typeface="Arial"/>
              </a:rPr>
              <a:t>Uchta so‘z — ertaga ham esingizda qoladi</a:t>
            </a:r>
          </a:p>
        </p:txBody>
      </p:sp>
      <p:sp>
        <p:nvSpPr>
          <p:cNvPr id="4" name="TextBox 3"/>
          <p:cNvSpPr txBox="1"/>
          <p:nvPr/>
        </p:nvSpPr>
        <p:spPr>
          <a:xfrm>
            <a:off x="822960" y="3566160"/>
            <a:ext cx="10515600" cy="822960"/>
          </a:xfrm>
          <a:prstGeom prst="rect">
            <a:avLst/>
          </a:prstGeom>
          <a:noFill/>
        </p:spPr>
        <p:txBody>
          <a:bodyPr wrap="square">
            <a:spAutoFit/>
          </a:bodyPr>
          <a:lstStyle/>
          <a:p>
            <a:pPr algn="l">
              <a:spcAft>
                <a:spcPts val="600"/>
              </a:spcAft>
            </a:pPr>
            <a:r>
              <a:rPr sz="1800" b="0">
                <a:solidFill>
                  <a:srgbClr val="B9AFA0"/>
                </a:solidFill>
                <a:latin typeface="Arial"/>
              </a:rPr>
              <a:t>Juftingizga ayting, so‘ng daftaringizga yozib qo‘ying.</a:t>
            </a:r>
          </a:p>
        </p:txBody>
      </p:sp>
      <p:sp>
        <p:nvSpPr>
          <p:cNvPr id="5" name="TextBox 4"/>
          <p:cNvSpPr txBox="1"/>
          <p:nvPr/>
        </p:nvSpPr>
        <p:spPr>
          <a:xfrm>
            <a:off x="822960" y="4937760"/>
            <a:ext cx="10515600" cy="548640"/>
          </a:xfrm>
          <a:prstGeom prst="rect">
            <a:avLst/>
          </a:prstGeom>
          <a:noFill/>
        </p:spPr>
        <p:txBody>
          <a:bodyPr wrap="square">
            <a:spAutoFit/>
          </a:bodyPr>
          <a:lstStyle/>
          <a:p>
            <a:pPr algn="l">
              <a:spcAft>
                <a:spcPts val="600"/>
              </a:spcAft>
            </a:pPr>
            <a:r>
              <a:rPr sz="1500" b="0">
                <a:solidFill>
                  <a:srgbClr val="C9A35C"/>
                </a:solidFill>
                <a:latin typeface="Arial"/>
              </a:rPr>
              <a:t>sozlar.com/vocab/cards/?set=grade7-lesson4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