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Introducing and Describing 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Tanishtirish va odamni tasvirlash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Speaking: Introducing and describing other people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9100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36542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Michelle_Maria · CC0 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the words of eleven personal questions in the correct order and ask them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Introduce a person with 'This is …' plus three facts (age, place, family)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'What does he look like?' with height, hair and one more detail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074920" cy="393048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peop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965960"/>
            <a:ext cx="4709160" cy="3153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120" y="517407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Jordanhill School D&amp;T Dept · CC BY 2.0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83080"/>
            <a:ext cx="5074920" cy="3916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icture 8" descr="tal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965960"/>
            <a:ext cx="4709160" cy="3139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92240" y="516026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NSaad (WMF) · CC BY-SA 4.0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823297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each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Personal details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introduce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tanishtirmoq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 me </a:t>
            </a:r>
            <a:r>
              <a:rPr sz="1400" b="1">
                <a:solidFill>
                  <a:srgbClr val="5A6572"/>
                </a:solidFill>
                <a:latin typeface="Arial"/>
              </a:rPr>
              <a:t>introduce</a:t>
            </a:r>
            <a:r>
              <a:rPr sz="1400" b="0">
                <a:solidFill>
                  <a:srgbClr val="5A6572"/>
                </a:solidFill>
                <a:latin typeface="Arial"/>
              </a:rPr>
              <a:t> my friend Behruz — he’s new in our class.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yosh (necha yoshdaligi)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Behruz and I are the same </a:t>
            </a:r>
            <a:r>
              <a:rPr sz="1400" b="1">
                <a:solidFill>
                  <a:srgbClr val="5A6572"/>
                </a:solidFill>
                <a:latin typeface="Arial"/>
              </a:rPr>
              <a:t>age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we’re both thirteen.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live 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 yashamoq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</a:t>
            </a:r>
            <a:r>
              <a:rPr sz="1400" b="1">
                <a:solidFill>
                  <a:srgbClr val="5A6572"/>
                </a:solidFill>
                <a:latin typeface="Arial"/>
              </a:rPr>
              <a:t>lives in</a:t>
            </a:r>
            <a:r>
              <a:rPr sz="1400" b="0">
                <a:solidFill>
                  <a:srgbClr val="5A6572"/>
                </a:solidFill>
                <a:latin typeface="Arial"/>
              </a:rPr>
              <a:t> Bukhara with his grandparents.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👫️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brothers and sisters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aka-uka va opa-singillar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Has she got any </a:t>
            </a:r>
            <a:r>
              <a:rPr sz="1400" b="1">
                <a:solidFill>
                  <a:srgbClr val="5A6572"/>
                </a:solidFill>
                <a:latin typeface="Arial"/>
              </a:rPr>
              <a:t>brothers and sisters</a:t>
            </a:r>
            <a:r>
              <a:rPr sz="1400" b="0">
                <a:solidFill>
                  <a:srgbClr val="5A6572"/>
                </a:solidFill>
                <a:latin typeface="Arial"/>
              </a:rPr>
              <a:t>? — Yes, one brother.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👷️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engineer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muhandis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Her dad is an </a:t>
            </a:r>
            <a:r>
              <a:rPr sz="1400" b="1">
                <a:solidFill>
                  <a:srgbClr val="5A6572"/>
                </a:solidFill>
                <a:latin typeface="Arial"/>
              </a:rPr>
              <a:t>engineer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builds bridges.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Personal details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parents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ota-ona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His </a:t>
            </a:r>
            <a:r>
              <a:rPr sz="1400" b="1">
                <a:solidFill>
                  <a:srgbClr val="5A6572"/>
                </a:solidFill>
                <a:latin typeface="Arial"/>
              </a:rPr>
              <a:t>parents</a:t>
            </a:r>
            <a:r>
              <a:rPr sz="1400" b="0">
                <a:solidFill>
                  <a:srgbClr val="5A6572"/>
                </a:solidFill>
                <a:latin typeface="Arial"/>
              </a:rPr>
              <a:t> are both teachers at our school.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job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kasb, ish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What’s her mum’s </a:t>
            </a:r>
            <a:r>
              <a:rPr sz="1400" b="1">
                <a:solidFill>
                  <a:srgbClr val="5A6572"/>
                </a:solidFill>
                <a:latin typeface="Arial"/>
              </a:rPr>
              <a:t>job</a:t>
            </a:r>
            <a:r>
              <a:rPr sz="1400" b="0">
                <a:solidFill>
                  <a:srgbClr val="5A6572"/>
                </a:solidFill>
                <a:latin typeface="Arial"/>
              </a:rPr>
              <a:t>? — She’s a nurse.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doctor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shifokor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His mum is a </a:t>
            </a:r>
            <a:r>
              <a:rPr sz="1400" b="1">
                <a:solidFill>
                  <a:srgbClr val="5A6572"/>
                </a:solidFill>
                <a:latin typeface="Arial"/>
              </a:rPr>
              <a:t>doctor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children’s hospital.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actor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aktyor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Her dad is an </a:t>
            </a:r>
            <a:r>
              <a:rPr sz="1400" b="1">
                <a:solidFill>
                  <a:srgbClr val="5A6572"/>
                </a:solidFill>
                <a:latin typeface="Arial"/>
              </a:rPr>
              <a:t>actor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works in the city theatre.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classmate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sinfdosh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is Dilshod, my </a:t>
            </a:r>
            <a:r>
              <a:rPr sz="1400" b="1">
                <a:solidFill>
                  <a:srgbClr val="5A6572"/>
                </a:solidFill>
                <a:latin typeface="Arial"/>
              </a:rPr>
              <a:t>classmate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 sit at the same desk.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Height and looks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like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tashqi ko‘rinishi qanday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 does your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look like</a:t>
            </a:r>
            <a:r>
              <a:rPr sz="1400" b="0">
                <a:solidFill>
                  <a:srgbClr val="5A6572"/>
                </a:solidFill>
                <a:latin typeface="Arial"/>
              </a:rPr>
              <a:t>? — He’s tall with fair hair.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baland bo‘yli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tall</a:t>
            </a:r>
            <a:r>
              <a:rPr sz="1400" b="0">
                <a:solidFill>
                  <a:srgbClr val="5A6572"/>
                </a:solidFill>
                <a:latin typeface="Arial"/>
              </a:rPr>
              <a:t>, so he plays basketball.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past bo‘yli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is </a:t>
            </a:r>
            <a:r>
              <a:rPr sz="1400" b="1">
                <a:solidFill>
                  <a:srgbClr val="5A6572"/>
                </a:solidFill>
                <a:latin typeface="Arial"/>
              </a:rPr>
              <a:t>short</a:t>
            </a:r>
            <a:r>
              <a:rPr sz="1400" b="0">
                <a:solidFill>
                  <a:srgbClr val="5A6572"/>
                </a:solidFill>
                <a:latin typeface="Arial"/>
              </a:rPr>
              <a:t>, so she sits at the front.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↕️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of medium height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o‘rta bo‘yli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isn’t tall or short — he’s </a:t>
            </a:r>
            <a:r>
              <a:rPr sz="1400" b="1">
                <a:solidFill>
                  <a:srgbClr val="5A6572"/>
                </a:solidFill>
                <a:latin typeface="Arial"/>
              </a:rPr>
              <a:t>of medium height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Height and looks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slim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xipcha, qaddi-qomati kelishgan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PE teacher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slim</a:t>
            </a:r>
            <a:r>
              <a:rPr sz="1400" b="0">
                <a:solidFill>
                  <a:srgbClr val="5A6572"/>
                </a:solidFill>
                <a:latin typeface="Arial"/>
              </a:rPr>
              <a:t> and runs very fast.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😎️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good-looking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kelishgan, chiroyli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boy is </a:t>
            </a:r>
            <a:r>
              <a:rPr sz="1400" b="1">
                <a:solidFill>
                  <a:srgbClr val="5A6572"/>
                </a:solidFill>
                <a:latin typeface="Arial"/>
              </a:rPr>
              <a:t>good-looking</a:t>
            </a:r>
            <a:r>
              <a:rPr sz="1400" b="0">
                <a:solidFill>
                  <a:srgbClr val="5A6572"/>
                </a:solidFill>
                <a:latin typeface="Arial"/>
              </a:rPr>
              <a:t> and very friendly.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pretty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yoqimtoy, chiroyli (qizlar haqida)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Nodira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pretty</a:t>
            </a:r>
            <a:r>
              <a:rPr sz="1400" b="0">
                <a:solidFill>
                  <a:srgbClr val="5A6572"/>
                </a:solidFill>
                <a:latin typeface="Arial"/>
              </a:rPr>
              <a:t> smile and long dark hair.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middle-aged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o‘rta yoshli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neighbour is </a:t>
            </a:r>
            <a:r>
              <a:rPr sz="1400" b="1">
                <a:solidFill>
                  <a:srgbClr val="5A6572"/>
                </a:solidFill>
                <a:latin typeface="Arial"/>
              </a:rPr>
              <a:t>middle-aged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he’s about fifty.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Hair and face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🖤️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dark hair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qora (qoramtir) soch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has got short </a:t>
            </a:r>
            <a:r>
              <a:rPr sz="1400" b="1">
                <a:solidFill>
                  <a:srgbClr val="5A6572"/>
                </a:solidFill>
                <a:latin typeface="Arial"/>
              </a:rPr>
              <a:t>dark hair</a:t>
            </a:r>
            <a:r>
              <a:rPr sz="1400" b="0">
                <a:solidFill>
                  <a:srgbClr val="5A6572"/>
                </a:solidFill>
                <a:latin typeface="Arial"/>
              </a:rPr>
              <a:t> and brown eyes.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fair hair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 rangli (sarg‘ish) soch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Both twins have got </a:t>
            </a:r>
            <a:r>
              <a:rPr sz="1400" b="1">
                <a:solidFill>
                  <a:srgbClr val="5A6572"/>
                </a:solidFill>
                <a:latin typeface="Arial"/>
              </a:rPr>
              <a:t>fair hair</a:t>
            </a:r>
            <a:r>
              <a:rPr sz="1400" b="0">
                <a:solidFill>
                  <a:srgbClr val="5A6572"/>
                </a:solidFill>
                <a:latin typeface="Arial"/>
              </a:rPr>
              <a:t> and green eyes.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👩‍🦰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red hair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malla (qizg‘ish) soch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girl with </a:t>
            </a:r>
            <a:r>
              <a:rPr sz="1400" b="1">
                <a:solidFill>
                  <a:srgbClr val="5A6572"/>
                </a:solidFill>
                <a:latin typeface="Arial"/>
              </a:rPr>
              <a:t>red hair</a:t>
            </a:r>
            <a:r>
              <a:rPr sz="1400" b="0">
                <a:solidFill>
                  <a:srgbClr val="5A6572"/>
                </a:solidFill>
                <a:latin typeface="Arial"/>
              </a:rPr>
              <a:t> is Lucy’s sister.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💇️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medium-length hair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o‘rtacha uzunlikdagi soch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He’s got </a:t>
            </a:r>
            <a:r>
              <a:rPr sz="1400" b="1">
                <a:solidFill>
                  <a:srgbClr val="5A6572"/>
                </a:solidFill>
                <a:latin typeface="Arial"/>
              </a:rPr>
              <a:t>medium-length hair</a:t>
            </a:r>
            <a:r>
              <a:rPr sz="1400" b="0">
                <a:solidFill>
                  <a:srgbClr val="5A6572"/>
                </a:solidFill>
                <a:latin typeface="Arial"/>
              </a:rPr>
              <a:t> — not long and not short.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Hair and face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➖️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straight hair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tekis (to‘g‘ri) soch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mother has got long </a:t>
            </a:r>
            <a:r>
              <a:rPr sz="1400" b="1">
                <a:solidFill>
                  <a:srgbClr val="5A6572"/>
                </a:solidFill>
                <a:latin typeface="Arial"/>
              </a:rPr>
              <a:t>straight hair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wavy hair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to‘lqinsimon soch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Lola has got </a:t>
            </a:r>
            <a:r>
              <a:rPr sz="1400" b="1">
                <a:solidFill>
                  <a:srgbClr val="5A6572"/>
                </a:solidFill>
                <a:latin typeface="Arial"/>
              </a:rPr>
              <a:t>wavy hair</a:t>
            </a:r>
            <a:r>
              <a:rPr sz="1400" b="0">
                <a:solidFill>
                  <a:srgbClr val="5A6572"/>
                </a:solidFill>
                <a:latin typeface="Arial"/>
              </a:rPr>
              <a:t>, just like her mother.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curly hair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jingalak soch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goalkeeper is the boy with </a:t>
            </a:r>
            <a:r>
              <a:rPr sz="1400" b="1">
                <a:solidFill>
                  <a:srgbClr val="5A6572"/>
                </a:solidFill>
                <a:latin typeface="Arial"/>
              </a:rPr>
              <a:t>curly hair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blue eyes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ko‘k ko‘zlar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baby has got big </a:t>
            </a:r>
            <a:r>
              <a:rPr sz="1400" b="1">
                <a:solidFill>
                  <a:srgbClr val="5A6572"/>
                </a:solidFill>
                <a:latin typeface="Arial"/>
              </a:rPr>
              <a:t>blue eyes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Hair and face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🧓️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soqol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has got a long white </a:t>
            </a:r>
            <a:r>
              <a:rPr sz="1400" b="1">
                <a:solidFill>
                  <a:srgbClr val="5A6572"/>
                </a:solidFill>
                <a:latin typeface="Arial"/>
              </a:rPr>
              <a:t>beard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moustache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mo‘ylov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maths teacher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moustache</a:t>
            </a:r>
            <a:r>
              <a:rPr sz="1400" b="0">
                <a:solidFill>
                  <a:srgbClr val="5A6572"/>
                </a:solidFill>
                <a:latin typeface="Arial"/>
              </a:rPr>
              <a:t> but no beard.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👓️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wear glasses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ko‘zoynak taqmoq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Dilshod </a:t>
            </a:r>
            <a:r>
              <a:rPr sz="1400" b="1">
                <a:solidFill>
                  <a:srgbClr val="5A6572"/>
                </a:solidFill>
                <a:latin typeface="Arial"/>
              </a:rPr>
              <a:t>wears glasses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he reads.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Clothes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T-shirt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futbolka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Tom is the boy in the white </a:t>
            </a:r>
            <a:r>
              <a:rPr sz="1400" b="1">
                <a:solidFill>
                  <a:srgbClr val="5A6572"/>
                </a:solidFill>
                <a:latin typeface="Arial"/>
              </a:rPr>
              <a:t>T-shirt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jacket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kurtka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Bobur has got a new red </a:t>
            </a:r>
            <a:r>
              <a:rPr sz="1400" b="1">
                <a:solidFill>
                  <a:srgbClr val="5A6572"/>
                </a:solidFill>
                <a:latin typeface="Arial"/>
              </a:rPr>
              <a:t>jacket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winter.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trousers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He’s wearing a white shirt and grey </a:t>
            </a:r>
            <a:r>
              <a:rPr sz="1400" b="1">
                <a:solidFill>
                  <a:srgbClr val="5A6572"/>
                </a:solidFill>
                <a:latin typeface="Arial"/>
              </a:rPr>
              <a:t>trousers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👗️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dress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ko‘ylak (ayollar ko‘ylagi)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Madina has got a beautiful green </a:t>
            </a:r>
            <a:r>
              <a:rPr sz="1400" b="1">
                <a:solidFill>
                  <a:srgbClr val="5A6572"/>
                </a:solidFill>
                <a:latin typeface="Arial"/>
              </a:rPr>
              <a:t>dress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party.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new student in 8-A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“Do you know the new boy?” Dilshod asked me at break. “Is he here?” I said. “Yes, he's over there, next to the window.”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“What does he </a:t>
            </a:r>
            <a:r>
              <a:rPr sz="1600" b="1">
                <a:solidFill>
                  <a:srgbClr val="1E2A38"/>
                </a:solidFill>
                <a:latin typeface="Arial"/>
              </a:rPr>
              <a:t>look like</a:t>
            </a:r>
            <a:r>
              <a:rPr sz="1600" b="0">
                <a:solidFill>
                  <a:srgbClr val="1E2A38"/>
                </a:solidFill>
                <a:latin typeface="Arial"/>
              </a:rPr>
              <a:t>?” — “He's </a:t>
            </a:r>
            <a:r>
              <a:rPr sz="1600" b="1">
                <a:solidFill>
                  <a:srgbClr val="1E2A38"/>
                </a:solidFill>
                <a:latin typeface="Arial"/>
              </a:rPr>
              <a:t>tall</a:t>
            </a:r>
            <a:r>
              <a:rPr sz="1600" b="0">
                <a:solidFill>
                  <a:srgbClr val="1E2A38"/>
                </a:solidFill>
                <a:latin typeface="Arial"/>
              </a:rPr>
              <a:t> and he's got short </a:t>
            </a:r>
            <a:r>
              <a:rPr sz="1600" b="1">
                <a:solidFill>
                  <a:srgbClr val="1E2A38"/>
                </a:solidFill>
                <a:latin typeface="Arial"/>
              </a:rPr>
              <a:t>fair hair</a:t>
            </a:r>
            <a:r>
              <a:rPr sz="1600" b="0">
                <a:solidFill>
                  <a:srgbClr val="1E2A38"/>
                </a:solidFill>
                <a:latin typeface="Arial"/>
              </a:rPr>
              <a:t>. He </a:t>
            </a:r>
            <a:r>
              <a:rPr sz="1600" b="1">
                <a:solidFill>
                  <a:srgbClr val="1E2A38"/>
                </a:solidFill>
                <a:latin typeface="Arial"/>
              </a:rPr>
              <a:t>wears glasses</a:t>
            </a:r>
            <a:r>
              <a:rPr sz="1600" b="0">
                <a:solidFill>
                  <a:srgbClr val="1E2A38"/>
                </a:solidFill>
                <a:latin typeface="Arial"/>
              </a:rPr>
              <a:t> and today he's got a white </a:t>
            </a:r>
            <a:r>
              <a:rPr sz="1600" b="1">
                <a:solidFill>
                  <a:srgbClr val="1E2A38"/>
                </a:solidFill>
                <a:latin typeface="Arial"/>
              </a:rPr>
              <a:t>T-shirt</a:t>
            </a:r>
            <a:r>
              <a:rPr sz="1600" b="0">
                <a:solidFill>
                  <a:srgbClr val="1E2A38"/>
                </a:solidFill>
                <a:latin typeface="Arial"/>
              </a:rPr>
              <a:t>. He isn't </a:t>
            </a:r>
            <a:r>
              <a:rPr sz="1600" b="1">
                <a:solidFill>
                  <a:srgbClr val="1E2A38"/>
                </a:solidFill>
                <a:latin typeface="Arial"/>
              </a:rPr>
              <a:t>short</a:t>
            </a:r>
            <a:r>
              <a:rPr sz="1600" b="0">
                <a:solidFill>
                  <a:srgbClr val="1E2A38"/>
                </a:solidFill>
                <a:latin typeface="Arial"/>
              </a:rPr>
              <a:t> and he isn't </a:t>
            </a:r>
            <a:r>
              <a:rPr sz="1600" b="1">
                <a:solidFill>
                  <a:srgbClr val="1E2A38"/>
                </a:solidFill>
                <a:latin typeface="Arial"/>
              </a:rPr>
              <a:t>of medium height</a:t>
            </a:r>
            <a:r>
              <a:rPr sz="1600" b="0">
                <a:solidFill>
                  <a:srgbClr val="1E2A38"/>
                </a:solidFill>
                <a:latin typeface="Arial"/>
              </a:rPr>
              <a:t> — he's the tallest boy in our class.”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 we walked over to </a:t>
            </a:r>
            <a:r>
              <a:rPr sz="1600" b="1">
                <a:solidFill>
                  <a:srgbClr val="1E2A38"/>
                </a:solidFill>
                <a:latin typeface="Arial"/>
              </a:rPr>
              <a:t>introduce</a:t>
            </a:r>
            <a:r>
              <a:rPr sz="1600" b="0">
                <a:solidFill>
                  <a:srgbClr val="1E2A38"/>
                </a:solidFill>
                <a:latin typeface="Arial"/>
              </a:rPr>
              <a:t> ourselves. “Hello! This is Dilshod, and I'm Sardor.” — “Nice to meet you. I'm Behruz.” — “What's your name? Sorry, I mean — how old are you?” we laughed. “I'm thirteen,” he said. “Where do you live?” — “Near the bazaar.”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new student in 8-A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Behruz told us that he's got two brothers and that he hasn't got a sister. His </a:t>
            </a:r>
            <a:r>
              <a:rPr sz="1600" b="1">
                <a:solidFill>
                  <a:srgbClr val="1E2A38"/>
                </a:solidFill>
                <a:latin typeface="Arial"/>
              </a:rPr>
              <a:t>parents</a:t>
            </a:r>
            <a:r>
              <a:rPr sz="1600" b="0">
                <a:solidFill>
                  <a:srgbClr val="1E2A38"/>
                </a:solidFill>
                <a:latin typeface="Arial"/>
              </a:rPr>
              <a:t> both work: his mum is </a:t>
            </a:r>
            <a:r>
              <a:rPr sz="1600" b="1">
                <a:solidFill>
                  <a:srgbClr val="1E2A38"/>
                </a:solidFill>
                <a:latin typeface="Arial"/>
              </a:rPr>
              <a:t>a doctor</a:t>
            </a:r>
            <a:r>
              <a:rPr sz="1600" b="0">
                <a:solidFill>
                  <a:srgbClr val="1E2A38"/>
                </a:solidFill>
                <a:latin typeface="Arial"/>
              </a:rPr>
              <a:t> and his dad is </a:t>
            </a:r>
            <a:r>
              <a:rPr sz="1600" b="1">
                <a:solidFill>
                  <a:srgbClr val="1E2A38"/>
                </a:solidFill>
                <a:latin typeface="Arial"/>
              </a:rPr>
              <a:t>an engineer</a:t>
            </a:r>
            <a:r>
              <a:rPr sz="1600" b="0">
                <a:solidFill>
                  <a:srgbClr val="1E2A38"/>
                </a:solidFill>
                <a:latin typeface="Arial"/>
              </a:rPr>
              <a:t>. Now he is my </a:t>
            </a:r>
            <a:r>
              <a:rPr sz="1600" b="1">
                <a:solidFill>
                  <a:srgbClr val="1E2A38"/>
                </a:solidFill>
                <a:latin typeface="Arial"/>
              </a:rPr>
              <a:t>classmate</a:t>
            </a:r>
            <a:r>
              <a:rPr sz="1600" b="0">
                <a:solidFill>
                  <a:srgbClr val="1E2A38"/>
                </a:solidFill>
                <a:latin typeface="Arial"/>
              </a:rPr>
              <a:t> and, after two weeks, also a good friend of mine. He's really nice.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was the new boy standing?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Behruz look like?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brothers and sisters has he got?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his parents do?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Uzbek meaning: of medium height · wavy hair · good-looking · middle-aged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 word: mo‘ylov · ko‘zoynak taqmoq · kurtka · sinfdosh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 three questions about age, family and parents' jobs without looking at the sheet.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the student sitting behind you in two sentences: height, hair and clothes.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down the three words you keep forgetting.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focus — has got and look like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He's got</a:t>
            </a:r>
            <a:r>
              <a:rPr sz="1800" b="0">
                <a:solidFill>
                  <a:srgbClr val="1E2A38"/>
                </a:solidFill>
                <a:latin typeface="Arial"/>
              </a:rPr>
              <a:t> = He has got. In speaking we almost always use the short form: </a:t>
            </a:r>
            <a:r>
              <a:rPr sz="1800" b="1">
                <a:solidFill>
                  <a:srgbClr val="1E2A38"/>
                </a:solidFill>
                <a:latin typeface="Arial"/>
              </a:rPr>
              <a:t>He's got two brothers.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Negative: </a:t>
            </a:r>
            <a:r>
              <a:rPr sz="1800" b="1">
                <a:solidFill>
                  <a:srgbClr val="1E2A38"/>
                </a:solidFill>
                <a:latin typeface="Arial"/>
              </a:rPr>
              <a:t>He hasn't got</a:t>
            </a:r>
            <a:r>
              <a:rPr sz="1800" b="0">
                <a:solidFill>
                  <a:srgbClr val="1E2A38"/>
                </a:solidFill>
                <a:latin typeface="Arial"/>
              </a:rPr>
              <a:t> a sister.  Question: </a:t>
            </a:r>
            <a:r>
              <a:rPr sz="1800" b="1">
                <a:solidFill>
                  <a:srgbClr val="1E2A38"/>
                </a:solidFill>
                <a:latin typeface="Arial"/>
              </a:rPr>
              <a:t>Has he got</a:t>
            </a:r>
            <a:r>
              <a:rPr sz="1800" b="0">
                <a:solidFill>
                  <a:srgbClr val="1E2A38"/>
                </a:solidFill>
                <a:latin typeface="Arial"/>
              </a:rPr>
              <a:t> a bike?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What does he look like?</a:t>
            </a:r>
            <a:r>
              <a:rPr sz="1800" b="0">
                <a:solidFill>
                  <a:srgbClr val="1E2A38"/>
                </a:solidFill>
                <a:latin typeface="Arial"/>
              </a:rPr>
              <a:t> asks about appearance: </a:t>
            </a:r>
            <a:r>
              <a:rPr sz="1800" b="1">
                <a:solidFill>
                  <a:srgbClr val="1E2A38"/>
                </a:solidFill>
                <a:latin typeface="Arial"/>
              </a:rPr>
              <a:t>He's tall with short dark hair.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Age uses </a:t>
            </a:r>
            <a:r>
              <a:rPr sz="1800" b="1">
                <a:solidFill>
                  <a:srgbClr val="1E2A38"/>
                </a:solidFill>
                <a:latin typeface="Arial"/>
              </a:rPr>
              <a:t>be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He is eleven years old</a:t>
            </a:r>
            <a:r>
              <a:rPr sz="1800" b="0">
                <a:solidFill>
                  <a:srgbClr val="1E2A38"/>
                </a:solidFill>
                <a:latin typeface="Arial"/>
              </a:rPr>
              <a:t> — never </a:t>
            </a:r>
            <a:r>
              <a:rPr sz="1800" b="1">
                <a:solidFill>
                  <a:srgbClr val="1E2A38"/>
                </a:solidFill>
                <a:latin typeface="Arial"/>
              </a:rPr>
              <a:t>he has eleven years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Speaking Strategy (Solutions p.16):</a:t>
            </a:r>
            <a:r>
              <a:rPr sz="1800" b="0">
                <a:solidFill>
                  <a:srgbClr val="1E2A38"/>
                </a:solidFill>
                <a:latin typeface="Arial"/>
              </a:rPr>
              <a:t> speak in a loud, clear voice · look at the other person · listen carefully so that you can reply.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Introducing someone — four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Introduce:</a:t>
            </a:r>
            <a:r>
              <a:rPr sz="1700" b="0">
                <a:solidFill>
                  <a:srgbClr val="1E2A38"/>
                </a:solidFill>
                <a:latin typeface="Arial"/>
              </a:rPr>
              <a:t> This is my friend Giorgi. Do you know him?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Ask:</a:t>
            </a:r>
            <a:r>
              <a:rPr sz="1700" b="0">
                <a:solidFill>
                  <a:srgbClr val="1E2A38"/>
                </a:solidFill>
                <a:latin typeface="Arial"/>
              </a:rPr>
              <a:t> What does he look like? How old is he? Where does he live?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Describe:</a:t>
            </a:r>
            <a:r>
              <a:rPr sz="1700" b="0">
                <a:solidFill>
                  <a:srgbClr val="1E2A38"/>
                </a:solidFill>
                <a:latin typeface="Arial"/>
              </a:rPr>
              <a:t> He's tall and he's got short dark hair. He's got a white T-shirt.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React and close:</a:t>
            </a:r>
            <a:r>
              <a:rPr sz="1700" b="0">
                <a:solidFill>
                  <a:srgbClr val="1E2A38"/>
                </a:solidFill>
                <a:latin typeface="Arial"/>
              </a:rPr>
              <a:t> Nice to meet you. He's really nice — let's go and talk to him.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(Laser A2, p. 10) — how many syllables do we really say? Now the new words: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moustache /məˈstɑːʃ/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beard /bɪəd/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engineer /ˌendʒɪˈnɪə/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middle-aged /ˌmɪdlˈeɪdʒd/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of medium height /əv ˈmiːdiəm haɪt/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straight hair /streɪt heə/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wavy hair /ˈweɪvi heə/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trousers /ˈtraʊzəz/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Book words: evening (2), different (2), favourite (2), generally (3). Say each word again with ONE strong stress.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Question order — Laser A2, p. 10, ex.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Reorder the words to make the questions. Then ask your partner.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name – your – what's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– you – old – are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 – where – you – live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brothers – do – have – you – any – sisters – and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parents – what – do – do – your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– bed – you – do – time – to – go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Grandpa shaves his chin every morning, but he keeps the hair above his lip — he's proud of his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Sardor and I are the same ________ — we were both born in 2013.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— Where ________ you live? — In Nukus.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— What does she ________ ________? — She's short and has wavy hair.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 me ________ my cousin Rustam. He is in Grade 9.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It's cold and windy today, so put on your ________ before you go out.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is not tall and not short — he is ________ ________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sister's hair is not straight and not wavy — it goes round in small circles, so it is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grandfather cannot read the newspaper unless he ________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________ ________ two brothers, so their room is always busy.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 are three boys in the family and no girls, so he ________ ________ a sister.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Nodira sits behind me in every lesson — she is my ________.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pairs, ask your partner the eleven questions from Laser p. 10 ex. 1 and write short notes.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someone in the class. Describe him or her without saying the name — can your partner guess who it is?</a:t>
            </a:r>
          </a:p>
        </p:txBody>
      </p:sp>
      <p:pic>
        <p:nvPicPr>
          <p:cNvPr id="9" name="Picture 8" descr="tal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74519"/>
            <a:ext cx="3474720" cy="2316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245863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NSaad (WMF) · CC BY-SA 4.0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He's got</a:t>
            </a:r>
            <a:r>
              <a:rPr sz="1600" b="0">
                <a:solidFill>
                  <a:srgbClr val="1E2A38"/>
                </a:solidFill>
                <a:latin typeface="Arial"/>
              </a:rPr>
              <a:t> = </a:t>
            </a:r>
            <a:r>
              <a:rPr sz="1600" b="1">
                <a:solidFill>
                  <a:srgbClr val="1E2A38"/>
                </a:solidFill>
                <a:latin typeface="Arial"/>
              </a:rPr>
              <a:t>He has got</a:t>
            </a:r>
            <a:r>
              <a:rPr sz="1600" b="0">
                <a:solidFill>
                  <a:srgbClr val="1E2A38"/>
                </a:solidFill>
                <a:latin typeface="Arial"/>
              </a:rPr>
              <a:t> — gapirganda deyarli har doim qisqartma ishlatiladi.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Yosh </a:t>
            </a:r>
            <a:r>
              <a:rPr sz="1600" b="1">
                <a:solidFill>
                  <a:srgbClr val="1E2A38"/>
                </a:solidFill>
                <a:latin typeface="Arial"/>
              </a:rPr>
              <a:t>to be</a:t>
            </a:r>
            <a:r>
              <a:rPr sz="16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600" b="1">
                <a:solidFill>
                  <a:srgbClr val="1E2A38"/>
                </a:solidFill>
                <a:latin typeface="Arial"/>
              </a:rPr>
              <a:t>He is thirteen</a:t>
            </a:r>
            <a:r>
              <a:rPr sz="1600" b="0">
                <a:solidFill>
                  <a:srgbClr val="1E2A38"/>
                </a:solidFill>
                <a:latin typeface="Arial"/>
              </a:rPr>
              <a:t>. </a:t>
            </a:r>
            <a:r>
              <a:rPr sz="1600" b="1">
                <a:solidFill>
                  <a:srgbClr val="1E2A38"/>
                </a:solidFill>
                <a:latin typeface="Arial"/>
              </a:rPr>
              <a:t>He has thirteen years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xato.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does he look like?</a:t>
            </a:r>
            <a:r>
              <a:rPr sz="1600" b="0">
                <a:solidFill>
                  <a:srgbClr val="1E2A38"/>
                </a:solidFill>
                <a:latin typeface="Arial"/>
              </a:rPr>
              <a:t> — tashqi ko‘rinish; </a:t>
            </a:r>
            <a:r>
              <a:rPr sz="1600" b="1">
                <a:solidFill>
                  <a:srgbClr val="1E2A38"/>
                </a:solidFill>
                <a:latin typeface="Arial"/>
              </a:rPr>
              <a:t>What is he like?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xarakter.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Sochni tasvirlash tartibi: </a:t>
            </a:r>
            <a:r>
              <a:rPr sz="1600" b="1">
                <a:solidFill>
                  <a:srgbClr val="1E2A38"/>
                </a:solidFill>
                <a:latin typeface="Arial"/>
              </a:rPr>
              <a:t>uzunlik + rang + hair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long dark hair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short fair hair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Nice to meet you</a:t>
            </a:r>
            <a:r>
              <a:rPr sz="1600" b="0">
                <a:solidFill>
                  <a:srgbClr val="1E2A38"/>
                </a:solidFill>
                <a:latin typeface="Arial"/>
              </a:rPr>
              <a:t> — faqat birinchi tanishuvda; keyingi uchrashuvda </a:t>
            </a:r>
            <a:r>
              <a:rPr sz="1600" b="1">
                <a:solidFill>
                  <a:srgbClr val="1E2A38"/>
                </a:solidFill>
                <a:latin typeface="Arial"/>
              </a:rPr>
              <a:t>Nice to see you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60-word profile of your partner: name, age, where they live, family, and what they look like.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33 words (sections A-D) with the flashcards: sozlar.com/vocab/cards/?set=grade8-lesson4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A2 Workbook p. 8, exercises 1-2.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people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Jordanhill School D&amp;T Dept · CC BY 2.0 · https://www.flickr.com/photos/42042252@N02/4436429164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69464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642616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talk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916936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NSaad (WMF) · CC BY-SA 4.0 · https://commons.wikimedia.org/w/index.php?curid=67092238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55848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34290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703320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Michelle_Maria · CC0 1.0 · https://commons.wikimedia.org/w/index.php?curid=123427751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