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Adjectives to Describe 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Odamni tasvirlaydigan sifatlar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Vocabulary builder: Adjectives to describe people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250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67647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Gareth1953 All Right Now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right adjective for a described behaviour (twenty-five adjectives)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negatives with un-, im-, in-, ir-, il- and dis- and explain which letter decides the prefix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five phrasal verbs with 'up' and five temperature metaphors about people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07492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te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696" y="1965960"/>
            <a:ext cx="2920007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120" y="544982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jitze · CC BY 2.0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83080"/>
            <a:ext cx="5074920" cy="3916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icture 8" descr="famil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965960"/>
            <a:ext cx="4709160" cy="3139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92240" y="516026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Sinchalak Musulmon · CC BY-SA 4.0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6099048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each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Positive character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ambitious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maqsadli, intiluvchan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is </a:t>
            </a:r>
            <a:r>
              <a:rPr sz="1400" b="1">
                <a:solidFill>
                  <a:srgbClr val="5A6572"/>
                </a:solidFill>
                <a:latin typeface="Arial"/>
              </a:rPr>
              <a:t>ambitious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wants to run her own clinic one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sociable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kirishimli, odamoxun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sociable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has friends in every group.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generous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saxovatli, qo‘li ochiq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is </a:t>
            </a:r>
            <a:r>
              <a:rPr sz="1400" b="1">
                <a:solidFill>
                  <a:srgbClr val="5A6572"/>
                </a:solidFill>
                <a:latin typeface="Arial"/>
              </a:rPr>
              <a:t>generous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time as well as her money.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optimistic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nikbin, kelajakka umid bilan qaraydigan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stayed </a:t>
            </a:r>
            <a:r>
              <a:rPr sz="1400" b="1">
                <a:solidFill>
                  <a:srgbClr val="5A6572"/>
                </a:solidFill>
                <a:latin typeface="Arial"/>
              </a:rPr>
              <a:t>optimistic</a:t>
            </a:r>
            <a:r>
              <a:rPr sz="1400" b="0">
                <a:solidFill>
                  <a:srgbClr val="5A6572"/>
                </a:solidFill>
                <a:latin typeface="Arial"/>
              </a:rPr>
              <a:t> even after two bad results.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😌️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modest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kamtar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won the olympiad, but she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modest</a:t>
            </a:r>
            <a:r>
              <a:rPr sz="1400" b="0">
                <a:solidFill>
                  <a:srgbClr val="5A6572"/>
                </a:solidFill>
                <a:latin typeface="Arial"/>
              </a:rPr>
              <a:t> to talk about 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Positive character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considerate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o‘zgalarni o‘ylaydigan, e’tiborli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</a:t>
            </a:r>
            <a:r>
              <a:rPr sz="1400" b="1">
                <a:solidFill>
                  <a:srgbClr val="5A6572"/>
                </a:solidFill>
                <a:latin typeface="Arial"/>
              </a:rPr>
              <a:t>considerate</a:t>
            </a:r>
            <a:r>
              <a:rPr sz="1400" b="0">
                <a:solidFill>
                  <a:srgbClr val="5A6572"/>
                </a:solidFill>
                <a:latin typeface="Arial"/>
              </a:rPr>
              <a:t> of him to carry her bag upstairs.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funny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hazilkash, kulgili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is the </a:t>
            </a:r>
            <a:r>
              <a:rPr sz="1400" b="1">
                <a:solidFill>
                  <a:srgbClr val="5A6572"/>
                </a:solidFill>
                <a:latin typeface="Arial"/>
              </a:rPr>
              <a:t>funny</a:t>
            </a:r>
            <a:r>
              <a:rPr sz="1400" b="0">
                <a:solidFill>
                  <a:srgbClr val="5A6572"/>
                </a:solidFill>
                <a:latin typeface="Arial"/>
              </a:rPr>
              <a:t> one in our group — he makes everybody laugh.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outgoing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dilkash, odamlar bilan tez til topishadigan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New students like her because she is so </a:t>
            </a:r>
            <a:r>
              <a:rPr sz="1400" b="1">
                <a:solidFill>
                  <a:srgbClr val="5A6572"/>
                </a:solidFill>
                <a:latin typeface="Arial"/>
              </a:rPr>
              <a:t>outgoing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creative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ijodkor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art teacher is the most </a:t>
            </a:r>
            <a:r>
              <a:rPr sz="1400" b="1">
                <a:solidFill>
                  <a:srgbClr val="5A6572"/>
                </a:solidFill>
                <a:latin typeface="Arial"/>
              </a:rPr>
              <a:t>creative</a:t>
            </a:r>
            <a:r>
              <a:rPr sz="1400" b="0">
                <a:solidFill>
                  <a:srgbClr val="5A6572"/>
                </a:solidFill>
                <a:latin typeface="Arial"/>
              </a:rPr>
              <a:t> person I know.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💞️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sympathetic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hamdard, dardkash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teacher was </a:t>
            </a:r>
            <a:r>
              <a:rPr sz="1400" b="1">
                <a:solidFill>
                  <a:srgbClr val="5A6572"/>
                </a:solidFill>
                <a:latin typeface="Arial"/>
              </a:rPr>
              <a:t>sympathetic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 explained the problem.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Difficult character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pessimistic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badbin, hamma narsaga yomon ko‘z bilan qaraydigan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be so </a:t>
            </a:r>
            <a:r>
              <a:rPr sz="1400" b="1">
                <a:solidFill>
                  <a:srgbClr val="5A6572"/>
                </a:solidFill>
                <a:latin typeface="Arial"/>
              </a:rPr>
              <a:t>pessimistic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 still have two weeks.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selfish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xudbin, faqat o‘zini o‘ylaydigan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 </a:t>
            </a:r>
            <a:r>
              <a:rPr sz="1400" b="1">
                <a:solidFill>
                  <a:srgbClr val="5A6572"/>
                </a:solidFill>
                <a:latin typeface="Arial"/>
              </a:rPr>
              <a:t>selfish</a:t>
            </a:r>
            <a:r>
              <a:rPr sz="1400" b="0">
                <a:solidFill>
                  <a:srgbClr val="5A6572"/>
                </a:solidFill>
                <a:latin typeface="Arial"/>
              </a:rPr>
              <a:t> to take the last piece of cake without asking.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arrogant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takabbur, manman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became </a:t>
            </a:r>
            <a:r>
              <a:rPr sz="1400" b="1">
                <a:solidFill>
                  <a:srgbClr val="5A6572"/>
                </a:solidFill>
                <a:latin typeface="Arial"/>
              </a:rPr>
              <a:t>arrogant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winning the competition.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🥺️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sensitive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ta’sirchan, tez xafa bo‘ladigan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sensitive</a:t>
            </a:r>
            <a:r>
              <a:rPr sz="1400" b="0">
                <a:solidFill>
                  <a:srgbClr val="5A6572"/>
                </a:solidFill>
                <a:latin typeface="Arial"/>
              </a:rPr>
              <a:t> — one sharp word can upset her for a whole day.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Difficult character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stubborn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qaysar, o‘jar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is </a:t>
            </a:r>
            <a:r>
              <a:rPr sz="1400" b="1">
                <a:solidFill>
                  <a:srgbClr val="5A6572"/>
                </a:solidFill>
                <a:latin typeface="Arial"/>
              </a:rPr>
              <a:t>stubborn</a:t>
            </a:r>
            <a:r>
              <a:rPr sz="1400" b="0">
                <a:solidFill>
                  <a:srgbClr val="5A6572"/>
                </a:solidFill>
                <a:latin typeface="Arial"/>
              </a:rPr>
              <a:t> — once she decides, nobody can change her mind.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bossy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hammaga buyruq beradigan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older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bossy</a:t>
            </a:r>
            <a:r>
              <a:rPr sz="1400" b="0">
                <a:solidFill>
                  <a:srgbClr val="5A6572"/>
                </a:solidFill>
                <a:latin typeface="Arial"/>
              </a:rPr>
              <a:t> — she tells everybody what to do.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bad-tempered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badjahl, jahldor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is </a:t>
            </a:r>
            <a:r>
              <a:rPr sz="1400" b="1">
                <a:solidFill>
                  <a:srgbClr val="5A6572"/>
                </a:solidFill>
                <a:latin typeface="Arial"/>
              </a:rPr>
              <a:t>bad-tempered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morning until he has his tea.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Negative prefixes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unkind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mehrsiz, qo‘pol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That was an </a:t>
            </a:r>
            <a:r>
              <a:rPr sz="1400" b="1">
                <a:solidFill>
                  <a:srgbClr val="5A6572"/>
                </a:solidFill>
                <a:latin typeface="Arial"/>
              </a:rPr>
              <a:t>unkind</a:t>
            </a:r>
            <a:r>
              <a:rPr sz="1400" b="0">
                <a:solidFill>
                  <a:srgbClr val="5A6572"/>
                </a:solidFill>
                <a:latin typeface="Arial"/>
              </a:rPr>
              <a:t> thing to say to a new student.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impolite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odobsiz, beadab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 </a:t>
            </a:r>
            <a:r>
              <a:rPr sz="1400" b="1">
                <a:solidFill>
                  <a:srgbClr val="5A6572"/>
                </a:solidFill>
                <a:latin typeface="Arial"/>
              </a:rPr>
              <a:t>impolite</a:t>
            </a:r>
            <a:r>
              <a:rPr sz="1400" b="0">
                <a:solidFill>
                  <a:srgbClr val="5A6572"/>
                </a:solidFill>
                <a:latin typeface="Arial"/>
              </a:rPr>
              <a:t> to interrupt when somebody is answering.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👓️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unattractive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ko‘rimsiz, jozibasiz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felt </a:t>
            </a:r>
            <a:r>
              <a:rPr sz="1400" b="1">
                <a:solidFill>
                  <a:srgbClr val="5A6572"/>
                </a:solidFill>
                <a:latin typeface="Arial"/>
              </a:rPr>
              <a:t>unattractive</a:t>
            </a:r>
            <a:r>
              <a:rPr sz="1400" b="0">
                <a:solidFill>
                  <a:srgbClr val="5A6572"/>
                </a:solidFill>
                <a:latin typeface="Arial"/>
              </a:rPr>
              <a:t> in his old glasses, but his friends said he looked fine.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unfair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adolatsiz, nohaq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 </a:t>
            </a:r>
            <a:r>
              <a:rPr sz="1400" b="1">
                <a:solidFill>
                  <a:srgbClr val="5A6572"/>
                </a:solidFill>
                <a:latin typeface="Arial"/>
              </a:rPr>
              <a:t>unfair</a:t>
            </a:r>
            <a:r>
              <a:rPr sz="1400" b="0">
                <a:solidFill>
                  <a:srgbClr val="5A6572"/>
                </a:solidFill>
                <a:latin typeface="Arial"/>
              </a:rPr>
              <a:t> to blame the whole team for one mistake.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Negative prefixes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dishonest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insofsiz, rostgo‘y emas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 </a:t>
            </a:r>
            <a:r>
              <a:rPr sz="1400" b="1">
                <a:solidFill>
                  <a:srgbClr val="5A6572"/>
                </a:solidFill>
                <a:latin typeface="Arial"/>
              </a:rPr>
              <a:t>dishonest</a:t>
            </a:r>
            <a:r>
              <a:rPr sz="1400" b="0">
                <a:solidFill>
                  <a:srgbClr val="5A6572"/>
                </a:solidFill>
                <a:latin typeface="Arial"/>
              </a:rPr>
              <a:t> to copy an answer and call it your own.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🚫️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incapable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qodir emas, qo‘lidan kelmaydigan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incapable</a:t>
            </a:r>
            <a:r>
              <a:rPr sz="1400" b="0">
                <a:solidFill>
                  <a:srgbClr val="5A6572"/>
                </a:solidFill>
                <a:latin typeface="Arial"/>
              </a:rPr>
              <a:t> of saying no to his grandchildren.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illegal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noqonuniy, qonunga xilof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Selling these tickets outside the stadium is </a:t>
            </a:r>
            <a:r>
              <a:rPr sz="1400" b="1">
                <a:solidFill>
                  <a:srgbClr val="5A6572"/>
                </a:solidFill>
                <a:latin typeface="Arial"/>
              </a:rPr>
              <a:t>illegal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🗑️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irrelevant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mavzuga aloqasiz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His answer was interesting but completely </a:t>
            </a:r>
            <a:r>
              <a:rPr sz="1400" b="1">
                <a:solidFill>
                  <a:srgbClr val="5A6572"/>
                </a:solidFill>
                <a:latin typeface="Arial"/>
              </a:rPr>
              <a:t>irrelevant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question.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Phrasal verbs with up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0D9488"/>
                </a:solidFill>
                <a:latin typeface="Arial"/>
              </a:rPr>
              <a:t>kelib qolmoq, (ko‘pincha kutilmaganda) paydo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</a:t>
            </a:r>
            <a:r>
              <a:rPr sz="1400" b="1">
                <a:solidFill>
                  <a:srgbClr val="5A6572"/>
                </a:solidFill>
                <a:latin typeface="Arial"/>
              </a:rPr>
              <a:t>turned up</a:t>
            </a:r>
            <a:r>
              <a:rPr sz="1400" b="0">
                <a:solidFill>
                  <a:srgbClr val="5A6572"/>
                </a:solidFill>
                <a:latin typeface="Arial"/>
              </a:rPr>
              <a:t> an hour late and said nothing.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(muammo, savol) kutilmaganda chiqib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problem </a:t>
            </a:r>
            <a:r>
              <a:rPr sz="1400" b="1">
                <a:solidFill>
                  <a:srgbClr val="5A6572"/>
                </a:solidFill>
                <a:latin typeface="Arial"/>
              </a:rPr>
              <a:t>came up</a:t>
            </a:r>
            <a:r>
              <a:rPr sz="1400" b="0">
                <a:solidFill>
                  <a:srgbClr val="5A6572"/>
                </a:solidFill>
                <a:latin typeface="Arial"/>
              </a:rPr>
              <a:t>, and we had to change the plan.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think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o‘ylab topmoq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They </a:t>
            </a:r>
            <a:r>
              <a:rPr sz="1400" b="1">
                <a:solidFill>
                  <a:srgbClr val="5A6572"/>
                </a:solidFill>
                <a:latin typeface="Arial"/>
              </a:rPr>
              <a:t>thought up</a:t>
            </a:r>
            <a:r>
              <a:rPr sz="1400" b="0">
                <a:solidFill>
                  <a:srgbClr val="5A6572"/>
                </a:solidFill>
                <a:latin typeface="Arial"/>
              </a:rPr>
              <a:t> a new game for the school party.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up a story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hikoya to‘qib chiqarmoq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</a:t>
            </a:r>
            <a:r>
              <a:rPr sz="1400" b="1">
                <a:solidFill>
                  <a:srgbClr val="5A6572"/>
                </a:solidFill>
                <a:latin typeface="Arial"/>
              </a:rPr>
              <a:t>made up a story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a lost dog to explain why he was late.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bring up a subject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(suhbatda) mavzuni ko‘tarmoq, gap ochmoq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dinner my uncle </a:t>
            </a:r>
            <a:r>
              <a:rPr sz="1400" b="1">
                <a:solidFill>
                  <a:srgbClr val="5A6572"/>
                </a:solidFill>
                <a:latin typeface="Arial"/>
              </a:rPr>
              <a:t>brought up the subject</a:t>
            </a:r>
            <a:r>
              <a:rPr sz="1400" b="0">
                <a:solidFill>
                  <a:srgbClr val="5A6572"/>
                </a:solidFill>
                <a:latin typeface="Arial"/>
              </a:rPr>
              <a:t> of money again.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Temperature metaphors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warm person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mehri issiq, samimiy odam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is </a:t>
            </a:r>
            <a:r>
              <a:rPr sz="1400" b="1">
                <a:solidFill>
                  <a:srgbClr val="5A6572"/>
                </a:solidFill>
                <a:latin typeface="Arial"/>
              </a:rPr>
              <a:t>a warm person</a:t>
            </a:r>
            <a:r>
              <a:rPr sz="1400" b="0">
                <a:solidFill>
                  <a:srgbClr val="5A6572"/>
                </a:solidFill>
                <a:latin typeface="Arial"/>
              </a:rPr>
              <a:t> — everybody feels welcome in her house.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vazmin, sovuqqon (hech narsadan hovliqmaydigan)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captain stays </a:t>
            </a:r>
            <a:r>
              <a:rPr sz="1400" b="1">
                <a:solidFill>
                  <a:srgbClr val="5A6572"/>
                </a:solidFill>
                <a:latin typeface="Arial"/>
              </a:rPr>
              <a:t>cool</a:t>
            </a:r>
            <a:r>
              <a:rPr sz="1400" b="0">
                <a:solidFill>
                  <a:srgbClr val="5A6572"/>
                </a:solidFill>
                <a:latin typeface="Arial"/>
              </a:rPr>
              <a:t> even in the last minute of a match.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icy look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muzdek (sovuq) nigoh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 asked about her marks, she gave me </a:t>
            </a:r>
            <a:r>
              <a:rPr sz="1400" b="1">
                <a:solidFill>
                  <a:srgbClr val="5A6572"/>
                </a:solidFill>
                <a:latin typeface="Arial"/>
              </a:rPr>
              <a:t>an icy look</a:t>
            </a:r>
            <a:r>
              <a:rPr sz="1400" b="0">
                <a:solidFill>
                  <a:srgbClr val="5A6572"/>
                </a:solidFill>
                <a:latin typeface="Arial"/>
              </a:rPr>
              <a:t> and left the room.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hot-tempered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 qizishadigan, jizzaki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coach is </a:t>
            </a:r>
            <a:r>
              <a:rPr sz="1400" b="1">
                <a:solidFill>
                  <a:srgbClr val="5A6572"/>
                </a:solidFill>
                <a:latin typeface="Arial"/>
              </a:rPr>
              <a:t>hot-tempered</a:t>
            </a:r>
            <a:r>
              <a:rPr sz="1400" b="0">
                <a:solidFill>
                  <a:srgbClr val="5A6572"/>
                </a:solidFill>
                <a:latin typeface="Arial"/>
              </a:rPr>
              <a:t>, but he forgets his anger in five minutes.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🥶️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cold-hearted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toshbag‘ir, berahm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Only a </a:t>
            </a:r>
            <a:r>
              <a:rPr sz="1400" b="1">
                <a:solidFill>
                  <a:srgbClr val="5A6572"/>
                </a:solidFill>
                <a:latin typeface="Arial"/>
              </a:rPr>
              <a:t>cold-hearted</a:t>
            </a:r>
            <a:r>
              <a:rPr sz="1400" b="0">
                <a:solidFill>
                  <a:srgbClr val="5A6572"/>
                </a:solidFill>
                <a:latin typeface="Arial"/>
              </a:rPr>
              <a:t> person could walk past a crying child.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brothers  (1/4)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Timur and Anvar grew up in the same house, but nobody would call them alike. Timur is </a:t>
            </a:r>
            <a:r>
              <a:rPr sz="1600" b="1">
                <a:solidFill>
                  <a:srgbClr val="1E2A38"/>
                </a:solidFill>
                <a:latin typeface="Arial"/>
              </a:rPr>
              <a:t>ambitious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sociable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outgoing</a:t>
            </a:r>
            <a:r>
              <a:rPr sz="1600" b="0">
                <a:solidFill>
                  <a:srgbClr val="1E2A38"/>
                </a:solidFill>
                <a:latin typeface="Arial"/>
              </a:rPr>
              <a:t>: he knows everybody's name and is passionate about everything he starts. He is also </a:t>
            </a:r>
            <a:r>
              <a:rPr sz="1600" b="1">
                <a:solidFill>
                  <a:srgbClr val="1E2A38"/>
                </a:solidFill>
                <a:latin typeface="Arial"/>
              </a:rPr>
              <a:t>generous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considerate</a:t>
            </a:r>
            <a:r>
              <a:rPr sz="1600" b="0">
                <a:solidFill>
                  <a:srgbClr val="1E2A38"/>
                </a:solidFill>
                <a:latin typeface="Arial"/>
              </a:rPr>
              <a:t> — and, when it matters, </a:t>
            </a:r>
            <a:r>
              <a:rPr sz="1600" b="1">
                <a:solidFill>
                  <a:srgbClr val="1E2A38"/>
                </a:solidFill>
                <a:latin typeface="Arial"/>
              </a:rPr>
              <a:t>modest</a:t>
            </a:r>
            <a:r>
              <a:rPr sz="1600" b="0">
                <a:solidFill>
                  <a:srgbClr val="1E2A38"/>
                </a:solidFill>
                <a:latin typeface="Arial"/>
              </a:rPr>
              <a:t> about his own results.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Anvar is quieter. He is intelligent and shrewd, sometimes </a:t>
            </a:r>
            <a:r>
              <a:rPr sz="1600" b="1">
                <a:solidFill>
                  <a:srgbClr val="1E2A38"/>
                </a:solidFill>
                <a:latin typeface="Arial"/>
              </a:rPr>
              <a:t>sensitive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his teachers call him </a:t>
            </a:r>
            <a:r>
              <a:rPr sz="1600" b="1">
                <a:solidFill>
                  <a:srgbClr val="1E2A38"/>
                </a:solidFill>
                <a:latin typeface="Arial"/>
              </a:rPr>
              <a:t>creative</a:t>
            </a:r>
            <a:r>
              <a:rPr sz="1600" b="0">
                <a:solidFill>
                  <a:srgbClr val="1E2A38"/>
                </a:solidFill>
                <a:latin typeface="Arial"/>
              </a:rPr>
              <a:t>. He can be </a:t>
            </a:r>
            <a:r>
              <a:rPr sz="1600" b="1">
                <a:solidFill>
                  <a:srgbClr val="1E2A38"/>
                </a:solidFill>
                <a:latin typeface="Arial"/>
              </a:rPr>
              <a:t>stubborn</a:t>
            </a:r>
            <a:r>
              <a:rPr sz="1600" b="0">
                <a:solidFill>
                  <a:srgbClr val="1E2A38"/>
                </a:solidFill>
                <a:latin typeface="Arial"/>
              </a:rPr>
              <a:t>, though, and after a bad week he becomes </a:t>
            </a:r>
            <a:r>
              <a:rPr sz="1600" b="1">
                <a:solidFill>
                  <a:srgbClr val="1E2A38"/>
                </a:solidFill>
                <a:latin typeface="Arial"/>
              </a:rPr>
              <a:t>pessimistic</a:t>
            </a:r>
            <a:r>
              <a:rPr sz="1600" b="0">
                <a:solidFill>
                  <a:srgbClr val="1E2A38"/>
                </a:solidFill>
                <a:latin typeface="Arial"/>
              </a:rPr>
              <a:t> and even a little </a:t>
            </a:r>
            <a:r>
              <a:rPr sz="1600" b="1">
                <a:solidFill>
                  <a:srgbClr val="1E2A38"/>
                </a:solidFill>
                <a:latin typeface="Arial"/>
              </a:rPr>
              <a:t>bad-tempered</a:t>
            </a:r>
            <a:r>
              <a:rPr sz="1600" b="0">
                <a:solidFill>
                  <a:srgbClr val="1E2A38"/>
                </a:solidFill>
                <a:latin typeface="Arial"/>
              </a:rPr>
              <a:t>. He is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selfish</a:t>
            </a:r>
            <a:r>
              <a:rPr sz="1600" b="0">
                <a:solidFill>
                  <a:srgbClr val="1E2A38"/>
                </a:solidFill>
                <a:latin typeface="Arial"/>
              </a:rPr>
              <a:t> or cruel, but he is not gullible either.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brothers  (2/4)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Their grandmother, who brought them up, says the difference is simple. Timur </a:t>
            </a:r>
            <a:r>
              <a:rPr sz="1600" b="1">
                <a:solidFill>
                  <a:srgbClr val="1E2A38"/>
                </a:solidFill>
                <a:latin typeface="Arial"/>
              </a:rPr>
              <a:t>turns up</a:t>
            </a:r>
            <a:r>
              <a:rPr sz="1600" b="0">
                <a:solidFill>
                  <a:srgbClr val="1E2A38"/>
                </a:solidFill>
                <a:latin typeface="Arial"/>
              </a:rPr>
              <a:t> when something is happening; Anvar </a:t>
            </a:r>
            <a:r>
              <a:rPr sz="1600" b="1">
                <a:solidFill>
                  <a:srgbClr val="1E2A38"/>
                </a:solidFill>
                <a:latin typeface="Arial"/>
              </a:rPr>
              <a:t>thinks up</a:t>
            </a:r>
            <a:r>
              <a:rPr sz="1600" b="0">
                <a:solidFill>
                  <a:srgbClr val="1E2A38"/>
                </a:solidFill>
                <a:latin typeface="Arial"/>
              </a:rPr>
              <a:t> the thing that happens. When a problem </a:t>
            </a:r>
            <a:r>
              <a:rPr sz="1600" b="1">
                <a:solidFill>
                  <a:srgbClr val="1E2A38"/>
                </a:solidFill>
                <a:latin typeface="Arial"/>
              </a:rPr>
              <a:t>comes up</a:t>
            </a:r>
            <a:r>
              <a:rPr sz="1600" b="0">
                <a:solidFill>
                  <a:srgbClr val="1E2A38"/>
                </a:solidFill>
                <a:latin typeface="Arial"/>
              </a:rPr>
              <a:t>, Timur makes up a plan in a minute; Anvar reads it twice, then improves it.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is </a:t>
            </a:r>
            <a:r>
              <a:rPr sz="1600" b="1">
                <a:solidFill>
                  <a:srgbClr val="1E2A38"/>
                </a:solidFill>
                <a:latin typeface="Arial"/>
              </a:rPr>
              <a:t>a warm person</a:t>
            </a:r>
            <a:r>
              <a:rPr sz="1600" b="0">
                <a:solidFill>
                  <a:srgbClr val="1E2A38"/>
                </a:solidFill>
                <a:latin typeface="Arial"/>
              </a:rPr>
              <a:t> and she never lets them give up. “Be </a:t>
            </a:r>
            <a:r>
              <a:rPr sz="1600" b="1">
                <a:solidFill>
                  <a:srgbClr val="1E2A38"/>
                </a:solidFill>
                <a:latin typeface="Arial"/>
              </a:rPr>
              <a:t>funny</a:t>
            </a:r>
            <a:r>
              <a:rPr sz="1600" b="0">
                <a:solidFill>
                  <a:srgbClr val="1E2A38"/>
                </a:solidFill>
                <a:latin typeface="Arial"/>
              </a:rPr>
              <a:t> if you like,” she says, “but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arrogant</a:t>
            </a:r>
            <a:r>
              <a:rPr sz="1600" b="0">
                <a:solidFill>
                  <a:srgbClr val="1E2A38"/>
                </a:solidFill>
                <a:latin typeface="Arial"/>
              </a:rPr>
              <a:t>, never untrustworthy,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cold-hearted</a:t>
            </a:r>
            <a:r>
              <a:rPr sz="1600" b="0">
                <a:solidFill>
                  <a:srgbClr val="1E2A38"/>
                </a:solidFill>
                <a:latin typeface="Arial"/>
              </a:rPr>
              <a:t>. If you look up to somebody, learn from them; if somebody is </a:t>
            </a:r>
            <a:r>
              <a:rPr sz="1600" b="1">
                <a:solidFill>
                  <a:srgbClr val="1E2A38"/>
                </a:solidFill>
                <a:latin typeface="Arial"/>
              </a:rPr>
              <a:t>hot-tempered</a:t>
            </a:r>
            <a:r>
              <a:rPr sz="1600" b="0">
                <a:solidFill>
                  <a:srgbClr val="1E2A38"/>
                </a:solidFill>
                <a:latin typeface="Arial"/>
              </a:rPr>
              <a:t>, stay </a:t>
            </a:r>
            <a:r>
              <a:rPr sz="1600" b="1">
                <a:solidFill>
                  <a:srgbClr val="1E2A38"/>
                </a:solidFill>
                <a:latin typeface="Arial"/>
              </a:rPr>
              <a:t>cool</a:t>
            </a:r>
            <a:r>
              <a:rPr sz="1600" b="0">
                <a:solidFill>
                  <a:srgbClr val="1E2A38"/>
                </a:solidFill>
                <a:latin typeface="Arial"/>
              </a:rPr>
              <a:t> and put up with it for one day. And when a friend is sad — cheer them up.”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brothers  (3/4)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Their grandmother has a shorter list of what a person must never be. “Don't be </a:t>
            </a:r>
            <a:r>
              <a:rPr sz="1600" b="1">
                <a:solidFill>
                  <a:srgbClr val="1E2A38"/>
                </a:solidFill>
                <a:latin typeface="Arial"/>
              </a:rPr>
              <a:t>unkind</a:t>
            </a:r>
            <a:r>
              <a:rPr sz="1600" b="0">
                <a:solidFill>
                  <a:srgbClr val="1E2A38"/>
                </a:solidFill>
                <a:latin typeface="Arial"/>
              </a:rPr>
              <a:t>, don't be </a:t>
            </a:r>
            <a:r>
              <a:rPr sz="1600" b="1">
                <a:solidFill>
                  <a:srgbClr val="1E2A38"/>
                </a:solidFill>
                <a:latin typeface="Arial"/>
              </a:rPr>
              <a:t>unfair</a:t>
            </a:r>
            <a:r>
              <a:rPr sz="1600" b="0">
                <a:solidFill>
                  <a:srgbClr val="1E2A38"/>
                </a:solidFill>
                <a:latin typeface="Arial"/>
              </a:rPr>
              <a:t>, and never be </a:t>
            </a:r>
            <a:r>
              <a:rPr sz="1600" b="1">
                <a:solidFill>
                  <a:srgbClr val="1E2A38"/>
                </a:solidFill>
                <a:latin typeface="Arial"/>
              </a:rPr>
              <a:t>dishonest</a:t>
            </a:r>
            <a:r>
              <a:rPr sz="1600" b="0">
                <a:solidFill>
                  <a:srgbClr val="1E2A38"/>
                </a:solidFill>
                <a:latin typeface="Arial"/>
              </a:rPr>
              <a:t> or disloyal,” she says. “Being </a:t>
            </a:r>
            <a:r>
              <a:rPr sz="1600" b="1">
                <a:solidFill>
                  <a:srgbClr val="1E2A38"/>
                </a:solidFill>
                <a:latin typeface="Arial"/>
              </a:rPr>
              <a:t>impolite</a:t>
            </a:r>
            <a:r>
              <a:rPr sz="1600" b="0">
                <a:solidFill>
                  <a:srgbClr val="1E2A38"/>
                </a:solidFill>
                <a:latin typeface="Arial"/>
              </a:rPr>
              <a:t> costs you nothing today and everything tomorrow. An impatient man is only immature; an inconsiderate one is worse. And a person who is unreliable — who says yes and then disappears — is the hardest to forgive.”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brothers  (4/4)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is not judgemental about small things. A jacket can be </a:t>
            </a:r>
            <a:r>
              <a:rPr sz="1600" b="1">
                <a:solidFill>
                  <a:srgbClr val="1E2A38"/>
                </a:solidFill>
                <a:latin typeface="Arial"/>
              </a:rPr>
              <a:t>unattractive</a:t>
            </a:r>
            <a:r>
              <a:rPr sz="1600" b="0">
                <a:solidFill>
                  <a:srgbClr val="1E2A38"/>
                </a:solidFill>
                <a:latin typeface="Arial"/>
              </a:rPr>
              <a:t>, an answer can be </a:t>
            </a:r>
            <a:r>
              <a:rPr sz="1600" b="1">
                <a:solidFill>
                  <a:srgbClr val="1E2A38"/>
                </a:solidFill>
                <a:latin typeface="Arial"/>
              </a:rPr>
              <a:t>irrelevant</a:t>
            </a:r>
            <a:r>
              <a:rPr sz="1600" b="0">
                <a:solidFill>
                  <a:srgbClr val="1E2A38"/>
                </a:solidFill>
                <a:latin typeface="Arial"/>
              </a:rPr>
              <a:t>, a neighbour can be unfriendly on a bad morning. But she has no patience for anything </a:t>
            </a:r>
            <a:r>
              <a:rPr sz="1600" b="1">
                <a:solidFill>
                  <a:srgbClr val="1E2A38"/>
                </a:solidFill>
                <a:latin typeface="Arial"/>
              </a:rPr>
              <a:t>illegal</a:t>
            </a:r>
            <a:r>
              <a:rPr sz="1600" b="0">
                <a:solidFill>
                  <a:srgbClr val="1E2A38"/>
                </a:solidFill>
                <a:latin typeface="Arial"/>
              </a:rPr>
              <a:t>, for people who are </a:t>
            </a:r>
            <a:r>
              <a:rPr sz="1600" b="1">
                <a:solidFill>
                  <a:srgbClr val="1E2A38"/>
                </a:solidFill>
                <a:latin typeface="Arial"/>
              </a:rPr>
              <a:t>incapable</a:t>
            </a:r>
            <a:r>
              <a:rPr sz="1600" b="0">
                <a:solidFill>
                  <a:srgbClr val="1E2A38"/>
                </a:solidFill>
                <a:latin typeface="Arial"/>
              </a:rPr>
              <a:t> of saying sorry, or for irresponsible promises. “Be stingy with your words if you like,” she smiles, “but never with your help.”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three adjectives describe Timur best?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happens to Anvar after a bad week?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the grandmother explain the difference between them?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she tell them never to be?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Uzbek meaning: ambitious · bossy · sympathetic · arrogant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 adjective: kamtar · qaysar · saxovatli · jahldor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opposite with a prefix: kind · polite · honest · fair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five adjectives from A would you use about a good teacher?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down the five words you keep forgetting.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formation — negative prefixes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un-</a:t>
            </a:r>
            <a:r>
              <a:rPr sz="1800" b="0">
                <a:solidFill>
                  <a:srgbClr val="1E2A38"/>
                </a:solidFill>
                <a:latin typeface="Arial"/>
              </a:rPr>
              <a:t> is the most common: </a:t>
            </a:r>
            <a:r>
              <a:rPr sz="1800" b="1">
                <a:solidFill>
                  <a:srgbClr val="1E2A38"/>
                </a:solidFill>
                <a:latin typeface="Arial"/>
              </a:rPr>
              <a:t>unhappy, untidy, unusual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im-</a:t>
            </a:r>
            <a:r>
              <a:rPr sz="1800" b="0">
                <a:solidFill>
                  <a:srgbClr val="1E2A38"/>
                </a:solidFill>
                <a:latin typeface="Arial"/>
              </a:rPr>
              <a:t> before </a:t>
            </a:r>
            <a:r>
              <a:rPr sz="1800" b="1">
                <a:solidFill>
                  <a:srgbClr val="1E2A38"/>
                </a:solidFill>
                <a:latin typeface="Arial"/>
              </a:rPr>
              <a:t>m</a:t>
            </a:r>
            <a:r>
              <a:rPr sz="1800" b="0">
                <a:solidFill>
                  <a:srgbClr val="1E2A38"/>
                </a:solidFill>
                <a:latin typeface="Arial"/>
              </a:rPr>
              <a:t> and </a:t>
            </a:r>
            <a:r>
              <a:rPr sz="1800" b="1">
                <a:solidFill>
                  <a:srgbClr val="1E2A38"/>
                </a:solidFill>
                <a:latin typeface="Arial"/>
              </a:rPr>
              <a:t>p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imperfect, immature, impossible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in-</a:t>
            </a:r>
            <a:r>
              <a:rPr sz="1800" b="0">
                <a:solidFill>
                  <a:srgbClr val="1E2A38"/>
                </a:solidFill>
                <a:latin typeface="Arial"/>
              </a:rPr>
              <a:t> before most other letters: </a:t>
            </a:r>
            <a:r>
              <a:rPr sz="1800" b="1">
                <a:solidFill>
                  <a:srgbClr val="1E2A38"/>
                </a:solidFill>
                <a:latin typeface="Arial"/>
              </a:rPr>
              <a:t>invisible, incorrect, informal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ir-</a:t>
            </a:r>
            <a:r>
              <a:rPr sz="1800" b="0">
                <a:solidFill>
                  <a:srgbClr val="1E2A38"/>
                </a:solidFill>
                <a:latin typeface="Arial"/>
              </a:rPr>
              <a:t> before </a:t>
            </a:r>
            <a:r>
              <a:rPr sz="1800" b="1">
                <a:solidFill>
                  <a:srgbClr val="1E2A38"/>
                </a:solidFill>
                <a:latin typeface="Arial"/>
              </a:rPr>
              <a:t>r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il-</a:t>
            </a:r>
            <a:r>
              <a:rPr sz="1800" b="0">
                <a:solidFill>
                  <a:srgbClr val="1E2A38"/>
                </a:solidFill>
                <a:latin typeface="Arial"/>
              </a:rPr>
              <a:t> before </a:t>
            </a:r>
            <a:r>
              <a:rPr sz="1800" b="1">
                <a:solidFill>
                  <a:srgbClr val="1E2A38"/>
                </a:solidFill>
                <a:latin typeface="Arial"/>
              </a:rPr>
              <a:t>l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irregular, illogical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dis-</a:t>
            </a:r>
            <a:r>
              <a:rPr sz="1800" b="0">
                <a:solidFill>
                  <a:srgbClr val="1E2A38"/>
                </a:solidFill>
                <a:latin typeface="Arial"/>
              </a:rPr>
              <a:t> often with honesty and agreement words: </a:t>
            </a:r>
            <a:r>
              <a:rPr sz="1800" b="1">
                <a:solidFill>
                  <a:srgbClr val="1E2A38"/>
                </a:solidFill>
                <a:latin typeface="Arial"/>
              </a:rPr>
              <a:t>disagree, dislike, disobey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No rule is 100 %: check the dictionary — but the stress never moves to the prefix.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Repeat after me, then mark the stress. Long adjectives keep one strong syllable: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con-SI-de-rate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am-BI-tious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sym-pa-THE-tic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op-ti-MIS-tic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ir-RE-le-vant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AR-ro-gant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hot-TEM-pered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cold-HEAR-ted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Now say: polite - imPOLITE, honest - disHONEST. The stress stays on the root.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 is ________ and already knows which university she wants.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knows everybody's name and hates being on his own; the word for that is ________ (not “outgoing”).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 won first place but she is too ________ to mention it.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Whatever the news is, he expects the worst — he is very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argued for an hour, but he would not change his mind: he is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Nobody dares to choose the film when she is there — she is so ________.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I told her about my grandfather’s illness, she was very ________ and listened for an hour.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During dinner my brother ________ ________ the subject of his exam results, and everybody went quiet.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problem ________ ________ at the last minute and we changed the plan.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the teacher asked about his homework, he ________ ________ a story about a broken printer.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bus broke down in the rain, but she stayed ________ and found a taxi.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 said nothing, gave me ________ ________ ________ and walked past.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A — write the correct form of the word in CAPITALS (10 items).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B — complete each phrase with ONE verb from the box; each verb is used once.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alone first (6 min), then compare with your partner and say which prefix rule you used.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C (speaking) comes on the next slide — keep your notes open.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groups of three, answer the five questions in Part C of the worksheet.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person you admire without naming them; the group guesses who it is.</a:t>
            </a:r>
          </a:p>
        </p:txBody>
      </p:sp>
      <p:pic>
        <p:nvPicPr>
          <p:cNvPr id="9" name="Picture 8" descr="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74519"/>
            <a:ext cx="3474720" cy="2316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245863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Sinchalak Musulmon · CC BY-SA 4.0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Prefiks urg‘uni ko‘chirmaydi: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poLITE → imPOLITE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HONest → disHONest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im-</a:t>
            </a:r>
            <a:r>
              <a:rPr sz="1600" b="0">
                <a:solidFill>
                  <a:srgbClr val="1E2A38"/>
                </a:solidFill>
                <a:latin typeface="Arial"/>
              </a:rPr>
              <a:t> faqat </a:t>
            </a:r>
            <a:r>
              <a:rPr sz="1600" b="1">
                <a:solidFill>
                  <a:srgbClr val="1E2A38"/>
                </a:solidFill>
                <a:latin typeface="Arial"/>
              </a:rPr>
              <a:t>m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p</a:t>
            </a:r>
            <a:r>
              <a:rPr sz="1600" b="0">
                <a:solidFill>
                  <a:srgbClr val="1E2A38"/>
                </a:solidFill>
                <a:latin typeface="Arial"/>
              </a:rPr>
              <a:t> oldidan keladi: </a:t>
            </a:r>
            <a:r>
              <a:rPr sz="1600" b="1">
                <a:solidFill>
                  <a:srgbClr val="1E2A38"/>
                </a:solidFill>
                <a:latin typeface="Arial"/>
              </a:rPr>
              <a:t>impolite, impossible, imperfect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sympathetic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«simpatik, yoqimtoy» emas, </a:t>
            </a:r>
            <a:r>
              <a:rPr sz="1600" b="1">
                <a:solidFill>
                  <a:srgbClr val="1E2A38"/>
                </a:solidFill>
                <a:latin typeface="Arial"/>
              </a:rPr>
              <a:t>«hamdard, dardkash»</a:t>
            </a:r>
            <a:r>
              <a:rPr sz="1600" b="0">
                <a:solidFill>
                  <a:srgbClr val="1E2A38"/>
                </a:solidFill>
                <a:latin typeface="Arial"/>
              </a:rPr>
              <a:t> degani.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cool</a:t>
            </a:r>
            <a:r>
              <a:rPr sz="1600" b="0">
                <a:solidFill>
                  <a:srgbClr val="1E2A38"/>
                </a:solidFill>
                <a:latin typeface="Arial"/>
              </a:rPr>
              <a:t> odam haqida — «sovuq» emas, </a:t>
            </a:r>
            <a:r>
              <a:rPr sz="1600" b="1">
                <a:solidFill>
                  <a:srgbClr val="1E2A38"/>
                </a:solidFill>
                <a:latin typeface="Arial"/>
              </a:rPr>
              <a:t>«vazmin»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cold-hearted</a:t>
            </a:r>
            <a:r>
              <a:rPr sz="1600" b="0">
                <a:solidFill>
                  <a:srgbClr val="1E2A38"/>
                </a:solidFill>
                <a:latin typeface="Arial"/>
              </a:rPr>
              <a:t> esa «toshbag‘ir».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bring up a subject</a:t>
            </a:r>
            <a:r>
              <a:rPr sz="1600" b="0">
                <a:solidFill>
                  <a:srgbClr val="1E2A38"/>
                </a:solidFill>
                <a:latin typeface="Arial"/>
              </a:rPr>
              <a:t> — suhbatda mavzuni ko‘tarmoq; </a:t>
            </a:r>
            <a:r>
              <a:rPr sz="1600" b="1">
                <a:solidFill>
                  <a:srgbClr val="1E2A38"/>
                </a:solidFill>
                <a:latin typeface="Arial"/>
              </a:rPr>
              <a:t>make up a story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hikoya to‘qib chiqarmoq (ko‘pincha yolg‘on).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100-word description of a person you admire, using at least six adjectives from today's list and one phrasal verb with 'up'.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words (sections A-E) with the flashcards: sozlar.com/vocab/cards/?set=grade10-lesson4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Workbook, Vocabulary builder 1, exercises 1-3.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Gareth1953 All Right Now · CC BY 2.0 · https://www.flickr.com/photos/40837632@N05/5918589727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69464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642616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916936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jitze · CC BY 2.0 · https://www.flickr.com/photos/40648743@N00/7771937390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55848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34290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family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703320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Sinchalak Musulmon · CC BY-SA 4.0 · https://commons.wikimedia.org/w/index.php?curid=187483258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