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Present Tenses: How Families Live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Hozirgi zamon: oila hayoti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clinic: Present tense review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40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70521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National Cancer Institute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explain when to use present simple and when to use present continuous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use fifteen stative verbs correctly (not in the continuous form)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describe their own family's habits in eight sentences with the new time expressions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3916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generatio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965960"/>
            <a:ext cx="4709160" cy="3139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516026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PS Imaging · CC0 1.0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ho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913" y="1965960"/>
            <a:ext cx="2551813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449824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Shixart1985 · CC BY 2.0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present simple and present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SIMPLE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CONTINUOUS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I/you/we/they </a:t>
            </a:r>
            <a:r>
              <a:rPr sz="1600" b="1">
                <a:solidFill>
                  <a:srgbClr val="1E2A38"/>
                </a:solidFill>
                <a:latin typeface="Arial"/>
              </a:rPr>
              <a:t>work</a:t>
            </a:r>
            <a:r>
              <a:rPr sz="1600" b="0">
                <a:solidFill>
                  <a:srgbClr val="1E2A38"/>
                </a:solidFill>
                <a:latin typeface="Arial"/>
              </a:rPr>
              <a:t> · he/she </a:t>
            </a:r>
            <a:r>
              <a:rPr sz="1600" b="1">
                <a:solidFill>
                  <a:srgbClr val="1E2A38"/>
                </a:solidFill>
                <a:latin typeface="Arial"/>
              </a:rPr>
              <a:t>works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am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· he </a:t>
            </a: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· they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don't</a:t>
            </a:r>
            <a:r>
              <a:rPr sz="1600" b="0">
                <a:solidFill>
                  <a:srgbClr val="1E2A38"/>
                </a:solidFill>
                <a:latin typeface="Arial"/>
              </a:rPr>
              <a:t> work · he </a:t>
            </a:r>
            <a:r>
              <a:rPr sz="1600" b="1">
                <a:solidFill>
                  <a:srgbClr val="1E2A38"/>
                </a:solidFill>
                <a:latin typeface="Arial"/>
              </a:rPr>
              <a:t>doesn't</a:t>
            </a:r>
            <a:r>
              <a:rPr sz="1600" b="0">
                <a:solidFill>
                  <a:srgbClr val="1E2A38"/>
                </a:solidFill>
                <a:latin typeface="Arial"/>
              </a:rPr>
              <a:t> work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am not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 · he </a:t>
            </a:r>
            <a:r>
              <a:rPr sz="1600" b="1">
                <a:solidFill>
                  <a:srgbClr val="1E2A38"/>
                </a:solidFill>
                <a:latin typeface="Arial"/>
              </a:rPr>
              <a:t>isn't</a:t>
            </a:r>
            <a:r>
              <a:rPr sz="1600" b="0">
                <a:solidFill>
                  <a:srgbClr val="1E2A38"/>
                </a:solidFill>
                <a:latin typeface="Arial"/>
              </a:rPr>
              <a:t> working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you work? · </a:t>
            </a:r>
            <a:r>
              <a:rPr sz="1600" b="1">
                <a:solidFill>
                  <a:srgbClr val="1E2A38"/>
                </a:solidFill>
                <a:latin typeface="Arial"/>
              </a:rPr>
              <a:t>Does</a:t>
            </a:r>
            <a:r>
              <a:rPr sz="1600" b="0">
                <a:solidFill>
                  <a:srgbClr val="1E2A38"/>
                </a:solidFill>
                <a:latin typeface="Arial"/>
              </a:rPr>
              <a:t> he work?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 working? · </a:t>
            </a: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 he working?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day, as a rule, hardly ever, from time to time, these days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the moment, right now, currently, these days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Stative verbs (believe, belong to, own, prefer, seem, mean, contain, consist of, deserve, matter, involve, recognise, understand, realise, depend on) are </a:t>
            </a:r>
            <a:r>
              <a:rPr sz="1600" b="1">
                <a:solidFill>
                  <a:srgbClr val="1E2A38"/>
                </a:solidFill>
                <a:latin typeface="Arial"/>
              </a:rPr>
              <a:t>not normally</a:t>
            </a:r>
            <a:r>
              <a:rPr sz="1600" b="0">
                <a:solidFill>
                  <a:srgbClr val="1E2A38"/>
                </a:solidFill>
                <a:latin typeface="Arial"/>
              </a:rPr>
              <a:t> used in the continuous — even when we talk about now.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present simple vs present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Present simple: habits, rules, permanent situations. We have dinner together on Fridays.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Present continuous: now, around now, a changing situation. My cousins are staying with us this month.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These days / nowadays</a:t>
            </a:r>
            <a:r>
              <a:rPr sz="1600" b="0">
                <a:solidFill>
                  <a:srgbClr val="1E2A38"/>
                </a:solidFill>
                <a:latin typeface="Arial"/>
              </a:rPr>
              <a:t> can take both tenses — the continuous shows that the situation is changing.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always + continuous = a habit that annoys you: He is always losing his keys.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Stative verbs stay simple: I </a:t>
            </a:r>
            <a:r>
              <a:rPr sz="1600" b="1">
                <a:solidFill>
                  <a:srgbClr val="1E2A38"/>
                </a:solidFill>
                <a:latin typeface="Arial"/>
              </a:rPr>
              <a:t>believe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(not: I am believing you).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Stative verbs (believe, own, belong to, prefer…) — keep the list on the board during the lesson.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routines and habits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on holiday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dam olishga (ta’tilga) bormoq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goes on holiday</a:t>
            </a:r>
            <a:r>
              <a:rPr sz="1400" b="0">
                <a:solidFill>
                  <a:srgbClr val="5A6572"/>
                </a:solidFill>
                <a:latin typeface="Arial"/>
              </a:rPr>
              <a:t> to Chimgan every summer.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dinner together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birga kechki ovqatlanmoq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Fridays 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have dinner together</a:t>
            </a:r>
            <a:r>
              <a:rPr sz="1400" b="0">
                <a:solidFill>
                  <a:srgbClr val="5A6572"/>
                </a:solidFill>
                <a:latin typeface="Arial"/>
              </a:rPr>
              <a:t> at Grandma’s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to school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maktabga piyoda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Jasur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walks to school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his best friend.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work in an office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ofisda ishlamoq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</a:t>
            </a:r>
            <a:r>
              <a:rPr sz="1400" b="1">
                <a:solidFill>
                  <a:srgbClr val="5A6572"/>
                </a:solidFill>
                <a:latin typeface="Arial"/>
              </a:rPr>
              <a:t>works in an office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city centre.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routines and habits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newsreader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yangiliklar boshlovchisi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is </a:t>
            </a:r>
            <a:r>
              <a:rPr sz="1400" b="1">
                <a:solidFill>
                  <a:srgbClr val="5A6572"/>
                </a:solidFill>
                <a:latin typeface="Arial"/>
              </a:rPr>
              <a:t>a newsreader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reads the evening news on local TV.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🎹️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the piano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pianino chalmoq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Madina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the piano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evening after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to visit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mehmonga kelmoq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often </a:t>
            </a:r>
            <a:r>
              <a:rPr sz="1400" b="1">
                <a:solidFill>
                  <a:srgbClr val="5A6572"/>
                </a:solidFill>
                <a:latin typeface="Arial"/>
              </a:rPr>
              <a:t>come to visit</a:t>
            </a:r>
            <a:r>
              <a:rPr sz="1400" b="0">
                <a:solidFill>
                  <a:srgbClr val="5A6572"/>
                </a:solidFill>
                <a:latin typeface="Arial"/>
              </a:rPr>
              <a:t> us on Sundays.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sing in the school choir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xorida qo‘shiq aytmoq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sings in the school choir</a:t>
            </a:r>
            <a:r>
              <a:rPr sz="1400" b="0">
                <a:solidFill>
                  <a:srgbClr val="5A6572"/>
                </a:solidFill>
                <a:latin typeface="Arial"/>
              </a:rPr>
              <a:t> and practises every Tuesday.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Family routines and habits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chores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yumushlarini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our house everyone </a:t>
            </a:r>
            <a:r>
              <a:rPr sz="1400" b="1">
                <a:solidFill>
                  <a:srgbClr val="5A6572"/>
                </a:solidFill>
                <a:latin typeface="Arial"/>
              </a:rPr>
              <a:t>does the chores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washing-up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idish-tovoq yuvmoq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does the washing-up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dinner.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your room tidy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xonangni ozoda tutmoq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keeps his room tidy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Happening now or for now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with somebody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birovnikida vaqtincha yashamoq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cousins from Fergana </a:t>
            </a:r>
            <a:r>
              <a:rPr sz="1400" b="1">
                <a:solidFill>
                  <a:srgbClr val="5A6572"/>
                </a:solidFill>
                <a:latin typeface="Arial"/>
              </a:rPr>
              <a:t>are staying with</a:t>
            </a:r>
            <a:r>
              <a:rPr sz="1400" b="0">
                <a:solidFill>
                  <a:srgbClr val="5A6572"/>
                </a:solidFill>
                <a:latin typeface="Arial"/>
              </a:rPr>
              <a:t> us this week.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study for exams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imtihonlarga tayyorlanmoq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can’t come to the party because she </a:t>
            </a:r>
            <a:r>
              <a:rPr sz="1400" b="1">
                <a:solidFill>
                  <a:srgbClr val="5A6572"/>
                </a:solidFill>
                <a:latin typeface="Arial"/>
              </a:rPr>
              <a:t>is studying for her exams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act in the school play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spektaklida rol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Zarina </a:t>
            </a:r>
            <a:r>
              <a:rPr sz="1400" b="1">
                <a:solidFill>
                  <a:srgbClr val="5A6572"/>
                </a:solidFill>
                <a:latin typeface="Arial"/>
              </a:rPr>
              <a:t>is acting in the school play</a:t>
            </a:r>
            <a:r>
              <a:rPr sz="1400" b="0">
                <a:solidFill>
                  <a:srgbClr val="5A6572"/>
                </a:solidFill>
                <a:latin typeface="Arial"/>
              </a:rPr>
              <a:t> next week, so she’s very nervous.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🌙️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sleep over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do‘stinikida tunab qolmoq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Tonight I </a:t>
            </a:r>
            <a:r>
              <a:rPr sz="1400" b="1">
                <a:solidFill>
                  <a:srgbClr val="5A6572"/>
                </a:solidFill>
                <a:latin typeface="Arial"/>
              </a:rPr>
              <a:t>am sleeping over</a:t>
            </a:r>
            <a:r>
              <a:rPr sz="1400" b="0">
                <a:solidFill>
                  <a:srgbClr val="5A6572"/>
                </a:solidFill>
                <a:latin typeface="Arial"/>
              </a:rPr>
              <a:t> at my friend’s house.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🦉️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up late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kechgacha uxlamay o‘tirmoq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are staying up late</a:t>
            </a:r>
            <a:r>
              <a:rPr sz="1400" b="0">
                <a:solidFill>
                  <a:srgbClr val="5A6572"/>
                </a:solidFill>
                <a:latin typeface="Arial"/>
              </a:rPr>
              <a:t> tonight to watch the football final.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Happening now or for now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talk on the phone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telefonda gaplashmoq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Not now — Mum </a:t>
            </a:r>
            <a:r>
              <a:rPr sz="1400" b="1">
                <a:solidFill>
                  <a:srgbClr val="5A6572"/>
                </a:solidFill>
                <a:latin typeface="Arial"/>
              </a:rPr>
              <a:t>is talking on the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Grandma.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🚿️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shower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dush qabul qilmoq, dushga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call back later? Dad </a:t>
            </a:r>
            <a:r>
              <a:rPr sz="1400" b="1">
                <a:solidFill>
                  <a:srgbClr val="5A6572"/>
                </a:solidFill>
                <a:latin typeface="Arial"/>
              </a:rPr>
              <a:t>is having a shower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better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yaxshilanmoq, tuzalmoq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was ill last week, but she </a:t>
            </a:r>
            <a:r>
              <a:rPr sz="1400" b="1">
                <a:solidFill>
                  <a:srgbClr val="5A6572"/>
                </a:solidFill>
                <a:latin typeface="Arial"/>
              </a:rPr>
              <a:t>is getting better</a:t>
            </a:r>
            <a:r>
              <a:rPr sz="1400" b="0">
                <a:solidFill>
                  <a:srgbClr val="5A6572"/>
                </a:solidFill>
                <a:latin typeface="Arial"/>
              </a:rPr>
              <a:t> now.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wash the car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mashinani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Dad </a:t>
            </a:r>
            <a:r>
              <a:rPr sz="1400" b="1">
                <a:solidFill>
                  <a:srgbClr val="5A6572"/>
                </a:solidFill>
                <a:latin typeface="Arial"/>
              </a:rPr>
              <a:t>is washing the car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rain!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the dog to the vet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itni veterinarga olib bormoq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Monday my sister </a:t>
            </a:r>
            <a:r>
              <a:rPr sz="1400" b="1">
                <a:solidFill>
                  <a:srgbClr val="5A6572"/>
                </a:solidFill>
                <a:latin typeface="Arial"/>
              </a:rPr>
              <a:t>is taking the dog to the vet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Arguments and annoying habits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argue about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…haqida tortishmoq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argue about</a:t>
            </a:r>
            <a:r>
              <a:rPr sz="1400" b="0">
                <a:solidFill>
                  <a:srgbClr val="5A6572"/>
                </a:solidFill>
                <a:latin typeface="Arial"/>
              </a:rPr>
              <a:t> the TV remote every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🗯️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an argument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janjallashib qolmoq, urishib qolmoq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Shh, my 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are having an argument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money.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tricks 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laqillatmoq, …ga hazil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cousins </a:t>
            </a:r>
            <a:r>
              <a:rPr sz="1400" b="1">
                <a:solidFill>
                  <a:srgbClr val="5A6572"/>
                </a:solidFill>
                <a:latin typeface="Arial"/>
              </a:rPr>
              <a:t>are always playing tricks on</a:t>
            </a:r>
            <a:r>
              <a:rPr sz="1400" b="0">
                <a:solidFill>
                  <a:srgbClr val="5A6572"/>
                </a:solidFill>
                <a:latin typeface="Arial"/>
              </a:rPr>
              <a:t> 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music loud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musiqani baland qo‘ymoq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neighbour </a:t>
            </a:r>
            <a:r>
              <a:rPr sz="1400" b="1">
                <a:solidFill>
                  <a:srgbClr val="5A6572"/>
                </a:solidFill>
                <a:latin typeface="Arial"/>
              </a:rPr>
              <a:t>plays music loud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night.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Arguments and annoying habits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the music down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ovozini pasaytirmoq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is always telling me to </a:t>
            </a:r>
            <a:r>
              <a:rPr sz="1400" b="1">
                <a:solidFill>
                  <a:srgbClr val="5A6572"/>
                </a:solidFill>
                <a:latin typeface="Arial"/>
              </a:rPr>
              <a:t>turn the music down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stay out late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uyga kech qaytmoq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don’t like it when I </a:t>
            </a:r>
            <a:r>
              <a:rPr sz="1400" b="1">
                <a:solidFill>
                  <a:srgbClr val="5A6572"/>
                </a:solidFill>
                <a:latin typeface="Arial"/>
              </a:rPr>
              <a:t>stay out late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share a family computer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oilaviy kompyuterdan birga foydalanmoq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share a family computer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often argue about whose turn it is.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annoying habit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asabga tegadigan odat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Leaving dirty cups everywhere is my brother’s most </a:t>
            </a:r>
            <a:r>
              <a:rPr sz="1400" b="1">
                <a:solidFill>
                  <a:srgbClr val="5A6572"/>
                </a:solidFill>
                <a:latin typeface="Arial"/>
              </a:rPr>
              <a:t>annoying habit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families keep in touch  (1/4)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 a rule, our family eats together on Fridays. From time to time somebody is missing — my brother currently studies in Tashkent and at the moment he </a:t>
            </a:r>
            <a:r>
              <a:rPr sz="1600" b="1">
                <a:solidFill>
                  <a:srgbClr val="1E2A38"/>
                </a:solidFill>
                <a:latin typeface="Arial"/>
              </a:rPr>
              <a:t>is studying for his exams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 these days we all appear on one screen anyway.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Right now my mother is cooking and my father </a:t>
            </a:r>
            <a:r>
              <a:rPr sz="1600" b="1">
                <a:solidFill>
                  <a:srgbClr val="1E2A38"/>
                </a:solidFill>
                <a:latin typeface="Arial"/>
              </a:rPr>
              <a:t>is washing the car</a:t>
            </a:r>
            <a:r>
              <a:rPr sz="1600" b="0">
                <a:solidFill>
                  <a:srgbClr val="1E2A38"/>
                </a:solidFill>
                <a:latin typeface="Arial"/>
              </a:rPr>
              <a:t> outside. My grandmother, who hardly ever uses a phone, prefers letters, and believe me, she still writes them.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understand her. A letter means more than a message: it contains the handwriting, the paper, the time somebody spent. I realise that this seems old-fashioned, but I recognise the value of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families keep in touch  (2/4)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 family deserves that kind of attention. It matters who you call and how often; it depends on you, not on the technology. Whatever belongs to the past, one thing involves no screen at all — sitting down and listening.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housework is another kind of contact. We take turns: my sister and I share the housework, and every now and then our cousins drop by and help out. Someone has to </a:t>
            </a:r>
            <a:r>
              <a:rPr sz="1600" b="1">
                <a:solidFill>
                  <a:srgbClr val="1E2A38"/>
                </a:solidFill>
                <a:latin typeface="Arial"/>
              </a:rPr>
              <a:t>do the chores</a:t>
            </a:r>
            <a:r>
              <a:rPr sz="1600" b="0">
                <a:solidFill>
                  <a:srgbClr val="1E2A38"/>
                </a:solidFill>
                <a:latin typeface="Arial"/>
              </a:rPr>
              <a:t>, someone has to </a:t>
            </a:r>
            <a:r>
              <a:rPr sz="1600" b="1">
                <a:solidFill>
                  <a:srgbClr val="1E2A38"/>
                </a:solidFill>
                <a:latin typeface="Arial"/>
              </a:rPr>
              <a:t>do the washing-up</a:t>
            </a:r>
            <a:r>
              <a:rPr sz="1600" b="0">
                <a:solidFill>
                  <a:srgbClr val="1E2A38"/>
                </a:solidFill>
                <a:latin typeface="Arial"/>
              </a:rPr>
              <a:t>, and whoever finishes first gives the other a hand.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families keep in touch  (3/4)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father commutes to the factory and on a regular basis he gives my aunt a lift or drops her off at the clinic. Once in a while we all </a:t>
            </a:r>
            <a:r>
              <a:rPr sz="1600" b="1">
                <a:solidFill>
                  <a:srgbClr val="1E2A38"/>
                </a:solidFill>
                <a:latin typeface="Arial"/>
              </a:rPr>
              <a:t>have dinner together</a:t>
            </a:r>
            <a:r>
              <a:rPr sz="1600" b="0">
                <a:solidFill>
                  <a:srgbClr val="1E2A38"/>
                </a:solidFill>
                <a:latin typeface="Arial"/>
              </a:rPr>
              <a:t> at my grandmother's house, catch up with each other and keep in touch for another month.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How families keep in touch  (4/4)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Families are also made of small habits. My parents support us and respect our choices; they trust us, so we rely on them. They encourage more than they criticise, and they forgive quickly. My uncle </a:t>
            </a:r>
            <a:r>
              <a:rPr sz="1600" b="1">
                <a:solidFill>
                  <a:srgbClr val="1E2A38"/>
                </a:solidFill>
                <a:latin typeface="Arial"/>
              </a:rPr>
              <a:t>plays tricks on</a:t>
            </a:r>
            <a:r>
              <a:rPr sz="1600" b="0">
                <a:solidFill>
                  <a:srgbClr val="1E2A38"/>
                </a:solidFill>
                <a:latin typeface="Arial"/>
              </a:rPr>
              <a:t> everybody and my grandmother spoils the youngest, but nobody argues for long. I take after my mother and I look up to my father, who was brought up in a village and still gets on with everyone he meets.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does the family usually eat together?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the brother not there?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the grandmother prefer?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According to the writer, what does keeping in touch depend on?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Repeat after me, then mark the stress: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NEWS-read-er /ˈnjuːzriːdə/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pi-AN-o /piˈænəʊ/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CHOIR /ˈkwaɪə/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TI-dy /ˈtaɪdi/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wash-ing-UP /ˌwɒʃɪŋ ˈʌp/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AR-gu-ment /ˈɑːɡjumənt/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an-NOY-ing /əˈnɔɪɪŋ/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com-PU-ter /kəmˈpjuːtə/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cover the Uzbek column and say the meaning of each word.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Quiet! My brother ________ ________ his homework right now.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dinner together every evening — it is our rule.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house ________ ________ my grandparents; they built it in 1970.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Please be quiet — Grandma ________ ________ on the phone to Aunt Lola.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Today Dad ________ ________ the car himself, but usually my brother washes it.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________ for his exams this week, so he can’t play football with us.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 ________ her room tidy, but my room is always a mess!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living with my family ________ living alone.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 ________ a small shop; he opens it at seven every morning.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________ ________ we argue about the television, but not often.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He ________ that family is more important than money.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cousins ________ ________ in Tashkent this month — they usually live in Bukhara.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 from the box; some words are used more than once.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 (6 min), then check with your partner (2 min).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C (speaking) comes next — keep your notes open.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groups of three, answer the five discussion questions on the worksheet.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Describe a family member's annoying habit without saying who it is (He is always playing music loud…); the group guesses who it is.</a:t>
            </a:r>
          </a:p>
        </p:txBody>
      </p:sp>
      <p:pic>
        <p:nvPicPr>
          <p:cNvPr id="9" name="Picture 8" descr="ho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9841" y="1874519"/>
            <a:ext cx="2245596" cy="3017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94690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Shixart1985 · CC BY 2.0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Present Simple — odat va doimiy holat; Present Continuous — hozir yoki shu kunlarda o‘zgarayotgan holat.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Stative</a:t>
            </a:r>
            <a:r>
              <a:rPr sz="1600" b="0">
                <a:solidFill>
                  <a:srgbClr val="1E2A38"/>
                </a:solidFill>
                <a:latin typeface="Arial"/>
              </a:rPr>
              <a:t> fe’llar (</a:t>
            </a:r>
            <a:r>
              <a:rPr sz="1600" b="1">
                <a:solidFill>
                  <a:srgbClr val="1E2A38"/>
                </a:solidFill>
                <a:latin typeface="Arial"/>
              </a:rPr>
              <a:t>believe, belong, own, prefer, seem, mean</a:t>
            </a:r>
            <a:r>
              <a:rPr sz="1600" b="0">
                <a:solidFill>
                  <a:srgbClr val="1E2A38"/>
                </a:solidFill>
                <a:latin typeface="Arial"/>
              </a:rPr>
              <a:t>) Continuous da ishlatilmaydi: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 am believing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these days / nowadays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o‘zgarayotgan holatni bildirsa, Continuous bilan ham keladi.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always</a:t>
            </a:r>
            <a:r>
              <a:rPr sz="1600" b="0">
                <a:solidFill>
                  <a:srgbClr val="1E2A38"/>
                </a:solidFill>
                <a:latin typeface="Arial"/>
              </a:rPr>
              <a:t> + Continuous — asabga tegadigan takroriy odat: </a:t>
            </a:r>
            <a:r>
              <a:rPr sz="1600" b="1">
                <a:solidFill>
                  <a:srgbClr val="1E2A38"/>
                </a:solidFill>
                <a:latin typeface="Arial"/>
              </a:rPr>
              <a:t>He is always losing his keys.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Word formation da bo‘sh joyning oldingi va keyingi so‘ziga qarang — ot kerakmi, sifatmi, shundan aniqlanadi.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words (sections A–C).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sozlar.com/vocab/cards/?set=grade10-lesson3 — listen to each word and test yourself.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100-120 word paragraph: 'How my family lives these days', using both present tenses and six new words.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98348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4865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029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Workbook: present tense review exercises.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National Cancer Institute · Public domain · https://commons.wikimedia.org/wiki/File:Family_eating_meal.jpg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generations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PS Imaging · CC0 1.0 · https://stocksnap.io/photo/grandmother-children-YN7HDBKGZH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Shixart1985 · CC BY 2.0 · https://commons.wikimedia.org/wiki/File:Middle-aged_woman_cleaning_a_couch_with_a_handheld_vacuum_in_a_living_room_during_the_day.jpg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