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7  ·  LESSON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Family and Friends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Oila va do‘stlar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General basic vocabulary (family members)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2743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169664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Family Moments · CC0 1.0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Students will be able to name 25 family members, including aunt, nephew, niece, grandson and great-grandparents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Students will be able to say how people are related with be married to, look like and on my dad's side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Students will be able to ask and answer three questions about a partner's family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LOOK AND SAY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mavzu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5074920" cy="342614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6" name="Picture 5" descr="tre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" y="1965960"/>
            <a:ext cx="4709160" cy="264890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60120" y="4669726"/>
            <a:ext cx="4709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950" b="0">
                <a:solidFill>
                  <a:srgbClr val="5A6572"/>
                </a:solidFill>
                <a:latin typeface="Arial"/>
              </a:rPr>
              <a:t>Chrkl · CC BY-SA 4.0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1783080"/>
            <a:ext cx="5074920" cy="391177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pic>
        <p:nvPicPr>
          <p:cNvPr id="9" name="Picture 8" descr="friend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0" y="1965960"/>
            <a:ext cx="4709160" cy="313453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492240" y="5155359"/>
            <a:ext cx="47091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950" b="0">
                <a:solidFill>
                  <a:srgbClr val="5A6572"/>
                </a:solidFill>
                <a:latin typeface="Arial"/>
              </a:rPr>
              <a:t>Randy Novian R · CC BY-SA 4.0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5804582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What can you see? Say three sentences about each picture.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Parents and grandparents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👩️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mother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ona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</a:t>
            </a:r>
            <a:r>
              <a:rPr sz="1400" b="1">
                <a:solidFill>
                  <a:srgbClr val="5A6572"/>
                </a:solidFill>
                <a:latin typeface="Arial"/>
              </a:rPr>
              <a:t>mother</a:t>
            </a:r>
            <a:r>
              <a:rPr sz="1400" b="0">
                <a:solidFill>
                  <a:srgbClr val="5A6572"/>
                </a:solidFill>
                <a:latin typeface="Arial"/>
              </a:rPr>
              <a:t> is a nurse at the city hospital.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👨️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father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ota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</a:t>
            </a:r>
            <a:r>
              <a:rPr sz="1400" b="1">
                <a:solidFill>
                  <a:srgbClr val="5A6572"/>
                </a:solidFill>
                <a:latin typeface="Arial"/>
              </a:rPr>
              <a:t>father</a:t>
            </a:r>
            <a:r>
              <a:rPr sz="1400" b="0">
                <a:solidFill>
                  <a:srgbClr val="5A6572"/>
                </a:solidFill>
                <a:latin typeface="Arial"/>
              </a:rPr>
              <a:t> works in a bank in Tashkent.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👪️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parents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ota-ona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</a:t>
            </a:r>
            <a:r>
              <a:rPr sz="1400" b="1">
                <a:solidFill>
                  <a:srgbClr val="5A6572"/>
                </a:solidFill>
                <a:latin typeface="Arial"/>
              </a:rPr>
              <a:t>parents</a:t>
            </a:r>
            <a:r>
              <a:rPr sz="1400" b="0">
                <a:solidFill>
                  <a:srgbClr val="5A6572"/>
                </a:solidFill>
                <a:latin typeface="Arial"/>
              </a:rPr>
              <a:t> are both teachers.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👴️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grandfather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bobo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</a:t>
            </a:r>
            <a:r>
              <a:rPr sz="1400" b="1">
                <a:solidFill>
                  <a:srgbClr val="5A6572"/>
                </a:solidFill>
                <a:latin typeface="Arial"/>
              </a:rPr>
              <a:t>grandfather</a:t>
            </a:r>
            <a:r>
              <a:rPr sz="1400" b="0">
                <a:solidFill>
                  <a:srgbClr val="5A6572"/>
                </a:solidFill>
                <a:latin typeface="Arial"/>
              </a:rPr>
              <a:t> is seventy, but he still drives a car.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👵️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grandmother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buvi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</a:t>
            </a:r>
            <a:r>
              <a:rPr sz="1400" b="1">
                <a:solidFill>
                  <a:srgbClr val="5A6572"/>
                </a:solidFill>
                <a:latin typeface="Arial"/>
              </a:rPr>
              <a:t>grandmother</a:t>
            </a:r>
            <a:r>
              <a:rPr sz="1400" b="0">
                <a:solidFill>
                  <a:srgbClr val="5A6572"/>
                </a:solidFill>
                <a:latin typeface="Arial"/>
              </a:rPr>
              <a:t> makes the best somsa in the family.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Parents and grandparents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🏡️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grandparents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bobo va buvi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 my mum’s side, my </a:t>
            </a:r>
            <a:r>
              <a:rPr sz="1400" b="1">
                <a:solidFill>
                  <a:srgbClr val="5A6572"/>
                </a:solidFill>
                <a:latin typeface="Arial"/>
              </a:rPr>
              <a:t>grandparents</a:t>
            </a:r>
            <a:r>
              <a:rPr sz="1400" b="0">
                <a:solidFill>
                  <a:srgbClr val="5A6572"/>
                </a:solidFill>
                <a:latin typeface="Arial"/>
              </a:rPr>
              <a:t> live in Andijan.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🎩️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great-grandfather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katta bobo, bobokalon (bobo yoki buvining otasi)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</a:t>
            </a:r>
            <a:r>
              <a:rPr sz="1400" b="1">
                <a:solidFill>
                  <a:srgbClr val="5A6572"/>
                </a:solidFill>
                <a:latin typeface="Arial"/>
              </a:rPr>
              <a:t>great-grandfather</a:t>
            </a:r>
            <a:r>
              <a:rPr sz="1400" b="0">
                <a:solidFill>
                  <a:srgbClr val="5A6572"/>
                </a:solidFill>
                <a:latin typeface="Arial"/>
              </a:rPr>
              <a:t> was a farmer in a small village.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🧶️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great-grandmother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katta buvi (bobo yoki buvining onasi)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</a:t>
            </a:r>
            <a:r>
              <a:rPr sz="1400" b="1">
                <a:solidFill>
                  <a:srgbClr val="5A6572"/>
                </a:solidFill>
                <a:latin typeface="Arial"/>
              </a:rPr>
              <a:t>great-grandmother</a:t>
            </a:r>
            <a:r>
              <a:rPr sz="1400" b="0">
                <a:solidFill>
                  <a:srgbClr val="5A6572"/>
                </a:solidFill>
                <a:latin typeface="Arial"/>
              </a:rPr>
              <a:t> is ninety and still tells us stories.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🎣️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grandson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nevara (o‘g‘il bola)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Grandpa takes his </a:t>
            </a:r>
            <a:r>
              <a:rPr sz="1400" b="1">
                <a:solidFill>
                  <a:srgbClr val="5A6572"/>
                </a:solidFill>
                <a:latin typeface="Arial"/>
              </a:rPr>
              <a:t>grandson</a:t>
            </a:r>
            <a:r>
              <a:rPr sz="1400" b="0">
                <a:solidFill>
                  <a:srgbClr val="5A6572"/>
                </a:solidFill>
                <a:latin typeface="Arial"/>
              </a:rPr>
              <a:t> fishing every summer.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🍲️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granddaughter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nevara (qiz bola)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Grandma teaches her </a:t>
            </a:r>
            <a:r>
              <a:rPr sz="1400" b="1">
                <a:solidFill>
                  <a:srgbClr val="5A6572"/>
                </a:solidFill>
                <a:latin typeface="Arial"/>
              </a:rPr>
              <a:t>granddaughter</a:t>
            </a:r>
            <a:r>
              <a:rPr sz="1400" b="0">
                <a:solidFill>
                  <a:srgbClr val="5A6572"/>
                </a:solidFill>
                <a:latin typeface="Arial"/>
              </a:rPr>
              <a:t> to make plov.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Brothers, sisters and children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👦️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brother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aka, uka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older </a:t>
            </a:r>
            <a:r>
              <a:rPr sz="1400" b="1">
                <a:solidFill>
                  <a:srgbClr val="5A6572"/>
                </a:solidFill>
                <a:latin typeface="Arial"/>
              </a:rPr>
              <a:t>brother</a:t>
            </a:r>
            <a:r>
              <a:rPr sz="1400" b="0">
                <a:solidFill>
                  <a:srgbClr val="5A6572"/>
                </a:solidFill>
                <a:latin typeface="Arial"/>
              </a:rPr>
              <a:t> is a student in Samarkand.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👧️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sister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opa, singil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</a:t>
            </a:r>
            <a:r>
              <a:rPr sz="1400" b="1">
                <a:solidFill>
                  <a:srgbClr val="5A6572"/>
                </a:solidFill>
                <a:latin typeface="Arial"/>
              </a:rPr>
              <a:t>sister</a:t>
            </a:r>
            <a:r>
              <a:rPr sz="1400" b="0">
                <a:solidFill>
                  <a:srgbClr val="5A6572"/>
                </a:solidFill>
                <a:latin typeface="Arial"/>
              </a:rPr>
              <a:t> is only five years old.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🧒️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o‘g‘il (farzand)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aunt has got one </a:t>
            </a:r>
            <a:r>
              <a:rPr sz="1400" b="1">
                <a:solidFill>
                  <a:srgbClr val="5A6572"/>
                </a:solidFill>
                <a:latin typeface="Arial"/>
              </a:rPr>
              <a:t>son</a:t>
            </a:r>
            <a:r>
              <a:rPr sz="1400" b="0">
                <a:solidFill>
                  <a:srgbClr val="5A6572"/>
                </a:solidFill>
                <a:latin typeface="Arial"/>
              </a:rPr>
              <a:t> and two daughters.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🎀️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daughter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qiz (farzand)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Their </a:t>
            </a:r>
            <a:r>
              <a:rPr sz="1400" b="1">
                <a:solidFill>
                  <a:srgbClr val="5A6572"/>
                </a:solidFill>
                <a:latin typeface="Arial"/>
              </a:rPr>
              <a:t>daughter</a:t>
            </a:r>
            <a:r>
              <a:rPr sz="1400" b="0">
                <a:solidFill>
                  <a:srgbClr val="5A6572"/>
                </a:solidFill>
                <a:latin typeface="Arial"/>
              </a:rPr>
              <a:t> Madina is in Year 5.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🧸️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children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bolalar, farzandlar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How many </a:t>
            </a:r>
            <a:r>
              <a:rPr sz="1400" b="1">
                <a:solidFill>
                  <a:srgbClr val="5A6572"/>
                </a:solidFill>
                <a:latin typeface="Arial"/>
              </a:rPr>
              <a:t>children</a:t>
            </a:r>
            <a:r>
              <a:rPr sz="1400" b="0">
                <a:solidFill>
                  <a:srgbClr val="5A6572"/>
                </a:solidFill>
                <a:latin typeface="Arial"/>
              </a:rPr>
              <a:t> have your grandparents got?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Brothers, sisters and children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🤵️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husband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er (turmush o‘rtog‘i)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Aunt Nilufar’s </a:t>
            </a:r>
            <a:r>
              <a:rPr sz="1400" b="1">
                <a:solidFill>
                  <a:srgbClr val="5A6572"/>
                </a:solidFill>
                <a:latin typeface="Arial"/>
              </a:rPr>
              <a:t>husband</a:t>
            </a:r>
            <a:r>
              <a:rPr sz="1400" b="0">
                <a:solidFill>
                  <a:srgbClr val="5A6572"/>
                </a:solidFill>
                <a:latin typeface="Arial"/>
              </a:rPr>
              <a:t> is a doctor.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👰️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wife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xotin, rafiqa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uncle’s </a:t>
            </a:r>
            <a:r>
              <a:rPr sz="1400" b="1">
                <a:solidFill>
                  <a:srgbClr val="5A6572"/>
                </a:solidFill>
                <a:latin typeface="Arial"/>
              </a:rPr>
              <a:t>wife</a:t>
            </a:r>
            <a:r>
              <a:rPr sz="1400" b="0">
                <a:solidFill>
                  <a:srgbClr val="5A6572"/>
                </a:solidFill>
                <a:latin typeface="Arial"/>
              </a:rPr>
              <a:t> teaches music at our school.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🤝️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stepbrother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o‘gay aka yoki uka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Timur is my </a:t>
            </a:r>
            <a:r>
              <a:rPr sz="1400" b="1">
                <a:solidFill>
                  <a:srgbClr val="5A6572"/>
                </a:solidFill>
                <a:latin typeface="Arial"/>
              </a:rPr>
              <a:t>stepbrother</a:t>
            </a:r>
            <a:r>
              <a:rPr sz="1400" b="0">
                <a:solidFill>
                  <a:srgbClr val="5A6572"/>
                </a:solidFill>
                <a:latin typeface="Arial"/>
              </a:rPr>
              <a:t> — he is my stepfather’s son.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💞️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stepsister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o‘gay opa yoki singil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</a:t>
            </a:r>
            <a:r>
              <a:rPr sz="1400" b="1">
                <a:solidFill>
                  <a:srgbClr val="5A6572"/>
                </a:solidFill>
                <a:latin typeface="Arial"/>
              </a:rPr>
              <a:t>stepsister</a:t>
            </a:r>
            <a:r>
              <a:rPr sz="1400" b="0">
                <a:solidFill>
                  <a:srgbClr val="5A6572"/>
                </a:solidFill>
                <a:latin typeface="Arial"/>
              </a:rPr>
              <a:t> and I go to the same school.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Aunts, uncles and cousins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🌷️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aunt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xola, amma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</a:t>
            </a:r>
            <a:r>
              <a:rPr sz="1400" b="1">
                <a:solidFill>
                  <a:srgbClr val="5A6572"/>
                </a:solidFill>
                <a:latin typeface="Arial"/>
              </a:rPr>
              <a:t>aunt</a:t>
            </a:r>
            <a:r>
              <a:rPr sz="1400" b="0">
                <a:solidFill>
                  <a:srgbClr val="5A6572"/>
                </a:solidFill>
                <a:latin typeface="Arial"/>
              </a:rPr>
              <a:t>, my mum’s sister, lives in Tashkent.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🚕️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uncle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amaki, tog‘a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</a:t>
            </a:r>
            <a:r>
              <a:rPr sz="1400" b="1">
                <a:solidFill>
                  <a:srgbClr val="5A6572"/>
                </a:solidFill>
                <a:latin typeface="Arial"/>
              </a:rPr>
              <a:t>uncle</a:t>
            </a:r>
            <a:r>
              <a:rPr sz="1400" b="0">
                <a:solidFill>
                  <a:srgbClr val="5A6572"/>
                </a:solidFill>
                <a:latin typeface="Arial"/>
              </a:rPr>
              <a:t>, my dad’s brother, is a taxi driver.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🤸️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cousin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amakivachcha, xolavachcha, tog‘avachcha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</a:t>
            </a:r>
            <a:r>
              <a:rPr sz="1400" b="1">
                <a:solidFill>
                  <a:srgbClr val="5A6572"/>
                </a:solidFill>
                <a:latin typeface="Arial"/>
              </a:rPr>
              <a:t>cousin</a:t>
            </a:r>
            <a:r>
              <a:rPr sz="1400" b="0">
                <a:solidFill>
                  <a:srgbClr val="5A6572"/>
                </a:solidFill>
                <a:latin typeface="Arial"/>
              </a:rPr>
              <a:t> and I are in the same class.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Aunts, uncles and cousins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🍼️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nephew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jiyan (o‘g‘il)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big sister has got a baby boy, so I’ve got a </a:t>
            </a:r>
            <a:r>
              <a:rPr sz="1400" b="1">
                <a:solidFill>
                  <a:srgbClr val="5A6572"/>
                </a:solidFill>
                <a:latin typeface="Arial"/>
              </a:rPr>
              <a:t>nephew</a:t>
            </a:r>
            <a:r>
              <a:rPr sz="1400" b="0">
                <a:solidFill>
                  <a:srgbClr val="5A6572"/>
                </a:solidFill>
                <a:latin typeface="Arial"/>
              </a:rPr>
              <a:t>!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🎈️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niece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jiyan (qiz)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brother’s little girl is my </a:t>
            </a:r>
            <a:r>
              <a:rPr sz="1400" b="1">
                <a:solidFill>
                  <a:srgbClr val="5A6572"/>
                </a:solidFill>
                <a:latin typeface="Arial"/>
              </a:rPr>
              <a:t>niece</a:t>
            </a:r>
            <a:r>
              <a:rPr sz="1400" b="0">
                <a:solidFill>
                  <a:srgbClr val="5A6572"/>
                </a:solidFill>
                <a:latin typeface="Arial"/>
              </a:rPr>
              <a:t>, and she is three.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🎊️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relatives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qarindoshlar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All our </a:t>
            </a:r>
            <a:r>
              <a:rPr sz="1400" b="1">
                <a:solidFill>
                  <a:srgbClr val="5A6572"/>
                </a:solidFill>
                <a:latin typeface="Arial"/>
              </a:rPr>
              <a:t>relatives</a:t>
            </a:r>
            <a:r>
              <a:rPr sz="1400" b="0">
                <a:solidFill>
                  <a:srgbClr val="5A6572"/>
                </a:solidFill>
                <a:latin typeface="Arial"/>
              </a:rPr>
              <a:t> come to our house for Navruz.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Talking about your family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🌳️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family tree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shajara (oila daraxti)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drew a </a:t>
            </a:r>
            <a:r>
              <a:rPr sz="1400" b="1">
                <a:solidFill>
                  <a:srgbClr val="5A6572"/>
                </a:solidFill>
                <a:latin typeface="Arial"/>
              </a:rPr>
              <a:t>family tree</a:t>
            </a:r>
            <a:r>
              <a:rPr sz="1400" b="0">
                <a:solidFill>
                  <a:srgbClr val="5A6572"/>
                </a:solidFill>
                <a:latin typeface="Arial"/>
              </a:rPr>
              <a:t> in our English lesson.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💍️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married to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…bilan turmush qurgan bo‘lmoq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uncle </a:t>
            </a:r>
            <a:r>
              <a:rPr sz="1400" b="1">
                <a:solidFill>
                  <a:srgbClr val="5A6572"/>
                </a:solidFill>
                <a:latin typeface="Arial"/>
              </a:rPr>
              <a:t>is married to</a:t>
            </a:r>
            <a:r>
              <a:rPr sz="1400" b="0">
                <a:solidFill>
                  <a:srgbClr val="5A6572"/>
                </a:solidFill>
                <a:latin typeface="Arial"/>
              </a:rPr>
              <a:t> a doctor from Bukhara.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🫂️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close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bir-biriga yaqin bo‘lmoq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cousins and I </a:t>
            </a:r>
            <a:r>
              <a:rPr sz="1400" b="1">
                <a:solidFill>
                  <a:srgbClr val="5A6572"/>
                </a:solidFill>
                <a:latin typeface="Arial"/>
              </a:rPr>
              <a:t>are close</a:t>
            </a:r>
            <a:r>
              <a:rPr sz="1400" b="0">
                <a:solidFill>
                  <a:srgbClr val="5A6572"/>
                </a:solidFill>
                <a:latin typeface="Arial"/>
              </a:rPr>
              <a:t> — we talk every day.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🧭️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on my dad’s side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ota tomonidan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On my dad’s side</a:t>
            </a:r>
            <a:r>
              <a:rPr sz="1400" b="0">
                <a:solidFill>
                  <a:srgbClr val="5A6572"/>
                </a:solidFill>
                <a:latin typeface="Arial"/>
              </a:rPr>
              <a:t>, I have got four cousins.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👀️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look like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…ga o‘xshamoq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Everybody says I </a:t>
            </a:r>
            <a:r>
              <a:rPr sz="1400" b="1">
                <a:solidFill>
                  <a:srgbClr val="5A6572"/>
                </a:solidFill>
                <a:latin typeface="Arial"/>
              </a:rPr>
              <a:t>look like</a:t>
            </a:r>
            <a:r>
              <a:rPr sz="1400" b="0">
                <a:solidFill>
                  <a:srgbClr val="5A6572"/>
                </a:solidFill>
                <a:latin typeface="Arial"/>
              </a:rPr>
              <a:t> my grandfather.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My family tree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Last week we drew a </a:t>
            </a:r>
            <a:r>
              <a:rPr sz="1600" b="1">
                <a:solidFill>
                  <a:srgbClr val="1E2A38"/>
                </a:solidFill>
                <a:latin typeface="Arial"/>
              </a:rPr>
              <a:t>family tree</a:t>
            </a:r>
            <a:r>
              <a:rPr sz="1600" b="0">
                <a:solidFill>
                  <a:srgbClr val="1E2A38"/>
                </a:solidFill>
                <a:latin typeface="Arial"/>
              </a:rPr>
              <a:t> at school. I put my </a:t>
            </a:r>
            <a:r>
              <a:rPr sz="1600" b="1">
                <a:solidFill>
                  <a:srgbClr val="1E2A38"/>
                </a:solidFill>
                <a:latin typeface="Arial"/>
              </a:rPr>
              <a:t>grandparents</a:t>
            </a:r>
            <a:r>
              <a:rPr sz="1600" b="0">
                <a:solidFill>
                  <a:srgbClr val="1E2A38"/>
                </a:solidFill>
                <a:latin typeface="Arial"/>
              </a:rPr>
              <a:t> at the top. My </a:t>
            </a:r>
            <a:r>
              <a:rPr sz="1600" b="1">
                <a:solidFill>
                  <a:srgbClr val="1E2A38"/>
                </a:solidFill>
                <a:latin typeface="Arial"/>
              </a:rPr>
              <a:t>grandmother</a:t>
            </a:r>
            <a:r>
              <a:rPr sz="1600" b="0">
                <a:solidFill>
                  <a:srgbClr val="1E2A38"/>
                </a:solidFill>
                <a:latin typeface="Arial"/>
              </a:rPr>
              <a:t> is very kind, and she takes care of us when our </a:t>
            </a:r>
            <a:r>
              <a:rPr sz="1600" b="1">
                <a:solidFill>
                  <a:srgbClr val="1E2A38"/>
                </a:solidFill>
                <a:latin typeface="Arial"/>
              </a:rPr>
              <a:t>parents</a:t>
            </a:r>
            <a:r>
              <a:rPr sz="1600" b="0">
                <a:solidFill>
                  <a:srgbClr val="1E2A38"/>
                </a:solidFill>
                <a:latin typeface="Arial"/>
              </a:rPr>
              <a:t> are at work. My </a:t>
            </a:r>
            <a:r>
              <a:rPr sz="1600" b="1">
                <a:solidFill>
                  <a:srgbClr val="1E2A38"/>
                </a:solidFill>
                <a:latin typeface="Arial"/>
              </a:rPr>
              <a:t>grandfather</a:t>
            </a:r>
            <a:r>
              <a:rPr sz="1600" b="0">
                <a:solidFill>
                  <a:srgbClr val="1E2A38"/>
                </a:solidFill>
                <a:latin typeface="Arial"/>
              </a:rPr>
              <a:t> tells us stories about his village.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have one </a:t>
            </a:r>
            <a:r>
              <a:rPr sz="1600" b="1">
                <a:solidFill>
                  <a:srgbClr val="1E2A38"/>
                </a:solidFill>
                <a:latin typeface="Arial"/>
              </a:rPr>
              <a:t>aunt</a:t>
            </a:r>
            <a:r>
              <a:rPr sz="1600" b="0">
                <a:solidFill>
                  <a:srgbClr val="1E2A38"/>
                </a:solidFill>
                <a:latin typeface="Arial"/>
              </a:rPr>
              <a:t> and two </a:t>
            </a:r>
            <a:r>
              <a:rPr sz="1600" b="1">
                <a:solidFill>
                  <a:srgbClr val="1E2A38"/>
                </a:solidFill>
                <a:latin typeface="Arial"/>
              </a:rPr>
              <a:t>uncles</a:t>
            </a:r>
            <a:r>
              <a:rPr sz="1600" b="0">
                <a:solidFill>
                  <a:srgbClr val="1E2A38"/>
                </a:solidFill>
                <a:latin typeface="Arial"/>
              </a:rPr>
              <a:t>. My </a:t>
            </a:r>
            <a:r>
              <a:rPr sz="1600" b="1">
                <a:solidFill>
                  <a:srgbClr val="1E2A38"/>
                </a:solidFill>
                <a:latin typeface="Arial"/>
              </a:rPr>
              <a:t>cousin</a:t>
            </a:r>
            <a:r>
              <a:rPr sz="1600" b="0">
                <a:solidFill>
                  <a:srgbClr val="1E2A38"/>
                </a:solidFill>
                <a:latin typeface="Arial"/>
              </a:rPr>
              <a:t> Nodira and I are the same age, so we </a:t>
            </a:r>
            <a:r>
              <a:rPr sz="1600" b="1">
                <a:solidFill>
                  <a:srgbClr val="1E2A38"/>
                </a:solidFill>
                <a:latin typeface="Arial"/>
              </a:rPr>
              <a:t>are close</a:t>
            </a:r>
            <a:r>
              <a:rPr sz="1600" b="0">
                <a:solidFill>
                  <a:srgbClr val="1E2A38"/>
                </a:solidFill>
                <a:latin typeface="Arial"/>
              </a:rPr>
              <a:t> to each other. Her </a:t>
            </a:r>
            <a:r>
              <a:rPr sz="1600" b="1">
                <a:solidFill>
                  <a:srgbClr val="1E2A38"/>
                </a:solidFill>
                <a:latin typeface="Arial"/>
              </a:rPr>
              <a:t>brothers</a:t>
            </a:r>
            <a:r>
              <a:rPr sz="1600" b="0">
                <a:solidFill>
                  <a:srgbClr val="1E2A38"/>
                </a:solidFill>
                <a:latin typeface="Arial"/>
              </a:rPr>
              <a:t> are twins, and everybody says they </a:t>
            </a:r>
            <a:r>
              <a:rPr sz="1600" b="1">
                <a:solidFill>
                  <a:srgbClr val="1E2A38"/>
                </a:solidFill>
                <a:latin typeface="Arial"/>
              </a:rPr>
              <a:t>look like</a:t>
            </a:r>
            <a:r>
              <a:rPr sz="1600" b="0">
                <a:solidFill>
                  <a:srgbClr val="1E2A38"/>
                </a:solidFill>
                <a:latin typeface="Arial"/>
              </a:rPr>
              <a:t> their </a:t>
            </a:r>
            <a:r>
              <a:rPr sz="1600" b="1">
                <a:solidFill>
                  <a:srgbClr val="1E2A38"/>
                </a:solidFill>
                <a:latin typeface="Arial"/>
              </a:rPr>
              <a:t>father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My best friend Jasur is not a </a:t>
            </a:r>
            <a:r>
              <a:rPr sz="1600" b="1">
                <a:solidFill>
                  <a:srgbClr val="1E2A38"/>
                </a:solidFill>
                <a:latin typeface="Arial"/>
              </a:rPr>
              <a:t>relative</a:t>
            </a:r>
            <a:r>
              <a:rPr sz="1600" b="0">
                <a:solidFill>
                  <a:srgbClr val="1E2A38"/>
                </a:solidFill>
                <a:latin typeface="Arial"/>
              </a:rPr>
              <a:t> — he is our neighbour. He is funny and generous, but in class he is quiet and very hard-working. I get on well with him because he is friendly to everybody.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My family tree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Aziza sits behind me. She is an only child, so she often comes to our house at the weekend. My </a:t>
            </a:r>
            <a:r>
              <a:rPr sz="1600" b="1">
                <a:solidFill>
                  <a:srgbClr val="1E2A38"/>
                </a:solidFill>
                <a:latin typeface="Arial"/>
              </a:rPr>
              <a:t>mother</a:t>
            </a:r>
            <a:r>
              <a:rPr sz="1600" b="0">
                <a:solidFill>
                  <a:srgbClr val="1E2A38"/>
                </a:solidFill>
                <a:latin typeface="Arial"/>
              </a:rPr>
              <a:t> says our house is never quiet, and she is right!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Who is at the top of the family tree?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are the writer and Nodira close?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Is Jasur a relative?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is Jasur like in class?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cover the Uzbek column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Juftingiz inglizcha so‘zni o‘qiydi, siz o‘zbekchasini aytasiz. So‘ng almashinasiz.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the Uzbek meaning: relatives · nephew · stepsister · granddaughter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the English word: amaki · buvi · rafiqa · jiyan (qiz)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Draw a quick family tree with five people and label them in English.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Tell your partner about one relative on your tree: Who is he or she married to? Who does he or she look like?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Write in your notebook the three words you keep forgetting.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Language focus — have got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I have got two cousins. / She has got a big family.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Have you got any cousins? — Yes, I have. / No, I haven't.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We say my father's brother (possessive 's) — this comes back in lesson 6.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Repeat after me, then clap on the stressed syllable: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REL-a-tives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GRAND-pa-rents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great-GRAND-mo-ther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NEPH-ew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DAUGH-ter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STEP-bro-ther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FA-mi-ly tree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COU-sin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Now cover the Uzbek column and say the meaning of each word.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mother's sister is my ________.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father's brother is my ________.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father's brother's son is my ________.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brother has a baby girl, so I have a new ________.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grandmother's mother is my ________.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Grandma calls my brother her ________ and me her granddaughter.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mother and father are my ________.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uncle's ________ is my aunt.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drew a ________ ________ and put photos of everybody on it.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Lola ________ ________ ________ my dad's brother, so she is my aunt.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father's parents are my grandparents ________ ________ ________ ________.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People say I ________ ________ my grandfather.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9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6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69494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6400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Draw your family tree and describe five people to your partner.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69494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6400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Ask your partner three questions: Have you got any cousins? Who do you look like? Who are you close to?</a:t>
            </a:r>
          </a:p>
        </p:txBody>
      </p:sp>
      <p:pic>
        <p:nvPicPr>
          <p:cNvPr id="9" name="Picture 8" descr="friend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79" y="1874519"/>
            <a:ext cx="3474720" cy="23128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955279" y="4242243"/>
            <a:ext cx="34747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950" b="0">
                <a:solidFill>
                  <a:srgbClr val="5A6572"/>
                </a:solidFill>
                <a:latin typeface="Arial"/>
              </a:rPr>
              <a:t>Randy Novian R · CC BY-SA 4.0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Inglizchada </a:t>
            </a:r>
            <a:r>
              <a:rPr sz="1600" b="1">
                <a:solidFill>
                  <a:srgbClr val="1E2A38"/>
                </a:solidFill>
                <a:latin typeface="Arial"/>
              </a:rPr>
              <a:t>cousin</a:t>
            </a:r>
            <a:r>
              <a:rPr sz="1600" b="0">
                <a:solidFill>
                  <a:srgbClr val="1E2A38"/>
                </a:solidFill>
                <a:latin typeface="Arial"/>
              </a:rPr>
              <a:t> bitta so‘z: amakivachcha ham, xolavachcha ham, jinsidan qat’i nazar.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nephew</a:t>
            </a:r>
            <a:r>
              <a:rPr sz="1600" b="0">
                <a:solidFill>
                  <a:srgbClr val="1E2A38"/>
                </a:solidFill>
                <a:latin typeface="Arial"/>
              </a:rPr>
              <a:t> — jiyan (o‘g‘il bola), </a:t>
            </a:r>
            <a:r>
              <a:rPr sz="1600" b="1">
                <a:solidFill>
                  <a:srgbClr val="1E2A38"/>
                </a:solidFill>
                <a:latin typeface="Arial"/>
              </a:rPr>
              <a:t>niece</a:t>
            </a:r>
            <a:r>
              <a:rPr sz="1600" b="0">
                <a:solidFill>
                  <a:srgbClr val="1E2A38"/>
                </a:solidFill>
                <a:latin typeface="Arial"/>
              </a:rPr>
              <a:t> — jiyan (qiz bola). Adashmang.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Qarindoshlikni </a:t>
            </a:r>
            <a:r>
              <a:rPr sz="1600" b="1">
                <a:solidFill>
                  <a:srgbClr val="1E2A38"/>
                </a:solidFill>
                <a:latin typeface="Arial"/>
              </a:rPr>
              <a:t>’s</a:t>
            </a:r>
            <a:r>
              <a:rPr sz="1600" b="0">
                <a:solidFill>
                  <a:srgbClr val="1E2A38"/>
                </a:solidFill>
                <a:latin typeface="Arial"/>
              </a:rPr>
              <a:t> bilan aytamiz: </a:t>
            </a:r>
            <a:r>
              <a:rPr sz="1600" b="1">
                <a:solidFill>
                  <a:srgbClr val="1E2A38"/>
                </a:solidFill>
                <a:latin typeface="Arial"/>
              </a:rPr>
              <a:t>my father’s brother</a:t>
            </a:r>
            <a:r>
              <a:rPr sz="1600" b="0">
                <a:solidFill>
                  <a:srgbClr val="1E2A38"/>
                </a:solidFill>
                <a:latin typeface="Arial"/>
              </a:rPr>
              <a:t> = amakim.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have got</a:t>
            </a:r>
            <a:r>
              <a:rPr sz="1600" b="0">
                <a:solidFill>
                  <a:srgbClr val="1E2A38"/>
                </a:solidFill>
                <a:latin typeface="Arial"/>
              </a:rPr>
              <a:t> = bor: </a:t>
            </a:r>
            <a:r>
              <a:rPr sz="1600" b="1">
                <a:solidFill>
                  <a:srgbClr val="1E2A38"/>
                </a:solidFill>
                <a:latin typeface="Arial"/>
              </a:rPr>
              <a:t>I have got two cousins</a:t>
            </a:r>
            <a:r>
              <a:rPr sz="1600" b="0">
                <a:solidFill>
                  <a:srgbClr val="1E2A38"/>
                </a:solidFill>
                <a:latin typeface="Arial"/>
              </a:rPr>
              <a:t> — mening ikkita amakivachcham bor.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So‘z oldiga </a:t>
            </a:r>
            <a:r>
              <a:rPr sz="1600" b="1">
                <a:solidFill>
                  <a:srgbClr val="1E2A38"/>
                </a:solidFill>
                <a:latin typeface="Arial"/>
              </a:rPr>
              <a:t>great-</a:t>
            </a:r>
            <a:r>
              <a:rPr sz="1600" b="0">
                <a:solidFill>
                  <a:srgbClr val="1E2A38"/>
                </a:solidFill>
                <a:latin typeface="Arial"/>
              </a:rPr>
              <a:t> qo‘shilsa bitta avlod yuqoriga chiqadi: grandmother → great-grandmother (katta buvi).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30 words (sections A-D).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sozlar.com/vocab/cards/?set=grade7-lesson3 — listen to each word and test yourself.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8 true sentences about your family, underline the new words.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98348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4865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0293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Draw your family tree and label everybody in English.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Family Moments · CC0 1.0 · https://stocksnap.io/photo/family-outside-1AGOGNKPXF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569464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1005840" y="2642616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tree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2916936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Chrkl · CC BY-SA 4.0 · https://commons.wikimedia.org/wiki/File:A_family_tree_(neutral_background).png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355848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1005840" y="3429000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friends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3703320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Randy Novian R · CC BY-SA 4.0 · https://commons.wikimedia.org/w/index.php?curid=113811669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sozlar.com/vocab/cards/?set=grade7-lesson3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