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Calling the Radio Station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Radioga qo‘ng‘iroq: hayotim haqida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Listening: Radio station conversation (Unit 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43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696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Kristin Hardwick · CC0 1.0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Students will be able to tick the ten topics a speaker mentions while listening once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Students will be able to complete eight sentences with details on a second listening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Students will be able to describe their own free time and school routine in six sentences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LOOK AND SAY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mavzu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074920" cy="3916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Picture 5" descr="pho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1965960"/>
            <a:ext cx="4709160" cy="31394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60120" y="5160264"/>
            <a:ext cx="4709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Kristin Hardwick · CC0 1.0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783080"/>
            <a:ext cx="5074920" cy="39182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9" name="Picture 8" descr="schoo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965960"/>
            <a:ext cx="4709160" cy="314097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92240" y="5161797"/>
            <a:ext cx="4709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The African Union Mission in Somalia · CC0 1.0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581102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What can you see? Say three sentences about each picture.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On the radio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📻️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radio station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radiostansiya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Adam calls a </a:t>
            </a:r>
            <a:r>
              <a:rPr sz="1400" b="1">
                <a:solidFill>
                  <a:srgbClr val="5A6572"/>
                </a:solidFill>
                <a:latin typeface="Arial"/>
              </a:rPr>
              <a:t>radio station</a:t>
            </a:r>
            <a:r>
              <a:rPr sz="1400" b="0">
                <a:solidFill>
                  <a:srgbClr val="5A6572"/>
                </a:solidFill>
                <a:latin typeface="Arial"/>
              </a:rPr>
              <a:t> to talk about his week.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📞️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call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qo‘ng‘iroq qilmoq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Many teenagers </a:t>
            </a:r>
            <a:r>
              <a:rPr sz="1400" b="1">
                <a:solidFill>
                  <a:srgbClr val="5A6572"/>
                </a:solidFill>
                <a:latin typeface="Arial"/>
              </a:rPr>
              <a:t>call</a:t>
            </a:r>
            <a:r>
              <a:rPr sz="1400" b="0">
                <a:solidFill>
                  <a:srgbClr val="5A6572"/>
                </a:solidFill>
                <a:latin typeface="Arial"/>
              </a:rPr>
              <a:t> the programme on Saturday mornings.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🙋️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caller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qo‘ng‘iroq qiluvchi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first </a:t>
            </a:r>
            <a:r>
              <a:rPr sz="1400" b="1">
                <a:solidFill>
                  <a:srgbClr val="5A6572"/>
                </a:solidFill>
                <a:latin typeface="Arial"/>
              </a:rPr>
              <a:t>caller</a:t>
            </a:r>
            <a:r>
              <a:rPr sz="1400" b="0">
                <a:solidFill>
                  <a:srgbClr val="5A6572"/>
                </a:solidFill>
                <a:latin typeface="Arial"/>
              </a:rPr>
              <a:t> today is a boy from Fergana.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🎙️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presenter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boshlovchi (radio, televideniye)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presenter</a:t>
            </a:r>
            <a:r>
              <a:rPr sz="1400" b="0">
                <a:solidFill>
                  <a:srgbClr val="5A6572"/>
                </a:solidFill>
                <a:latin typeface="Arial"/>
              </a:rPr>
              <a:t> of our favourite radio show has a lovely voice.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On the radio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🎧️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listener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tinglovchi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Thousands of </a:t>
            </a:r>
            <a:r>
              <a:rPr sz="1400" b="1">
                <a:solidFill>
                  <a:srgbClr val="5A6572"/>
                </a:solidFill>
                <a:latin typeface="Arial"/>
              </a:rPr>
              <a:t>listeners</a:t>
            </a:r>
            <a:r>
              <a:rPr sz="1400" b="0">
                <a:solidFill>
                  <a:srgbClr val="5A6572"/>
                </a:solidFill>
                <a:latin typeface="Arial"/>
              </a:rPr>
              <a:t> hear the programme every morning.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📡️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radio programme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radioeshittirish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</a:t>
            </a:r>
            <a:r>
              <a:rPr sz="1400" b="1">
                <a:solidFill>
                  <a:srgbClr val="5A6572"/>
                </a:solidFill>
                <a:latin typeface="Arial"/>
              </a:rPr>
              <a:t>radio programme</a:t>
            </a:r>
            <a:r>
              <a:rPr sz="1400" b="0">
                <a:solidFill>
                  <a:srgbClr val="5A6572"/>
                </a:solidFill>
                <a:latin typeface="Arial"/>
              </a:rPr>
              <a:t> is for teenagers and their parents.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🔴️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air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efirda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When the red light is on, the programme is </a:t>
            </a:r>
            <a:r>
              <a:rPr sz="1400" b="1">
                <a:solidFill>
                  <a:srgbClr val="5A6572"/>
                </a:solidFill>
                <a:latin typeface="Arial"/>
              </a:rPr>
              <a:t>on air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🚙️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listen to the radio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radio tinglamoq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Grandpa likes to </a:t>
            </a:r>
            <a:r>
              <a:rPr sz="1400" b="1">
                <a:solidFill>
                  <a:srgbClr val="5A6572"/>
                </a:solidFill>
                <a:latin typeface="Arial"/>
              </a:rPr>
              <a:t>listen to the radio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car.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Adam’s life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🐾️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 hayvoni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has a </a:t>
            </a:r>
            <a:r>
              <a:rPr sz="1400" b="1">
                <a:solidFill>
                  <a:srgbClr val="5A6572"/>
                </a:solidFill>
                <a:latin typeface="Arial"/>
              </a:rPr>
              <a:t>pet</a:t>
            </a:r>
            <a:r>
              <a:rPr sz="1400" b="0">
                <a:solidFill>
                  <a:srgbClr val="5A6572"/>
                </a:solidFill>
                <a:latin typeface="Arial"/>
              </a:rPr>
              <a:t> — a small grey cat called Mosh.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🎒️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life at school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maktabdagi hayot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grandmother always asks me about my </a:t>
            </a:r>
            <a:r>
              <a:rPr sz="1400" b="1">
                <a:solidFill>
                  <a:srgbClr val="5A6572"/>
                </a:solidFill>
                <a:latin typeface="Arial"/>
              </a:rPr>
              <a:t>life at school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♟️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afternoon activities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tushdan keyingi mashg‘ulotlar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</a:t>
            </a:r>
            <a:r>
              <a:rPr sz="1400" b="1">
                <a:solidFill>
                  <a:srgbClr val="5A6572"/>
                </a:solidFill>
                <a:latin typeface="Arial"/>
              </a:rPr>
              <a:t>afternoon activities</a:t>
            </a:r>
            <a:r>
              <a:rPr sz="1400" b="0">
                <a:solidFill>
                  <a:srgbClr val="5A6572"/>
                </a:solidFill>
                <a:latin typeface="Arial"/>
              </a:rPr>
              <a:t> include chess, art and basketball.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🗓️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the weekend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dam olish kunlari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At the weekend</a:t>
            </a:r>
            <a:r>
              <a:rPr sz="1400" b="0">
                <a:solidFill>
                  <a:srgbClr val="5A6572"/>
                </a:solidFill>
                <a:latin typeface="Arial"/>
              </a:rPr>
              <a:t> I visit my grandparents in the village.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Adam’s life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🎬️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to the cinema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kinoga (kinoteatrga) bormoq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sometimes </a:t>
            </a:r>
            <a:r>
              <a:rPr sz="1400" b="1">
                <a:solidFill>
                  <a:srgbClr val="5A6572"/>
                </a:solidFill>
                <a:latin typeface="Arial"/>
              </a:rPr>
              <a:t>go to the cinema</a:t>
            </a:r>
            <a:r>
              <a:rPr sz="1400" b="0">
                <a:solidFill>
                  <a:srgbClr val="5A6572"/>
                </a:solidFill>
                <a:latin typeface="Arial"/>
              </a:rPr>
              <a:t> on Saturday afternoons.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🏡️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return home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uyga qaytmoq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parents </a:t>
            </a:r>
            <a:r>
              <a:rPr sz="1400" b="1">
                <a:solidFill>
                  <a:srgbClr val="5A6572"/>
                </a:solidFill>
                <a:latin typeface="Arial"/>
              </a:rPr>
              <a:t>return home</a:t>
            </a:r>
            <a:r>
              <a:rPr sz="1400" b="0">
                <a:solidFill>
                  <a:srgbClr val="5A6572"/>
                </a:solidFill>
                <a:latin typeface="Arial"/>
              </a:rPr>
              <a:t> from work at about six o’clock.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📺️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watch TV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televizor ko‘rmoq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watch TV</a:t>
            </a:r>
            <a:r>
              <a:rPr sz="1400" b="0">
                <a:solidFill>
                  <a:srgbClr val="5A6572"/>
                </a:solidFill>
                <a:latin typeface="Arial"/>
              </a:rPr>
              <a:t> together after supper on Friday evenings.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🕛️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midnight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yarim tun (tungi soat 12)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New Year’s Eve we stay awake until </a:t>
            </a:r>
            <a:r>
              <a:rPr sz="1400" b="1">
                <a:solidFill>
                  <a:srgbClr val="5A6572"/>
                </a:solidFill>
                <a:latin typeface="Arial"/>
              </a:rPr>
              <a:t>midnight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Phones and computers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📲️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mobile phone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mobil telefon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Aziz got a new </a:t>
            </a:r>
            <a:r>
              <a:rPr sz="1400" b="1">
                <a:solidFill>
                  <a:srgbClr val="5A6572"/>
                </a:solidFill>
                <a:latin typeface="Arial"/>
              </a:rPr>
              <a:t>mobile phone</a:t>
            </a:r>
            <a:r>
              <a:rPr sz="1400" b="0">
                <a:solidFill>
                  <a:srgbClr val="5A6572"/>
                </a:solidFill>
                <a:latin typeface="Arial"/>
              </a:rPr>
              <a:t> for his birthday.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🖥️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computer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kompyuter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have one </a:t>
            </a:r>
            <a:r>
              <a:rPr sz="1400" b="1">
                <a:solidFill>
                  <a:srgbClr val="5A6572"/>
                </a:solidFill>
                <a:latin typeface="Arial"/>
              </a:rPr>
              <a:t>computer</a:t>
            </a:r>
            <a:r>
              <a:rPr sz="1400" b="0">
                <a:solidFill>
                  <a:srgbClr val="5A6572"/>
                </a:solidFill>
                <a:latin typeface="Arial"/>
              </a:rPr>
              <a:t> at home, so I share it with my sister.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🎮️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computer games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kompyuter o‘yinlari o‘ynamoq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plays computer games</a:t>
            </a:r>
            <a:r>
              <a:rPr sz="1400" b="0">
                <a:solidFill>
                  <a:srgbClr val="5A6572"/>
                </a:solidFill>
                <a:latin typeface="Arial"/>
              </a:rPr>
              <a:t> for an hour after his homework.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Phones and computers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🔋️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battery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batareya, akkumulyator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battery</a:t>
            </a:r>
            <a:r>
              <a:rPr sz="1400" b="0">
                <a:solidFill>
                  <a:srgbClr val="5A6572"/>
                </a:solidFill>
                <a:latin typeface="Arial"/>
              </a:rPr>
              <a:t> on my phone is nearly dead again.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🔌️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charger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quvvatlagich (zaryadlovchi)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always forget my phone </a:t>
            </a:r>
            <a:r>
              <a:rPr sz="1400" b="1">
                <a:solidFill>
                  <a:srgbClr val="5A6572"/>
                </a:solidFill>
                <a:latin typeface="Arial"/>
              </a:rPr>
              <a:t>charger</a:t>
            </a:r>
            <a:r>
              <a:rPr sz="1400" b="0">
                <a:solidFill>
                  <a:srgbClr val="5A6572"/>
                </a:solidFill>
                <a:latin typeface="Arial"/>
              </a:rPr>
              <a:t> at my grandma’s house.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📥️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app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ilova (dastur)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</a:t>
            </a:r>
            <a:r>
              <a:rPr sz="1400" b="1">
                <a:solidFill>
                  <a:srgbClr val="5A6572"/>
                </a:solidFill>
                <a:latin typeface="Arial"/>
              </a:rPr>
              <a:t>app</a:t>
            </a:r>
            <a:r>
              <a:rPr sz="1400" b="0">
                <a:solidFill>
                  <a:srgbClr val="5A6572"/>
                </a:solidFill>
                <a:latin typeface="Arial"/>
              </a:rPr>
              <a:t> helps me learn ten new words a day.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Free time and opinions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🧑‍🤝‍🧑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hang out with friends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do‘stlar bilan vaqt o‘tkazmoq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Saturdays I </a:t>
            </a:r>
            <a:r>
              <a:rPr sz="1400" b="1">
                <a:solidFill>
                  <a:srgbClr val="5A6572"/>
                </a:solidFill>
                <a:latin typeface="Arial"/>
              </a:rPr>
              <a:t>hang out with friends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park.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🤝️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meet 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(kelishib) uchrashmoq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meet up</a:t>
            </a:r>
            <a:r>
              <a:rPr sz="1400" b="0">
                <a:solidFill>
                  <a:srgbClr val="5A6572"/>
                </a:solidFill>
                <a:latin typeface="Arial"/>
              </a:rPr>
              <a:t> near the school gate at four o’clock.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🚴️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cycling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velosipedda sayr qilmoq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summer we </a:t>
            </a:r>
            <a:r>
              <a:rPr sz="1400" b="1">
                <a:solidFill>
                  <a:srgbClr val="5A6572"/>
                </a:solidFill>
                <a:latin typeface="Arial"/>
              </a:rPr>
              <a:t>go cycling</a:t>
            </a:r>
            <a:r>
              <a:rPr sz="1400" b="0">
                <a:solidFill>
                  <a:srgbClr val="5A6572"/>
                </a:solidFill>
                <a:latin typeface="Arial"/>
              </a:rPr>
              <a:t> along the river every Sunday.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🎶️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relax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dam olmoq, hordiq chiqarmoq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lessons I </a:t>
            </a:r>
            <a:r>
              <a:rPr sz="1400" b="1">
                <a:solidFill>
                  <a:srgbClr val="5A6572"/>
                </a:solidFill>
                <a:latin typeface="Arial"/>
              </a:rPr>
              <a:t>relax</a:t>
            </a:r>
            <a:r>
              <a:rPr sz="1400" b="0">
                <a:solidFill>
                  <a:srgbClr val="5A6572"/>
                </a:solidFill>
                <a:latin typeface="Arial"/>
              </a:rPr>
              <a:t> and listen to music for an hour.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Free time and opinions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🌃️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stay up 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kech tungacha uxlamay o‘tirmoq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Saturdays I </a:t>
            </a:r>
            <a:r>
              <a:rPr sz="1400" b="1">
                <a:solidFill>
                  <a:srgbClr val="5A6572"/>
                </a:solidFill>
                <a:latin typeface="Arial"/>
              </a:rPr>
              <a:t>stay up late</a:t>
            </a:r>
            <a:r>
              <a:rPr sz="1400" b="0">
                <a:solidFill>
                  <a:srgbClr val="5A6572"/>
                </a:solidFill>
                <a:latin typeface="Arial"/>
              </a:rPr>
              <a:t> and watch films with my family.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⚽️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a fan of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…ning muxlisi bo‘lmoq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is a fan of</a:t>
            </a:r>
            <a:r>
              <a:rPr sz="1400" b="0">
                <a:solidFill>
                  <a:srgbClr val="5A6572"/>
                </a:solidFill>
                <a:latin typeface="Arial"/>
              </a:rPr>
              <a:t> Pakhtakor and never misses a match.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keen 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…ga qiziqmoq, …ni yoqtirmoq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Dilshod </a:t>
            </a:r>
            <a:r>
              <a:rPr sz="1400" b="1">
                <a:solidFill>
                  <a:srgbClr val="5A6572"/>
                </a:solidFill>
                <a:latin typeface="Arial"/>
              </a:rPr>
              <a:t>is keen on</a:t>
            </a:r>
            <a:r>
              <a:rPr sz="1400" b="0">
                <a:solidFill>
                  <a:srgbClr val="5A6572"/>
                </a:solidFill>
                <a:latin typeface="Arial"/>
              </a:rPr>
              <a:t> photography and takes his camera everywhere.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😖️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can’t stand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…ni juda yomon ko‘rmoq, …ga toqat qilolmaslik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can’t stand</a:t>
            </a:r>
            <a:r>
              <a:rPr sz="1400" b="0">
                <a:solidFill>
                  <a:srgbClr val="5A6572"/>
                </a:solidFill>
                <a:latin typeface="Arial"/>
              </a:rPr>
              <a:t> getting up early in winter.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Free time and opinions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👍️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prefer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afzal ko‘rmoq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prefer</a:t>
            </a:r>
            <a:r>
              <a:rPr sz="1400" b="0">
                <a:solidFill>
                  <a:srgbClr val="5A6572"/>
                </a:solidFill>
                <a:latin typeface="Arial"/>
              </a:rPr>
              <a:t> reading to watching TV in the evening.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😐️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boring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zerikarli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Monday is the most </a:t>
            </a:r>
            <a:r>
              <a:rPr sz="1400" b="1">
                <a:solidFill>
                  <a:srgbClr val="5A6572"/>
                </a:solidFill>
                <a:latin typeface="Arial"/>
              </a:rPr>
              <a:t>boring</a:t>
            </a:r>
            <a:r>
              <a:rPr sz="1400" b="0">
                <a:solidFill>
                  <a:srgbClr val="5A6572"/>
                </a:solidFill>
                <a:latin typeface="Arial"/>
              </a:rPr>
              <a:t> day of the week — six lessons!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🤩️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exciting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hayajonli, qiziqarli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last ten minutes of the match were really </a:t>
            </a:r>
            <a:r>
              <a:rPr sz="1400" b="1">
                <a:solidFill>
                  <a:srgbClr val="5A6572"/>
                </a:solidFill>
                <a:latin typeface="Arial"/>
              </a:rPr>
              <a:t>exciting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Aziz's week  (1/4)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Aziz is fourteen. On weekdays he gets up at half past six and walks home after school, because the bus is always full. On Tuesdays he goes to an after-school club — he decided to join a club in September and now he plays chess there.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He is </a:t>
            </a:r>
            <a:r>
              <a:rPr sz="1600" b="1">
                <a:solidFill>
                  <a:srgbClr val="1E2A38"/>
                </a:solidFill>
                <a:latin typeface="Arial"/>
              </a:rPr>
              <a:t>a fan of</a:t>
            </a:r>
            <a:r>
              <a:rPr sz="1600" b="0">
                <a:solidFill>
                  <a:srgbClr val="1E2A38"/>
                </a:solidFill>
                <a:latin typeface="Arial"/>
              </a:rPr>
              <a:t> chess, and he is also good at maths. In his free time he likes to </a:t>
            </a:r>
            <a:r>
              <a:rPr sz="1600" b="1">
                <a:solidFill>
                  <a:srgbClr val="1E2A38"/>
                </a:solidFill>
                <a:latin typeface="Arial"/>
              </a:rPr>
              <a:t>relax</a:t>
            </a:r>
            <a:r>
              <a:rPr sz="1600" b="0">
                <a:solidFill>
                  <a:srgbClr val="1E2A38"/>
                </a:solidFill>
                <a:latin typeface="Arial"/>
              </a:rPr>
              <a:t> with a book or </a:t>
            </a:r>
            <a:r>
              <a:rPr sz="1600" b="1">
                <a:solidFill>
                  <a:srgbClr val="1E2A38"/>
                </a:solidFill>
                <a:latin typeface="Arial"/>
              </a:rPr>
              <a:t>meet up</a:t>
            </a:r>
            <a:r>
              <a:rPr sz="1600" b="0">
                <a:solidFill>
                  <a:srgbClr val="1E2A38"/>
                </a:solidFill>
                <a:latin typeface="Arial"/>
              </a:rPr>
              <a:t> with friends near the library. </a:t>
            </a:r>
            <a:r>
              <a:rPr sz="1600" b="1">
                <a:solidFill>
                  <a:srgbClr val="1E2A38"/>
                </a:solidFill>
                <a:latin typeface="Arial"/>
              </a:rPr>
              <a:t>At the weekend</a:t>
            </a:r>
            <a:r>
              <a:rPr sz="1600" b="0">
                <a:solidFill>
                  <a:srgbClr val="1E2A38"/>
                </a:solidFill>
                <a:latin typeface="Arial"/>
              </a:rPr>
              <a:t> he </a:t>
            </a:r>
            <a:r>
              <a:rPr sz="1600" b="1">
                <a:solidFill>
                  <a:srgbClr val="1E2A38"/>
                </a:solidFill>
                <a:latin typeface="Arial"/>
              </a:rPr>
              <a:t>hangs out</a:t>
            </a:r>
            <a:r>
              <a:rPr sz="1600" b="0">
                <a:solidFill>
                  <a:srgbClr val="1E2A38"/>
                </a:solidFill>
                <a:latin typeface="Arial"/>
              </a:rPr>
              <a:t> with them and they spend time in the park.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Aziz's week  (2/4)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His </a:t>
            </a:r>
            <a:r>
              <a:rPr sz="1600" b="1">
                <a:solidFill>
                  <a:srgbClr val="1E2A38"/>
                </a:solidFill>
                <a:latin typeface="Arial"/>
              </a:rPr>
              <a:t>mobile phone</a:t>
            </a:r>
            <a:r>
              <a:rPr sz="1600" b="0">
                <a:solidFill>
                  <a:srgbClr val="1E2A38"/>
                </a:solidFill>
                <a:latin typeface="Arial"/>
              </a:rPr>
              <a:t> is always a problem. The </a:t>
            </a:r>
            <a:r>
              <a:rPr sz="1600" b="1">
                <a:solidFill>
                  <a:srgbClr val="1E2A38"/>
                </a:solidFill>
                <a:latin typeface="Arial"/>
              </a:rPr>
              <a:t>battery</a:t>
            </a:r>
            <a:r>
              <a:rPr sz="1600" b="0">
                <a:solidFill>
                  <a:srgbClr val="1E2A38"/>
                </a:solidFill>
                <a:latin typeface="Arial"/>
              </a:rPr>
              <a:t> is nearly always low and he often leaves his </a:t>
            </a:r>
            <a:r>
              <a:rPr sz="1600" b="1">
                <a:solidFill>
                  <a:srgbClr val="1E2A38"/>
                </a:solidFill>
                <a:latin typeface="Arial"/>
              </a:rPr>
              <a:t>charger</a:t>
            </a:r>
            <a:r>
              <a:rPr sz="1600" b="0">
                <a:solidFill>
                  <a:srgbClr val="1E2A38"/>
                </a:solidFill>
                <a:latin typeface="Arial"/>
              </a:rPr>
              <a:t> at home. His mother says he must switch off his phone at ten, and he agrees — but first he answers every text message.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Saturday is the most </a:t>
            </a:r>
            <a:r>
              <a:rPr sz="1600" b="1">
                <a:solidFill>
                  <a:srgbClr val="1E2A38"/>
                </a:solidFill>
                <a:latin typeface="Arial"/>
              </a:rPr>
              <a:t>exciting</a:t>
            </a:r>
            <a:r>
              <a:rPr sz="1600" b="0">
                <a:solidFill>
                  <a:srgbClr val="1E2A38"/>
                </a:solidFill>
                <a:latin typeface="Arial"/>
              </a:rPr>
              <a:t> day of his week and Monday is the most </a:t>
            </a:r>
            <a:r>
              <a:rPr sz="1600" b="1">
                <a:solidFill>
                  <a:srgbClr val="1E2A38"/>
                </a:solidFill>
                <a:latin typeface="Arial"/>
              </a:rPr>
              <a:t>boring</a:t>
            </a:r>
            <a:r>
              <a:rPr sz="1600" b="0">
                <a:solidFill>
                  <a:srgbClr val="1E2A38"/>
                </a:solidFill>
                <a:latin typeface="Arial"/>
              </a:rPr>
              <a:t> one — six lessons! At home he looks after his little sister and does the washing-up. He </a:t>
            </a:r>
            <a:r>
              <a:rPr sz="1600" b="1">
                <a:solidFill>
                  <a:srgbClr val="1E2A38"/>
                </a:solidFill>
                <a:latin typeface="Arial"/>
              </a:rPr>
              <a:t>can't stand</a:t>
            </a:r>
            <a:r>
              <a:rPr sz="1600" b="0">
                <a:solidFill>
                  <a:srgbClr val="1E2A38"/>
                </a:solidFill>
                <a:latin typeface="Arial"/>
              </a:rPr>
              <a:t> tidying his room, but he does it anyway.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Aziz's week  (3/4)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 the afternoon Aziz likes to </a:t>
            </a:r>
            <a:r>
              <a:rPr sz="1600" b="1">
                <a:solidFill>
                  <a:srgbClr val="1E2A38"/>
                </a:solidFill>
                <a:latin typeface="Arial"/>
              </a:rPr>
              <a:t>go cycling</a:t>
            </a:r>
            <a:r>
              <a:rPr sz="1600" b="0">
                <a:solidFill>
                  <a:srgbClr val="1E2A38"/>
                </a:solidFill>
                <a:latin typeface="Arial"/>
              </a:rPr>
              <a:t> or </a:t>
            </a:r>
            <a:r>
              <a:rPr sz="1600" b="1">
                <a:solidFill>
                  <a:srgbClr val="1E2A38"/>
                </a:solidFill>
                <a:latin typeface="Arial"/>
              </a:rPr>
              <a:t>hang out with friends</a:t>
            </a:r>
            <a:r>
              <a:rPr sz="1600" b="0">
                <a:solidFill>
                  <a:srgbClr val="1E2A38"/>
                </a:solidFill>
                <a:latin typeface="Arial"/>
              </a:rPr>
              <a:t>. Last September he decided to take up photography, and now he takes his camera on every class trip. His favourite day is Saturday, because he can </a:t>
            </a:r>
            <a:r>
              <a:rPr sz="1600" b="1">
                <a:solidFill>
                  <a:srgbClr val="1E2A38"/>
                </a:solidFill>
                <a:latin typeface="Arial"/>
              </a:rPr>
              <a:t>go to the cinema</a:t>
            </a:r>
            <a:r>
              <a:rPr sz="1600" b="0">
                <a:solidFill>
                  <a:srgbClr val="1E2A38"/>
                </a:solidFill>
                <a:latin typeface="Arial"/>
              </a:rPr>
              <a:t> with his friends.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At school he is good at maths and gets on with everybody. During break time he checks one </a:t>
            </a:r>
            <a:r>
              <a:rPr sz="1600" b="1">
                <a:solidFill>
                  <a:srgbClr val="1E2A38"/>
                </a:solidFill>
                <a:latin typeface="Arial"/>
              </a:rPr>
              <a:t>app</a:t>
            </a:r>
            <a:r>
              <a:rPr sz="1600" b="0">
                <a:solidFill>
                  <a:srgbClr val="1E2A38"/>
                </a:solidFill>
                <a:latin typeface="Arial"/>
              </a:rPr>
              <a:t> on his phone, then puts the screen away — his teacher does not allow phones in class. Next week he has to take an exam, so he will not </a:t>
            </a:r>
            <a:r>
              <a:rPr sz="1600" b="1">
                <a:solidFill>
                  <a:srgbClr val="1E2A38"/>
                </a:solidFill>
                <a:latin typeface="Arial"/>
              </a:rPr>
              <a:t>stay up late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Aziz's week  (4/4)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 the evening he likes to </a:t>
            </a:r>
            <a:r>
              <a:rPr sz="1600" b="1">
                <a:solidFill>
                  <a:srgbClr val="1E2A38"/>
                </a:solidFill>
                <a:latin typeface="Arial"/>
              </a:rPr>
              <a:t>listen to the radio</a:t>
            </a:r>
            <a:r>
              <a:rPr sz="1600" b="0">
                <a:solidFill>
                  <a:srgbClr val="1E2A38"/>
                </a:solidFill>
                <a:latin typeface="Arial"/>
              </a:rPr>
              <a:t>. His favourite </a:t>
            </a:r>
            <a:r>
              <a:rPr sz="1600" b="1">
                <a:solidFill>
                  <a:srgbClr val="1E2A38"/>
                </a:solidFill>
                <a:latin typeface="Arial"/>
              </a:rPr>
              <a:t>radio station</a:t>
            </a:r>
            <a:r>
              <a:rPr sz="1600" b="0">
                <a:solidFill>
                  <a:srgbClr val="1E2A38"/>
                </a:solidFill>
                <a:latin typeface="Arial"/>
              </a:rPr>
              <a:t> has a </a:t>
            </a:r>
            <a:r>
              <a:rPr sz="1600" b="1">
                <a:solidFill>
                  <a:srgbClr val="1E2A38"/>
                </a:solidFill>
                <a:latin typeface="Arial"/>
              </a:rPr>
              <a:t>radio programme</a:t>
            </a:r>
            <a:r>
              <a:rPr sz="1600" b="0">
                <a:solidFill>
                  <a:srgbClr val="1E2A38"/>
                </a:solidFill>
                <a:latin typeface="Arial"/>
              </a:rPr>
              <a:t> for teenagers: </a:t>
            </a:r>
            <a:r>
              <a:rPr sz="1600" b="1">
                <a:solidFill>
                  <a:srgbClr val="1E2A38"/>
                </a:solidFill>
                <a:latin typeface="Arial"/>
              </a:rPr>
              <a:t>listeners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call</a:t>
            </a:r>
            <a:r>
              <a:rPr sz="1600" b="0">
                <a:solidFill>
                  <a:srgbClr val="1E2A38"/>
                </a:solidFill>
                <a:latin typeface="Arial"/>
              </a:rPr>
              <a:t> and talk about their </a:t>
            </a:r>
            <a:r>
              <a:rPr sz="1600" b="1">
                <a:solidFill>
                  <a:srgbClr val="1E2A38"/>
                </a:solidFill>
                <a:latin typeface="Arial"/>
              </a:rPr>
              <a:t>life at school</a:t>
            </a:r>
            <a:r>
              <a:rPr sz="1600" b="0">
                <a:solidFill>
                  <a:srgbClr val="1E2A38"/>
                </a:solidFill>
                <a:latin typeface="Arial"/>
              </a:rPr>
              <a:t>, and when a </a:t>
            </a:r>
            <a:r>
              <a:rPr sz="1600" b="1">
                <a:solidFill>
                  <a:srgbClr val="1E2A38"/>
                </a:solidFill>
                <a:latin typeface="Arial"/>
              </a:rPr>
              <a:t>caller</a:t>
            </a:r>
            <a:r>
              <a:rPr sz="1600" b="0">
                <a:solidFill>
                  <a:srgbClr val="1E2A38"/>
                </a:solidFill>
                <a:latin typeface="Arial"/>
              </a:rPr>
              <a:t> asks a question, Aziz tries to answer it before the </a:t>
            </a:r>
            <a:r>
              <a:rPr sz="1600" b="1">
                <a:solidFill>
                  <a:srgbClr val="1E2A38"/>
                </a:solidFill>
                <a:latin typeface="Arial"/>
              </a:rPr>
              <a:t>presenter</a:t>
            </a:r>
            <a:r>
              <a:rPr sz="1600" b="0">
                <a:solidFill>
                  <a:srgbClr val="1E2A38"/>
                </a:solidFill>
                <a:latin typeface="Arial"/>
              </a:rPr>
              <a:t> does. He </a:t>
            </a:r>
            <a:r>
              <a:rPr sz="1600" b="1">
                <a:solidFill>
                  <a:srgbClr val="1E2A38"/>
                </a:solidFill>
                <a:latin typeface="Arial"/>
              </a:rPr>
              <a:t>is keen on</a:t>
            </a:r>
            <a:r>
              <a:rPr sz="1600" b="0">
                <a:solidFill>
                  <a:srgbClr val="1E2A38"/>
                </a:solidFill>
                <a:latin typeface="Arial"/>
              </a:rPr>
              <a:t> music, but he </a:t>
            </a:r>
            <a:r>
              <a:rPr sz="1600" b="1">
                <a:solidFill>
                  <a:srgbClr val="1E2A38"/>
                </a:solidFill>
                <a:latin typeface="Arial"/>
              </a:rPr>
              <a:t>prefers</a:t>
            </a:r>
            <a:r>
              <a:rPr sz="1600" b="0">
                <a:solidFill>
                  <a:srgbClr val="1E2A38"/>
                </a:solidFill>
                <a:latin typeface="Arial"/>
              </a:rPr>
              <a:t> the talking parts — they are never </a:t>
            </a:r>
            <a:r>
              <a:rPr sz="1600" b="1">
                <a:solidFill>
                  <a:srgbClr val="1E2A38"/>
                </a:solidFill>
                <a:latin typeface="Arial"/>
              </a:rPr>
              <a:t>boring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 Aziz walk home after school?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he do at the after-school club?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two problems does he have with his phone?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job at home does he dislike?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Focus — frequency adverbs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I usually hang out with friends at the weekend.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He never switches off his phone at night.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Adverb before the main verb, but after 'be': She is always late.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Listening — how we do it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Look at the ten topics and the eight sentences </a:t>
            </a:r>
            <a:r>
              <a:rPr sz="1700" b="1">
                <a:solidFill>
                  <a:srgbClr val="1E2A38"/>
                </a:solidFill>
                <a:latin typeface="Arial"/>
              </a:rPr>
              <a:t>before</a:t>
            </a:r>
            <a:r>
              <a:rPr sz="1700" b="0">
                <a:solidFill>
                  <a:srgbClr val="1E2A38"/>
                </a:solidFill>
                <a:latin typeface="Arial"/>
              </a:rPr>
              <a:t> the recording starts.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First listening: tick the </a:t>
            </a:r>
            <a:r>
              <a:rPr sz="1700" b="1">
                <a:solidFill>
                  <a:srgbClr val="1E2A38"/>
                </a:solidFill>
                <a:latin typeface="Arial"/>
              </a:rPr>
              <a:t>topics</a:t>
            </a:r>
            <a:r>
              <a:rPr sz="1700" b="0">
                <a:solidFill>
                  <a:srgbClr val="1E2A38"/>
                </a:solidFill>
                <a:latin typeface="Arial"/>
              </a:rPr>
              <a:t> the caller talks about.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Second listening: write the </a:t>
            </a:r>
            <a:r>
              <a:rPr sz="1700" b="1">
                <a:solidFill>
                  <a:srgbClr val="1E2A38"/>
                </a:solidFill>
                <a:latin typeface="Arial"/>
              </a:rPr>
              <a:t>details</a:t>
            </a:r>
            <a:r>
              <a:rPr sz="1700" b="0">
                <a:solidFill>
                  <a:srgbClr val="1E2A38"/>
                </a:solidFill>
                <a:latin typeface="Arial"/>
              </a:rPr>
              <a:t> — age, place, times.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129784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41324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349240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Make short notes, </a:t>
            </a:r>
            <a:r>
              <a:rPr sz="1700" b="1">
                <a:solidFill>
                  <a:srgbClr val="1E2A38"/>
                </a:solidFill>
                <a:latin typeface="Arial"/>
              </a:rPr>
              <a:t>never full sentences</a:t>
            </a:r>
            <a:r>
              <a:rPr sz="1700" b="0">
                <a:solidFill>
                  <a:srgbClr val="1E2A38"/>
                </a:solidFill>
                <a:latin typeface="Arial"/>
              </a:rPr>
              <a:t>, while you listen.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TASK 1 · GIST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First listening — tick the topics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Listen once. Which topics does the caller talk about?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94560"/>
            <a:ext cx="51206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3317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2304288"/>
            <a:ext cx="4023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his age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944368"/>
            <a:ext cx="51206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81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00200" y="3054096"/>
            <a:ext cx="4023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where he lives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94176"/>
            <a:ext cx="51206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83133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00200" y="3803904"/>
            <a:ext cx="4023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his pets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43984"/>
            <a:ext cx="51206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811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00200" y="4553712"/>
            <a:ext cx="4023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his after-school club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93792"/>
            <a:ext cx="51206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3095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00200" y="5303520"/>
            <a:ext cx="4023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his mobile phone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2194560"/>
            <a:ext cx="51206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6446520" y="23317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86600" y="2304288"/>
            <a:ext cx="4023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his favourite day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63640" y="2944368"/>
            <a:ext cx="51206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6446520" y="3081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86600" y="3054096"/>
            <a:ext cx="4023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his holidays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63640" y="3694176"/>
            <a:ext cx="51206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6446520" y="383133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86600" y="3803904"/>
            <a:ext cx="4023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helping at home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63640" y="4443984"/>
            <a:ext cx="51206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6446520" y="45811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86600" y="4553712"/>
            <a:ext cx="4023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his brother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263640" y="5193792"/>
            <a:ext cx="512064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6446520" y="533095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86600" y="5303520"/>
            <a:ext cx="4023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tidying his room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TASK 2 · DETAILS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Second listening — complete the sentences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Listen again. Write a word, number or short phrase in each gap.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057400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130552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2093976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Adam is ________ years old.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624328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2697480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2660904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He lives in ________.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191256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264408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3227832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On weekdays he gets up at ________ past six.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3758184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3831336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3794760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He goes to a ________ club on Tuesdays.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4325112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4398264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54480" y="4361688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He must switch off his phone at ________.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4892040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4965192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54480" y="4928616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His favourite day is ________.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77240" y="5458968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960120" y="5532120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54480" y="5495544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He thinks ________ is the most boring day.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7240" y="6025896"/>
            <a:ext cx="1060704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960120" y="6099048"/>
            <a:ext cx="384048" cy="365760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6062472"/>
            <a:ext cx="9509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He looks after his little ________.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Repeat after me, then clap on the stressed syllable (ˈ shows the stress):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battery /ˈbætəri/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charger /ˈtʃɑːdʒə/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mobile phone /ˈməʊbaɪl fəʊn/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presenter /prɪˈzentə/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midnight /ˈmɪdnaɪt/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exciting /ɪkˈsaɪtɪŋ/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relax /rɪˈlæks/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prefer /prɪˈfɜː/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Now cover the Uzbek column and say the meaning of each word.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At the weekend I ________ ________ ________ ________ in the park until it gets dark.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brother ________ ________ ________ computer games — he plays every evening.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grandma never misses her favourite ________ ________ — it is on every morning at nine.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Speak clearly, please — you are ________ ________ now and thousands of people can hear you.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Let’s ________ ________ outside the cinema at five and buy the tickets together.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phone does not work: the ________ is dead and I have no charger.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downloaded a weather ________ on my phone yesterday.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________ told the presenter that he was thirteen years old.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Most ________ of this evening show are teenagers.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Don’t ________ ________ ________ tonight — you have a test tomorrow morning.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________ people who talk during a film.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tea to coffee in the morning.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9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69494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your partner what you do on your favourite day, using six words from today's list.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69494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Role-play: one of you calls the radio station, the other is the presenter and asks four questions.</a:t>
            </a:r>
          </a:p>
        </p:txBody>
      </p:sp>
      <p:pic>
        <p:nvPicPr>
          <p:cNvPr id="9" name="Picture 8" descr="schoo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1874519"/>
            <a:ext cx="3474720" cy="231761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55279" y="4246994"/>
            <a:ext cx="3474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The African Union Mission in Somalia · CC0 1.0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be a fan of</a:t>
            </a:r>
            <a:r>
              <a:rPr sz="1600" b="0">
                <a:solidFill>
                  <a:srgbClr val="1E2A38"/>
                </a:solidFill>
                <a:latin typeface="Arial"/>
              </a:rPr>
              <a:t> — …ning muxlisi bo‘lmoq (jamoa, qo‘shiqchi); </a:t>
            </a:r>
            <a:r>
              <a:rPr sz="1600" b="1">
                <a:solidFill>
                  <a:srgbClr val="1E2A38"/>
                </a:solidFill>
                <a:latin typeface="Arial"/>
              </a:rPr>
              <a:t>be keen on</a:t>
            </a:r>
            <a:r>
              <a:rPr sz="1600" b="0">
                <a:solidFill>
                  <a:srgbClr val="1E2A38"/>
                </a:solidFill>
                <a:latin typeface="Arial"/>
              </a:rPr>
              <a:t> — …ga qiziqmoq (mashg‘ulot): </a:t>
            </a:r>
            <a:r>
              <a:rPr sz="1600" b="1">
                <a:solidFill>
                  <a:srgbClr val="1E2A38"/>
                </a:solidFill>
                <a:latin typeface="Arial"/>
              </a:rPr>
              <a:t>I’m keen on photography.</a:t>
            </a:r>
            <a:r>
              <a:rPr sz="1600" b="0">
                <a:solidFill>
                  <a:srgbClr val="1E2A38"/>
                </a:solidFill>
                <a:latin typeface="Arial"/>
              </a:rPr>
              <a:t> Ikkalasidan keyin ot yoki </a:t>
            </a:r>
            <a:r>
              <a:rPr sz="1600" b="1">
                <a:solidFill>
                  <a:srgbClr val="1E2A38"/>
                </a:solidFill>
                <a:latin typeface="Arial"/>
              </a:rPr>
              <a:t>-ing</a:t>
            </a:r>
            <a:r>
              <a:rPr sz="1600" b="0">
                <a:solidFill>
                  <a:srgbClr val="1E2A38"/>
                </a:solidFill>
                <a:latin typeface="Arial"/>
              </a:rPr>
              <a:t> keladi.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can’t stand</a:t>
            </a:r>
            <a:r>
              <a:rPr sz="1600" b="0">
                <a:solidFill>
                  <a:srgbClr val="1E2A38"/>
                </a:solidFill>
                <a:latin typeface="Arial"/>
              </a:rPr>
              <a:t> — bitta ibora: “yomon ko‘raman”. So‘zma-so‘z tarjima qilinmaydi.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prefer A to B</a:t>
            </a:r>
            <a:r>
              <a:rPr sz="1600" b="0">
                <a:solidFill>
                  <a:srgbClr val="1E2A38"/>
                </a:solidFill>
                <a:latin typeface="Arial"/>
              </a:rPr>
              <a:t> — A ni B dan afzal ko‘rmoq: </a:t>
            </a:r>
            <a:r>
              <a:rPr sz="1600" b="1">
                <a:solidFill>
                  <a:srgbClr val="1E2A38"/>
                </a:solidFill>
                <a:latin typeface="Arial"/>
              </a:rPr>
              <a:t>I prefer tea to coffee.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Chastota so‘zlari fe’ldan oldin turadi: </a:t>
            </a:r>
            <a:r>
              <a:rPr sz="1600" b="1">
                <a:solidFill>
                  <a:srgbClr val="1E2A38"/>
                </a:solidFill>
                <a:latin typeface="Arial"/>
              </a:rPr>
              <a:t>I usually walk</a:t>
            </a:r>
            <a:r>
              <a:rPr sz="1600" b="0">
                <a:solidFill>
                  <a:srgbClr val="1E2A38"/>
                </a:solidFill>
                <a:latin typeface="Arial"/>
              </a:rPr>
              <a:t>, lekin </a:t>
            </a:r>
            <a:r>
              <a:rPr sz="1600" b="1">
                <a:solidFill>
                  <a:srgbClr val="1E2A38"/>
                </a:solidFill>
                <a:latin typeface="Arial"/>
              </a:rPr>
              <a:t>be</a:t>
            </a:r>
            <a:r>
              <a:rPr sz="1600" b="0">
                <a:solidFill>
                  <a:srgbClr val="1E2A38"/>
                </a:solidFill>
                <a:latin typeface="Arial"/>
              </a:rPr>
              <a:t> dan keyin: </a:t>
            </a:r>
            <a:r>
              <a:rPr sz="1600" b="1">
                <a:solidFill>
                  <a:srgbClr val="1E2A38"/>
                </a:solidFill>
                <a:latin typeface="Arial"/>
              </a:rPr>
              <a:t>She is always late.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Tinglashda raqam va ismlar eng muhim tafsilot — ularni qisqacha yozib boring, to‘liq gap yozmang.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33 words (sections A–D).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sozlar.com/vocab/cards/?set=grade8-lesson3 — listen to each word and test yourself.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a 60-word paragraph: 'My favourite day of the week', using at least eight new words.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98348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4865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029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Workbook: Unit 1, exercises 1–4 on page 6.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Kristin Hardwick · CC0 1.0 · https://stocksnap.io/photo/recording-studio-YA3HZPUFYL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569464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05840" y="2642616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phone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916936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Kristin Hardwick · CC0 1.0 · https://stocksnap.io/photo/smartphone-screen-CRQPELMTL5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355848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05840" y="342900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school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3703320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The African Union Mission in Somalia · CC0 1.0 · https://www.rawpixel.com/image/3373124/free-photo-image-africa-african-black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