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36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Consolidation: Working on Mistakes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Mustahkamlash: xatolar ustida ishlash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Consolidation lesson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057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348386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Evan-Amos · Public domain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and correct twelve typical mistakes in a 20-sentence error auction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Explain each correction with a short rule (be / have got, -s, -ing, stative verbs, pronouns, question order, too / very)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Rewrite three of their own wrong test answers correctly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 the Units 1–4 grammar correctly in a short interview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Unit 1: things we have and own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💻️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laptop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noutbuk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teacher has got a </a:t>
            </a:r>
            <a:r>
              <a:rPr sz="1400" b="1">
                <a:solidFill>
                  <a:srgbClr val="5A6572"/>
                </a:solidFill>
                <a:latin typeface="Arial"/>
              </a:rPr>
              <a:t>laptop</a:t>
            </a:r>
            <a:r>
              <a:rPr sz="1400" b="0">
                <a:solidFill>
                  <a:srgbClr val="5A6572"/>
                </a:solidFill>
                <a:latin typeface="Arial"/>
              </a:rPr>
              <a:t> on her desk.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🐰️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pet rabbit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uyda boqiladigan quyon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has got a white </a:t>
            </a:r>
            <a:r>
              <a:rPr sz="1400" b="1">
                <a:solidFill>
                  <a:srgbClr val="5A6572"/>
                </a:solidFill>
                <a:latin typeface="Arial"/>
              </a:rPr>
              <a:t>pet rabbit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👯️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twins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egizaklar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Are you and your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twins</a:t>
            </a:r>
            <a:r>
              <a:rPr sz="1400" b="0">
                <a:solidFill>
                  <a:srgbClr val="5A6572"/>
                </a:solidFill>
                <a:latin typeface="Arial"/>
              </a:rPr>
              <a:t>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🛹️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skateboard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skeytbord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boys haven’t got bikes, but they’ve got a </a:t>
            </a:r>
            <a:r>
              <a:rPr sz="1400" b="1">
                <a:solidFill>
                  <a:srgbClr val="5A6572"/>
                </a:solidFill>
                <a:latin typeface="Arial"/>
              </a:rPr>
              <a:t>skateboard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Unit 1: things we have and own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🏷️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belong 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(biror kishiga) tegishli bo‘lmoq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phone </a:t>
            </a:r>
            <a:r>
              <a:rPr sz="1400" b="1">
                <a:solidFill>
                  <a:srgbClr val="5A6572"/>
                </a:solidFill>
                <a:latin typeface="Arial"/>
              </a:rPr>
              <a:t>belongs to</a:t>
            </a:r>
            <a:r>
              <a:rPr sz="1400" b="0">
                <a:solidFill>
                  <a:srgbClr val="5A6572"/>
                </a:solidFill>
                <a:latin typeface="Arial"/>
              </a:rPr>
              <a:t> my sister — it isn’t mine.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🤲️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borrow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qarzga olmoq, vaqtincha olib turmoq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I </a:t>
            </a:r>
            <a:r>
              <a:rPr sz="1400" b="1">
                <a:solidFill>
                  <a:srgbClr val="5A6572"/>
                </a:solidFill>
                <a:latin typeface="Arial"/>
              </a:rPr>
              <a:t>borrow</a:t>
            </a:r>
            <a:r>
              <a:rPr sz="1400" b="0">
                <a:solidFill>
                  <a:srgbClr val="5A6572"/>
                </a:solidFill>
                <a:latin typeface="Arial"/>
              </a:rPr>
              <a:t> your pen? I can’t find mine.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🚲️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lend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qarzga bermoq, vaqtincha berib turmoq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can </a:t>
            </a:r>
            <a:r>
              <a:rPr sz="1400" b="1">
                <a:solidFill>
                  <a:srgbClr val="5A6572"/>
                </a:solidFill>
                <a:latin typeface="Arial"/>
              </a:rPr>
              <a:t>lend</a:t>
            </a:r>
            <a:r>
              <a:rPr sz="1400" b="0">
                <a:solidFill>
                  <a:srgbClr val="5A6572"/>
                </a:solidFill>
                <a:latin typeface="Arial"/>
              </a:rPr>
              <a:t> you my bike on Saturday.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👤️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owner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egasi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Who is </a:t>
            </a:r>
            <a:r>
              <a:rPr sz="1400" b="1">
                <a:solidFill>
                  <a:srgbClr val="5A6572"/>
                </a:solidFill>
                <a:latin typeface="Arial"/>
              </a:rPr>
              <a:t>the owner</a:t>
            </a:r>
            <a:r>
              <a:rPr sz="1400" b="0">
                <a:solidFill>
                  <a:srgbClr val="5A6572"/>
                </a:solidFill>
                <a:latin typeface="Arial"/>
              </a:rPr>
              <a:t> of this bike? Is it yours?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Unit 2: daily life and time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🚌️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to 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ishga bormoq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mum </a:t>
            </a:r>
            <a:r>
              <a:rPr sz="1400" b="1">
                <a:solidFill>
                  <a:srgbClr val="5A6572"/>
                </a:solidFill>
                <a:latin typeface="Arial"/>
              </a:rPr>
              <a:t>goes to work</a:t>
            </a:r>
            <a:r>
              <a:rPr sz="1400" b="0">
                <a:solidFill>
                  <a:srgbClr val="5A6572"/>
                </a:solidFill>
                <a:latin typeface="Arial"/>
              </a:rPr>
              <a:t> by bus.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leave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jo‘nab ketmoq, (uydan) chiqmoq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</a:t>
            </a:r>
            <a:r>
              <a:rPr sz="1400" b="1">
                <a:solidFill>
                  <a:srgbClr val="5A6572"/>
                </a:solidFill>
                <a:latin typeface="Arial"/>
              </a:rPr>
              <a:t>leaves</a:t>
            </a:r>
            <a:r>
              <a:rPr sz="1400" b="0">
                <a:solidFill>
                  <a:srgbClr val="5A6572"/>
                </a:solidFill>
                <a:latin typeface="Arial"/>
              </a:rPr>
              <a:t> the house at seven every 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🚏️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arrive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yetib kelmoq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school bus </a:t>
            </a:r>
            <a:r>
              <a:rPr sz="1400" b="1">
                <a:solidFill>
                  <a:srgbClr val="5A6572"/>
                </a:solidFill>
                <a:latin typeface="Arial"/>
              </a:rPr>
              <a:t>arrives</a:t>
            </a:r>
            <a:r>
              <a:rPr sz="1400" b="0">
                <a:solidFill>
                  <a:srgbClr val="5A6572"/>
                </a:solidFill>
                <a:latin typeface="Arial"/>
              </a:rPr>
              <a:t> at half past seven.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👨‍🏫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teach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o‘rgatmoq, dars bermoq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Mr Karimov </a:t>
            </a:r>
            <a:r>
              <a:rPr sz="1400" b="1">
                <a:solidFill>
                  <a:srgbClr val="5A6572"/>
                </a:solidFill>
                <a:latin typeface="Arial"/>
              </a:rPr>
              <a:t>teaches</a:t>
            </a:r>
            <a:r>
              <a:rPr sz="1400" b="0">
                <a:solidFill>
                  <a:srgbClr val="5A6572"/>
                </a:solidFill>
                <a:latin typeface="Arial"/>
              </a:rPr>
              <a:t> maths at our school.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Unit 2: daily life and time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🕞️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half past three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soat uch yarim (3:30)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football practice starts at </a:t>
            </a:r>
            <a:r>
              <a:rPr sz="1400" b="1">
                <a:solidFill>
                  <a:srgbClr val="5A6572"/>
                </a:solidFill>
                <a:latin typeface="Arial"/>
              </a:rPr>
              <a:t>half past three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🚉️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time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 vaqtida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train to Samarkand always leaves </a:t>
            </a:r>
            <a:r>
              <a:rPr sz="1400" b="1">
                <a:solidFill>
                  <a:srgbClr val="5A6572"/>
                </a:solidFill>
                <a:latin typeface="Arial"/>
              </a:rPr>
              <a:t>on time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❄️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hardly ever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deyarli hech qachon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 </a:t>
            </a:r>
            <a:r>
              <a:rPr sz="1400" b="1">
                <a:solidFill>
                  <a:srgbClr val="5A6572"/>
                </a:solidFill>
                <a:latin typeface="Arial"/>
              </a:rPr>
              <a:t>hardly ever</a:t>
            </a:r>
            <a:r>
              <a:rPr sz="1400" b="0">
                <a:solidFill>
                  <a:srgbClr val="5A6572"/>
                </a:solidFill>
                <a:latin typeface="Arial"/>
              </a:rPr>
              <a:t> snows in Termez.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🤝️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join a club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to‘garakka qo‘shilmoq (yozilmoq)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New students often </a:t>
            </a:r>
            <a:r>
              <a:rPr sz="1400" b="1">
                <a:solidFill>
                  <a:srgbClr val="5A6572"/>
                </a:solidFill>
                <a:latin typeface="Arial"/>
              </a:rPr>
              <a:t>join a club</a:t>
            </a:r>
            <a:r>
              <a:rPr sz="1400" b="0">
                <a:solidFill>
                  <a:srgbClr val="5A6572"/>
                </a:solidFill>
                <a:latin typeface="Arial"/>
              </a:rPr>
              <a:t> in September.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Unit 3: actions, feelings and yourself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🏦️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save money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pul yig‘moq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</a:t>
            </a:r>
            <a:r>
              <a:rPr sz="1400" b="1">
                <a:solidFill>
                  <a:srgbClr val="5A6572"/>
                </a:solidFill>
                <a:latin typeface="Arial"/>
              </a:rPr>
              <a:t>saving money</a:t>
            </a:r>
            <a:r>
              <a:rPr sz="1400" b="0">
                <a:solidFill>
                  <a:srgbClr val="5A6572"/>
                </a:solidFill>
                <a:latin typeface="Arial"/>
              </a:rPr>
              <a:t> for a new bike this year.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⏳️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waste time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vaqtni behuda o‘tkazmoq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Come on! We’re </a:t>
            </a:r>
            <a:r>
              <a:rPr sz="1400" b="1">
                <a:solidFill>
                  <a:srgbClr val="5A6572"/>
                </a:solidFill>
                <a:latin typeface="Arial"/>
              </a:rPr>
              <a:t>wasting time</a:t>
            </a:r>
            <a:r>
              <a:rPr sz="1400" b="0">
                <a:solidFill>
                  <a:srgbClr val="5A6572"/>
                </a:solidFill>
                <a:latin typeface="Arial"/>
              </a:rPr>
              <a:t> and the film starts soon.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🥁️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the drums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baraban chalmoq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is </a:t>
            </a:r>
            <a:r>
              <a:rPr sz="1400" b="1">
                <a:solidFill>
                  <a:srgbClr val="5A6572"/>
                </a:solidFill>
                <a:latin typeface="Arial"/>
              </a:rPr>
              <a:t>playing the drums</a:t>
            </a:r>
            <a:r>
              <a:rPr sz="1400" b="0">
                <a:solidFill>
                  <a:srgbClr val="5A6572"/>
                </a:solidFill>
                <a:latin typeface="Arial"/>
              </a:rPr>
              <a:t> — it’s so noisy!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🤔️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believe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ishonmoq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believe</a:t>
            </a:r>
            <a:r>
              <a:rPr sz="1400" b="0">
                <a:solidFill>
                  <a:srgbClr val="5A6572"/>
                </a:solidFill>
                <a:latin typeface="Arial"/>
              </a:rPr>
              <a:t> you! Nobody can swim ten kilometres.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Unit 3: actions, feelings and yourself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👍️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agree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rozi bo‘lmoq, fikriga qo‘shilmoq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agree</a:t>
            </a:r>
            <a:r>
              <a:rPr sz="1400" b="0">
                <a:solidFill>
                  <a:srgbClr val="5A6572"/>
                </a:solidFill>
                <a:latin typeface="Arial"/>
              </a:rPr>
              <a:t> with you — I think the film is great.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👂️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hear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eshitmoq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Shh! Do you </a:t>
            </a:r>
            <a:r>
              <a:rPr sz="1400" b="1">
                <a:solidFill>
                  <a:srgbClr val="5A6572"/>
                </a:solidFill>
                <a:latin typeface="Arial"/>
              </a:rPr>
              <a:t>hear</a:t>
            </a:r>
            <a:r>
              <a:rPr sz="1400" b="0">
                <a:solidFill>
                  <a:srgbClr val="5A6572"/>
                </a:solidFill>
                <a:latin typeface="Arial"/>
              </a:rPr>
              <a:t> that? Somebody is playing the piano next door.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🤕️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hurt yourself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lat yemoq, o‘zini jarohatlamoq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Are you OK? Did you </a:t>
            </a:r>
            <a:r>
              <a:rPr sz="1400" b="1">
                <a:solidFill>
                  <a:srgbClr val="5A6572"/>
                </a:solidFill>
                <a:latin typeface="Arial"/>
              </a:rPr>
              <a:t>hurt yourself</a:t>
            </a:r>
            <a:r>
              <a:rPr sz="1400" b="0">
                <a:solidFill>
                  <a:srgbClr val="5A6572"/>
                </a:solidFill>
                <a:latin typeface="Arial"/>
              </a:rPr>
              <a:t>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🪞️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look at yourself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o‘ziga qaramoq (ko‘zguda)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Look at yourself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mirror — you’ve got chocolate on your face!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Unit 4: school, travel and describing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📍️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far from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(biror joydan) uzoqda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Why do you go by bus? — Because my school is </a:t>
            </a:r>
            <a:r>
              <a:rPr sz="1400" b="1">
                <a:solidFill>
                  <a:srgbClr val="5A6572"/>
                </a:solidFill>
                <a:latin typeface="Arial"/>
              </a:rPr>
              <a:t>far from</a:t>
            </a:r>
            <a:r>
              <a:rPr sz="1400" b="0">
                <a:solidFill>
                  <a:srgbClr val="5A6572"/>
                </a:solidFill>
                <a:latin typeface="Arial"/>
              </a:rPr>
              <a:t> my house.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🚗️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by car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mashinada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How do you go to your grandma’s house? — </a:t>
            </a:r>
            <a:r>
              <a:rPr sz="1400" b="1">
                <a:solidFill>
                  <a:srgbClr val="5A6572"/>
                </a:solidFill>
                <a:latin typeface="Arial"/>
              </a:rPr>
              <a:t>By car</a:t>
            </a:r>
            <a:r>
              <a:rPr sz="1400" b="0">
                <a:solidFill>
                  <a:srgbClr val="5A6572"/>
                </a:solidFill>
                <a:latin typeface="Arial"/>
              </a:rPr>
              <a:t>, with my dad.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🙃️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a mistake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xato qilmoq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be sad when you </a:t>
            </a:r>
            <a:r>
              <a:rPr sz="1400" b="1">
                <a:solidFill>
                  <a:srgbClr val="5A6572"/>
                </a:solidFill>
                <a:latin typeface="Arial"/>
              </a:rPr>
              <a:t>make a mistake</a:t>
            </a:r>
            <a:r>
              <a:rPr sz="1400" b="0">
                <a:solidFill>
                  <a:srgbClr val="5A6572"/>
                </a:solidFill>
                <a:latin typeface="Arial"/>
              </a:rPr>
              <a:t>. Try again!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📥️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hand in your homework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 vazifasini topshirmoq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hand in your homework</a:t>
            </a:r>
            <a:r>
              <a:rPr sz="1400" b="0">
                <a:solidFill>
                  <a:srgbClr val="5A6572"/>
                </a:solidFill>
                <a:latin typeface="Arial"/>
              </a:rPr>
              <a:t> on time.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Unit 4: school, travel and describing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🏃️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run in the corridor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yo‘lakda yugurmoq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Never </a:t>
            </a:r>
            <a:r>
              <a:rPr sz="1400" b="1">
                <a:solidFill>
                  <a:srgbClr val="5A6572"/>
                </a:solidFill>
                <a:latin typeface="Arial"/>
              </a:rPr>
              <a:t>run in the corridor</a:t>
            </a:r>
            <a:r>
              <a:rPr sz="1400" b="0">
                <a:solidFill>
                  <a:srgbClr val="5A6572"/>
                </a:solidFill>
                <a:latin typeface="Arial"/>
              </a:rPr>
              <a:t> between lessons.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👶️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young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yosh (yoshi kichik)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too </a:t>
            </a:r>
            <a:r>
              <a:rPr sz="1400" b="1">
                <a:solidFill>
                  <a:srgbClr val="5A6572"/>
                </a:solidFill>
                <a:latin typeface="Arial"/>
              </a:rPr>
              <a:t>young</a:t>
            </a:r>
            <a:r>
              <a:rPr sz="1400" b="0">
                <a:solidFill>
                  <a:srgbClr val="5A6572"/>
                </a:solidFill>
                <a:latin typeface="Arial"/>
              </a:rPr>
              <a:t> to have a car.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💪️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strong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kuchli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dad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strong</a:t>
            </a:r>
            <a:r>
              <a:rPr sz="1400" b="0">
                <a:solidFill>
                  <a:srgbClr val="5A6572"/>
                </a:solidFill>
                <a:latin typeface="Arial"/>
              </a:rPr>
              <a:t>: he can carry two big boxes.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✍️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well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yaxshi (ravish)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Diane writes poems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well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Top five mistakes — and the rules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Yosh — </a:t>
            </a:r>
            <a:r>
              <a:rPr sz="1800" b="1">
                <a:solidFill>
                  <a:srgbClr val="1E2A38"/>
                </a:solidFill>
                <a:latin typeface="Arial"/>
              </a:rPr>
              <a:t>be</a:t>
            </a:r>
            <a:r>
              <a:rPr sz="1800" b="0">
                <a:solidFill>
                  <a:srgbClr val="1E2A38"/>
                </a:solidFill>
                <a:latin typeface="Arial"/>
              </a:rPr>
              <a:t> bilan: ✗ </a:t>
            </a:r>
            <a:r>
              <a:rPr sz="1800" b="0" strike="sngStrike">
                <a:solidFill>
                  <a:srgbClr val="1E2A38"/>
                </a:solidFill>
                <a:latin typeface="Arial"/>
              </a:rPr>
              <a:t>I have twelve years.</a:t>
            </a:r>
            <a:r>
              <a:rPr sz="1800" b="0">
                <a:solidFill>
                  <a:srgbClr val="1E2A38"/>
                </a:solidFill>
                <a:latin typeface="Arial"/>
              </a:rPr>
              <a:t> → </a:t>
            </a:r>
            <a:r>
              <a:rPr sz="1800" b="1">
                <a:solidFill>
                  <a:srgbClr val="1E2A38"/>
                </a:solidFill>
                <a:latin typeface="Arial"/>
              </a:rPr>
              <a:t>I’m twelve.</a:t>
            </a:r>
            <a:r>
              <a:rPr sz="1800" b="0">
                <a:solidFill>
                  <a:srgbClr val="1E2A38"/>
                </a:solidFill>
                <a:latin typeface="Arial"/>
              </a:rPr>
              <a:t>; egalik — </a:t>
            </a:r>
            <a:r>
              <a:rPr sz="1800" b="1">
                <a:solidFill>
                  <a:srgbClr val="1E2A38"/>
                </a:solidFill>
                <a:latin typeface="Arial"/>
              </a:rPr>
              <a:t>have got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She’s got a cat.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he / she / it</a:t>
            </a:r>
            <a:r>
              <a:rPr sz="1800" b="0">
                <a:solidFill>
                  <a:srgbClr val="1E2A38"/>
                </a:solidFill>
                <a:latin typeface="Arial"/>
              </a:rPr>
              <a:t> + </a:t>
            </a:r>
            <a:r>
              <a:rPr sz="1800" b="1">
                <a:solidFill>
                  <a:srgbClr val="1E2A38"/>
                </a:solidFill>
                <a:latin typeface="Arial"/>
              </a:rPr>
              <a:t>-s</a:t>
            </a:r>
            <a:r>
              <a:rPr sz="1800" b="0">
                <a:solidFill>
                  <a:srgbClr val="1E2A38"/>
                </a:solidFill>
                <a:latin typeface="Arial"/>
              </a:rPr>
              <a:t>: ✗ </a:t>
            </a:r>
            <a:r>
              <a:rPr sz="1800" b="0" strike="sngStrike">
                <a:solidFill>
                  <a:srgbClr val="1E2A38"/>
                </a:solidFill>
                <a:latin typeface="Arial"/>
              </a:rPr>
              <a:t>My sister go</a:t>
            </a:r>
            <a:r>
              <a:rPr sz="1800" b="0">
                <a:solidFill>
                  <a:srgbClr val="1E2A38"/>
                </a:solidFill>
                <a:latin typeface="Arial"/>
              </a:rPr>
              <a:t> → </a:t>
            </a:r>
            <a:r>
              <a:rPr sz="1800" b="1">
                <a:solidFill>
                  <a:srgbClr val="1E2A38"/>
                </a:solidFill>
                <a:latin typeface="Arial"/>
              </a:rPr>
              <a:t>My sister goes</a:t>
            </a:r>
            <a:r>
              <a:rPr sz="1800" b="0">
                <a:solidFill>
                  <a:srgbClr val="1E2A38"/>
                </a:solidFill>
                <a:latin typeface="Arial"/>
              </a:rPr>
              <a:t>; inkor va so‘roqda — </a:t>
            </a:r>
            <a:r>
              <a:rPr sz="1800" b="1">
                <a:solidFill>
                  <a:srgbClr val="1E2A38"/>
                </a:solidFill>
                <a:latin typeface="Arial"/>
              </a:rPr>
              <a:t>doesn’t / does</a:t>
            </a:r>
            <a:r>
              <a:rPr sz="1800" b="0">
                <a:solidFill>
                  <a:srgbClr val="1E2A38"/>
                </a:solidFill>
                <a:latin typeface="Arial"/>
              </a:rPr>
              <a:t> + -s’siz fe’l.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Hozir — </a:t>
            </a:r>
            <a:r>
              <a:rPr sz="1800" b="1">
                <a:solidFill>
                  <a:srgbClr val="1E2A38"/>
                </a:solidFill>
                <a:latin typeface="Arial"/>
              </a:rPr>
              <a:t>am / is / are + -ing</a:t>
            </a:r>
            <a:r>
              <a:rPr sz="1800" b="0">
                <a:solidFill>
                  <a:srgbClr val="1E2A38"/>
                </a:solidFill>
                <a:latin typeface="Arial"/>
              </a:rPr>
              <a:t>, lekin holat fe’llari -ing olmaydi: ✗ </a:t>
            </a:r>
            <a:r>
              <a:rPr sz="1800" b="0" strike="sngStrike">
                <a:solidFill>
                  <a:srgbClr val="1E2A38"/>
                </a:solidFill>
                <a:latin typeface="Arial"/>
              </a:rPr>
              <a:t>I’m liking</a:t>
            </a:r>
            <a:r>
              <a:rPr sz="1800" b="0">
                <a:solidFill>
                  <a:srgbClr val="1E2A38"/>
                </a:solidFill>
                <a:latin typeface="Arial"/>
              </a:rPr>
              <a:t> → </a:t>
            </a:r>
            <a:r>
              <a:rPr sz="1800" b="1">
                <a:solidFill>
                  <a:srgbClr val="1E2A38"/>
                </a:solidFill>
                <a:latin typeface="Arial"/>
              </a:rPr>
              <a:t>I like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Savol tartibi: so‘roq so‘zi + </a:t>
            </a:r>
            <a:r>
              <a:rPr sz="1800" b="1">
                <a:solidFill>
                  <a:srgbClr val="1E2A38"/>
                </a:solidFill>
                <a:latin typeface="Arial"/>
              </a:rPr>
              <a:t>do / does / is / are</a:t>
            </a:r>
            <a:r>
              <a:rPr sz="1800" b="0">
                <a:solidFill>
                  <a:srgbClr val="1E2A38"/>
                </a:solidFill>
                <a:latin typeface="Arial"/>
              </a:rPr>
              <a:t> + ega: ✗ </a:t>
            </a:r>
            <a:r>
              <a:rPr sz="1800" b="0" strike="sngStrike">
                <a:solidFill>
                  <a:srgbClr val="1E2A38"/>
                </a:solidFill>
                <a:latin typeface="Arial"/>
              </a:rPr>
              <a:t>Where you live?</a:t>
            </a:r>
            <a:r>
              <a:rPr sz="1800" b="0">
                <a:solidFill>
                  <a:srgbClr val="1E2A38"/>
                </a:solidFill>
                <a:latin typeface="Arial"/>
              </a:rPr>
              <a:t> → </a:t>
            </a:r>
            <a:r>
              <a:rPr sz="1800" b="1">
                <a:solidFill>
                  <a:srgbClr val="1E2A38"/>
                </a:solidFill>
                <a:latin typeface="Arial"/>
              </a:rPr>
              <a:t>Where do you live?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too</a:t>
            </a:r>
            <a:r>
              <a:rPr sz="1800" b="0">
                <a:solidFill>
                  <a:srgbClr val="1E2A38"/>
                </a:solidFill>
                <a:latin typeface="Arial"/>
              </a:rPr>
              <a:t> — muammo bor: ✗ </a:t>
            </a:r>
            <a:r>
              <a:rPr sz="1800" b="0" strike="sngStrike">
                <a:solidFill>
                  <a:srgbClr val="1E2A38"/>
                </a:solidFill>
                <a:latin typeface="Arial"/>
              </a:rPr>
              <a:t>very hot to drink</a:t>
            </a:r>
            <a:r>
              <a:rPr sz="1800" b="0">
                <a:solidFill>
                  <a:srgbClr val="1E2A38"/>
                </a:solidFill>
                <a:latin typeface="Arial"/>
              </a:rPr>
              <a:t> → </a:t>
            </a:r>
            <a:r>
              <a:rPr sz="1800" b="1">
                <a:solidFill>
                  <a:srgbClr val="1E2A38"/>
                </a:solidFill>
                <a:latin typeface="Arial"/>
              </a:rPr>
              <a:t>too hot to drink</a:t>
            </a:r>
            <a:r>
              <a:rPr sz="1800" b="0">
                <a:solidFill>
                  <a:srgbClr val="1E2A38"/>
                </a:solidFill>
                <a:latin typeface="Arial"/>
              </a:rPr>
              <a:t>; fe’ldan keyin ravish: </a:t>
            </a:r>
            <a:r>
              <a:rPr sz="1800" b="1">
                <a:solidFill>
                  <a:srgbClr val="1E2A38"/>
                </a:solidFill>
                <a:latin typeface="Arial"/>
              </a:rPr>
              <a:t>She sings well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ERROR AUCTION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Error auction — part 1 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Each team has 100 points. Bet 10–30 points on the sentences you think are CORRECT. A wrong bet loses the points.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sister is fourteen years old.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have got twelve years.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Is this pencil yours?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parent’s car is red. (two parents)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Aziz don’t like fish.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Does your brother play football?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ERROR AUCTION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Error auction — part 1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 go usually to school by bus.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It’s quarter past eight.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Look! Those boys is running.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I’m knowing the answer.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ERROR AUCTION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Error auction — part 2 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Same rules. Then correct every wrong sentence in your notebook.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Can you help me with my homework?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 made the cake ourself.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Where you live?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Who knows the answer?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Don’t to run in the corridor!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This tea is very hot to drink.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ERROR AUCTION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Error auction — part 2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She sings very good.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What does your mum do?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Are you doing your homework now?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How much people are there in your family?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error auction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Correct (✓)</a:t>
            </a:r>
            <a:r>
              <a:rPr sz="1600" b="0">
                <a:solidFill>
                  <a:srgbClr val="1E2A38"/>
                </a:solidFill>
                <a:latin typeface="Arial"/>
              </a:rPr>
              <a:t>: 1 · 3 · 6 · 8 · 11 · 14 · 18 · 19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2</a:t>
            </a:r>
            <a:r>
              <a:rPr sz="1600" b="0">
                <a:solidFill>
                  <a:srgbClr val="1E2A38"/>
                </a:solidFill>
                <a:latin typeface="Arial"/>
              </a:rPr>
              <a:t> I’m twelve (years old). · </a:t>
            </a:r>
            <a:r>
              <a:rPr sz="1600" b="1">
                <a:solidFill>
                  <a:srgbClr val="1E2A38"/>
                </a:solidFill>
                <a:latin typeface="Arial"/>
              </a:rPr>
              <a:t>4</a:t>
            </a:r>
            <a:r>
              <a:rPr sz="1600" b="0">
                <a:solidFill>
                  <a:srgbClr val="1E2A38"/>
                </a:solidFill>
                <a:latin typeface="Arial"/>
              </a:rPr>
              <a:t> My parents’ car is red. · </a:t>
            </a:r>
            <a:r>
              <a:rPr sz="1600" b="1">
                <a:solidFill>
                  <a:srgbClr val="1E2A38"/>
                </a:solidFill>
                <a:latin typeface="Arial"/>
              </a:rPr>
              <a:t>5</a:t>
            </a:r>
            <a:r>
              <a:rPr sz="1600" b="0">
                <a:solidFill>
                  <a:srgbClr val="1E2A38"/>
                </a:solidFill>
                <a:latin typeface="Arial"/>
              </a:rPr>
              <a:t> Aziz doesn’t like fish.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7</a:t>
            </a:r>
            <a:r>
              <a:rPr sz="1600" b="0">
                <a:solidFill>
                  <a:srgbClr val="1E2A38"/>
                </a:solidFill>
                <a:latin typeface="Arial"/>
              </a:rPr>
              <a:t> We usually go to school by bus. · </a:t>
            </a:r>
            <a:r>
              <a:rPr sz="1600" b="1">
                <a:solidFill>
                  <a:srgbClr val="1E2A38"/>
                </a:solidFill>
                <a:latin typeface="Arial"/>
              </a:rPr>
              <a:t>9</a:t>
            </a:r>
            <a:r>
              <a:rPr sz="1600" b="0">
                <a:solidFill>
                  <a:srgbClr val="1E2A38"/>
                </a:solidFill>
                <a:latin typeface="Arial"/>
              </a:rPr>
              <a:t> Those boys are running. · </a:t>
            </a:r>
            <a:r>
              <a:rPr sz="1600" b="1">
                <a:solidFill>
                  <a:srgbClr val="1E2A38"/>
                </a:solidFill>
                <a:latin typeface="Arial"/>
              </a:rPr>
              <a:t>10</a:t>
            </a:r>
            <a:r>
              <a:rPr sz="1600" b="0">
                <a:solidFill>
                  <a:srgbClr val="1E2A38"/>
                </a:solidFill>
                <a:latin typeface="Arial"/>
              </a:rPr>
              <a:t> I know the answer.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12</a:t>
            </a:r>
            <a:r>
              <a:rPr sz="1600" b="0">
                <a:solidFill>
                  <a:srgbClr val="1E2A38"/>
                </a:solidFill>
                <a:latin typeface="Arial"/>
              </a:rPr>
              <a:t> We made the cake ourselves. · </a:t>
            </a:r>
            <a:r>
              <a:rPr sz="1600" b="1">
                <a:solidFill>
                  <a:srgbClr val="1E2A38"/>
                </a:solidFill>
                <a:latin typeface="Arial"/>
              </a:rPr>
              <a:t>13</a:t>
            </a:r>
            <a:r>
              <a:rPr sz="1600" b="0">
                <a:solidFill>
                  <a:srgbClr val="1E2A38"/>
                </a:solidFill>
                <a:latin typeface="Arial"/>
              </a:rPr>
              <a:t> Where do you live? · </a:t>
            </a:r>
            <a:r>
              <a:rPr sz="1600" b="1">
                <a:solidFill>
                  <a:srgbClr val="1E2A38"/>
                </a:solidFill>
                <a:latin typeface="Arial"/>
              </a:rPr>
              <a:t>15</a:t>
            </a:r>
            <a:r>
              <a:rPr sz="1600" b="0">
                <a:solidFill>
                  <a:srgbClr val="1E2A38"/>
                </a:solidFill>
                <a:latin typeface="Arial"/>
              </a:rPr>
              <a:t> Don’t run in the corridor!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16</a:t>
            </a:r>
            <a:r>
              <a:rPr sz="1600" b="0">
                <a:solidFill>
                  <a:srgbClr val="1E2A38"/>
                </a:solidFill>
                <a:latin typeface="Arial"/>
              </a:rPr>
              <a:t> This tea is too hot to drink. · </a:t>
            </a:r>
            <a:r>
              <a:rPr sz="1600" b="1">
                <a:solidFill>
                  <a:srgbClr val="1E2A38"/>
                </a:solidFill>
                <a:latin typeface="Arial"/>
              </a:rPr>
              <a:t>17</a:t>
            </a:r>
            <a:r>
              <a:rPr sz="1600" b="0">
                <a:solidFill>
                  <a:srgbClr val="1E2A38"/>
                </a:solidFill>
                <a:latin typeface="Arial"/>
              </a:rPr>
              <a:t> She sings very well. · </a:t>
            </a:r>
            <a:r>
              <a:rPr sz="1600" b="1">
                <a:solidFill>
                  <a:srgbClr val="1E2A38"/>
                </a:solidFill>
                <a:latin typeface="Arial"/>
              </a:rPr>
              <a:t>20</a:t>
            </a:r>
            <a:r>
              <a:rPr sz="1600" b="0">
                <a:solidFill>
                  <a:srgbClr val="1E2A38"/>
                </a:solidFill>
                <a:latin typeface="Arial"/>
              </a:rPr>
              <a:t> How many people …?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71499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86130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91640" y="582472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Each correction — say the rule number from the focus slide (1–5).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Endings and stress we often get wrong — say them clearly: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leaves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/liːvz/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arrives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/əˈraɪvz/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teaches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/ˈtiːtʃɪz/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belongs to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/bɪˈlɒŋz tə/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the owner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/ði ˈəʊnə/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borrow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/ˈbɒrəʊ/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believe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/bɪˈliːv/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 mistake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/ə mɪˈsteɪk/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He / she / it: listen for the /z/ or /ɪz/ at the end — leaves, arrives, teaches.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brother ________ got a new skateboard. (h…)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Is this your pen? — No, it isn’t ________. Mine is blue. (m…)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dad ________ to work by bus every day. (g…)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your sister like music? — Yes, she does. (D…)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I’m ________ late for school. I always come at eight. (n…)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Look! The children are ________ in the park. (r…)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This bag is too heavy ________ me to carry. (f…)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Can you help ________? He’s lost. (h…)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forget your homework! (D…)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What does your mum ________? — She’s a nurse. (d…)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Correct interview: ask your partner five questions, one from each part (Have you got a pet …? / What time do you leave home? / Are you saving money for …? / Is your school far from your house? / Is it too … to …?). Your partner answers in full sentences.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Listen for mistakes: if your partner makes a mistake, say Stop! and help him or her to correct it.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Swap roles. At the end, tell the class one mistake you corrected.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Mistake detectives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Every Monday our teacher gives us a ‘mistake detective’ game. Today we’re looking at Bobur’s email to his English friend.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His first sentence is: “I have twelve years old.” We know the answer: in English we say I’m twelve — with be, not have!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next one is: “My mum go to work </a:t>
            </a:r>
            <a:r>
              <a:rPr sz="1600" b="1">
                <a:solidFill>
                  <a:srgbClr val="1E2A38"/>
                </a:solidFill>
                <a:latin typeface="Arial"/>
              </a:rPr>
              <a:t>by car</a:t>
            </a:r>
            <a:r>
              <a:rPr sz="1600" b="0">
                <a:solidFill>
                  <a:srgbClr val="1E2A38"/>
                </a:solidFill>
                <a:latin typeface="Arial"/>
              </a:rPr>
              <a:t>.” Malika finds the mistake, and we all </a:t>
            </a:r>
            <a:r>
              <a:rPr sz="1600" b="1">
                <a:solidFill>
                  <a:srgbClr val="1E2A38"/>
                </a:solidFill>
                <a:latin typeface="Arial"/>
              </a:rPr>
              <a:t>agree</a:t>
            </a:r>
            <a:r>
              <a:rPr sz="1600" b="0">
                <a:solidFill>
                  <a:srgbClr val="1E2A38"/>
                </a:solidFill>
                <a:latin typeface="Arial"/>
              </a:rPr>
              <a:t>: she </a:t>
            </a:r>
            <a:r>
              <a:rPr sz="1600" b="1">
                <a:solidFill>
                  <a:srgbClr val="1E2A38"/>
                </a:solidFill>
                <a:latin typeface="Arial"/>
              </a:rPr>
              <a:t>goes to work</a:t>
            </a:r>
            <a:r>
              <a:rPr sz="1600" b="0">
                <a:solidFill>
                  <a:srgbClr val="1E2A38"/>
                </a:solidFill>
                <a:latin typeface="Arial"/>
              </a:rPr>
              <a:t> — he, she, it + -s.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Then: “I am liking football very much.” That’s easy — like is a stative verb: I like football very much.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Mistake detectives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last mistake is: “I’m very tired to </a:t>
            </a:r>
            <a:r>
              <a:rPr sz="1600" b="1">
                <a:solidFill>
                  <a:srgbClr val="1E2A38"/>
                </a:solidFill>
                <a:latin typeface="Arial"/>
              </a:rPr>
              <a:t>play the drums</a:t>
            </a:r>
            <a:r>
              <a:rPr sz="1600" b="0">
                <a:solidFill>
                  <a:srgbClr val="1E2A38"/>
                </a:solidFill>
                <a:latin typeface="Arial"/>
              </a:rPr>
              <a:t> today.” Everybody shouts: “You’re too tired to play!” Bobur laughs: “OK, OK — everybody can </a:t>
            </a:r>
            <a:r>
              <a:rPr sz="1600" b="1">
                <a:solidFill>
                  <a:srgbClr val="1E2A38"/>
                </a:solidFill>
                <a:latin typeface="Arial"/>
              </a:rPr>
              <a:t>make a mistake</a:t>
            </a:r>
            <a:r>
              <a:rPr sz="1600" b="0">
                <a:solidFill>
                  <a:srgbClr val="1E2A38"/>
                </a:solidFill>
                <a:latin typeface="Arial"/>
              </a:rPr>
              <a:t>! You’re very good detectives!”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game does the class play every Monday?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wrong in ‘I have twelve years old’?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is ‘My mum go’ wrong?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can’t we say ‘I am liking’?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Correct the last sentence.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say it right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xato gapni aytaman, siz to‘g‘risini va qoidasini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He have got a pet rabbit.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Where your dad goes to work?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 always am on time for school.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Look! My brother plays the drums.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This is my sister skateboard.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Bu dars YANGI so‘z bermaydi — kartalar I chorakdagi 1–4-bo‘limlardan (2–28-darslar).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Yosh </a:t>
            </a:r>
            <a:r>
              <a:rPr sz="1600" b="1">
                <a:solidFill>
                  <a:srgbClr val="1E2A38"/>
                </a:solidFill>
                <a:latin typeface="Arial"/>
              </a:rPr>
              <a:t>be</a:t>
            </a:r>
            <a:r>
              <a:rPr sz="1600" b="0">
                <a:solidFill>
                  <a:srgbClr val="1E2A38"/>
                </a:solidFill>
                <a:latin typeface="Arial"/>
              </a:rPr>
              <a:t> bilan aytiladi: </a:t>
            </a:r>
            <a:r>
              <a:rPr sz="1600" b="1">
                <a:solidFill>
                  <a:srgbClr val="1E2A38"/>
                </a:solidFill>
                <a:latin typeface="Arial"/>
              </a:rPr>
              <a:t>I’m twelve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«o‘n ikki yoshdaman» (✗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I have twelve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he / she / it</a:t>
            </a:r>
            <a:r>
              <a:rPr sz="1600" b="0">
                <a:solidFill>
                  <a:srgbClr val="1E2A38"/>
                </a:solidFill>
                <a:latin typeface="Arial"/>
              </a:rPr>
              <a:t> — fe’lga </a:t>
            </a:r>
            <a:r>
              <a:rPr sz="1600" b="1">
                <a:solidFill>
                  <a:srgbClr val="1E2A38"/>
                </a:solidFill>
                <a:latin typeface="Arial"/>
              </a:rPr>
              <a:t>-s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she goes, he watches</a:t>
            </a:r>
            <a:r>
              <a:rPr sz="1600" b="0">
                <a:solidFill>
                  <a:srgbClr val="1E2A38"/>
                </a:solidFill>
                <a:latin typeface="Arial"/>
              </a:rPr>
              <a:t>; inkorda </a:t>
            </a:r>
            <a:r>
              <a:rPr sz="1600" b="1">
                <a:solidFill>
                  <a:srgbClr val="1E2A38"/>
                </a:solidFill>
                <a:latin typeface="Arial"/>
              </a:rPr>
              <a:t>doesn’t go</a:t>
            </a:r>
            <a:r>
              <a:rPr sz="1600" b="0">
                <a:solidFill>
                  <a:srgbClr val="1E2A38"/>
                </a:solidFill>
                <a:latin typeface="Arial"/>
              </a:rPr>
              <a:t> (-s yo‘q).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always, usually, never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asosiy fe’ldan oldin, lekin </a:t>
            </a:r>
            <a:r>
              <a:rPr sz="1600" b="1">
                <a:solidFill>
                  <a:srgbClr val="1E2A38"/>
                </a:solidFill>
                <a:latin typeface="Arial"/>
              </a:rPr>
              <a:t>be</a:t>
            </a:r>
            <a:r>
              <a:rPr sz="1600" b="0">
                <a:solidFill>
                  <a:srgbClr val="1E2A38"/>
                </a:solidFill>
                <a:latin typeface="Arial"/>
              </a:rPr>
              <a:t> dan keyin: </a:t>
            </a:r>
            <a:r>
              <a:rPr sz="1600" b="1">
                <a:solidFill>
                  <a:srgbClr val="1E2A38"/>
                </a:solidFill>
                <a:latin typeface="Arial"/>
              </a:rPr>
              <a:t>I usually walk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I’m usually late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myself, yourself, ourselves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«o‘zim, o‘zing, o‘zimiz»: </a:t>
            </a:r>
            <a:r>
              <a:rPr sz="1600" b="1">
                <a:solidFill>
                  <a:srgbClr val="1E2A38"/>
                </a:solidFill>
                <a:latin typeface="Arial"/>
              </a:rPr>
              <a:t>We did it ourselves.</a:t>
            </a:r>
            <a:r>
              <a:rPr sz="1600" b="0">
                <a:solidFill>
                  <a:srgbClr val="1E2A38"/>
                </a:solidFill>
                <a:latin typeface="Arial"/>
              </a:rPr>
              <a:t> </a:t>
            </a:r>
            <a:r>
              <a:rPr sz="1600" b="1">
                <a:solidFill>
                  <a:srgbClr val="1E2A38"/>
                </a:solidFill>
                <a:latin typeface="Arial"/>
              </a:rPr>
              <a:t>Did you hurt yourself?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Working on mistakes: rewrite all your wrong ChSB 1 answers correctly in your notebook.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Quick check — Workbook p. 22 and p. 28.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32 items with the flashcards: sozlar.com/vocab/cards/?set=grade7-lesson36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Evan-Amos · Public domain · https://commons.wikimedia.org/wiki/File:Office-pink-erasers.jpg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sozlar.com/vocab/cards/?set=grade7-lesson36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