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Consolidation: Working 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Mustahkamlash: xatolar ustida ishlash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Consolidation 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Albeiro Rodas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and correct twelve typical mistakes in sentences from Units 1–4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the rule for each correction (stative verbs, past perfect, used to, comparatives, articles)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their own ChSB-1 mistakes and write a new example for each rule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ten sentences without the same mistakes (gap-fill)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CLINIC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Find and correct the mistake (1–6)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Every sentence has ONE mistake. Work with a partner: correct it and name the rule.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knowing him since primary school.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I arrived, the film already started.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didn’t used to like vegetables.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brother is more taller than 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She’s interested about becoming a journalist.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Let’s go out when you will finish.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ERROR CLINIC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Find and correct the mistake (7–12)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Every sentence has ONE mistake. Work with a partner: correct it and name the rule.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did a lot of mistakes in the test.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plays judo every Friday.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works as engineer.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the more exciting film I’ve ever seen.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Many people leave because the low salary.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living in Tashkent since 2015.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Verbs for states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(eshitganda) … bo‘lib tuyulmoq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Your plan </a:t>
            </a:r>
            <a:r>
              <a:rPr sz="1400" b="1">
                <a:solidFill>
                  <a:srgbClr val="5A6572"/>
                </a:solidFill>
                <a:latin typeface="Arial"/>
              </a:rPr>
              <a:t>sounds</a:t>
            </a:r>
            <a:r>
              <a:rPr sz="1400" b="0">
                <a:solidFill>
                  <a:srgbClr val="5A6572"/>
                </a:solidFill>
                <a:latin typeface="Arial"/>
              </a:rPr>
              <a:t> great — let’s try it on Saturday.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taste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ta’mi kelmoq, (qanday) ta’mli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soup </a:t>
            </a:r>
            <a:r>
              <a:rPr sz="1400" b="1">
                <a:solidFill>
                  <a:srgbClr val="5A6572"/>
                </a:solidFill>
                <a:latin typeface="Arial"/>
              </a:rPr>
              <a:t>tastes</a:t>
            </a:r>
            <a:r>
              <a:rPr sz="1400" b="0">
                <a:solidFill>
                  <a:srgbClr val="5A6572"/>
                </a:solidFill>
                <a:latin typeface="Arial"/>
              </a:rPr>
              <a:t> of nothing — pass me the salt, please.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smell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hidi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Grandma’s kitchen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smells</a:t>
            </a:r>
            <a:r>
              <a:rPr sz="1400" b="0">
                <a:solidFill>
                  <a:srgbClr val="5A6572"/>
                </a:solidFill>
                <a:latin typeface="Arial"/>
              </a:rPr>
              <a:t> of fresh bread.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like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(tashqi ko‘rinishdan) o‘xshamoq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says I </a:t>
            </a:r>
            <a:r>
              <a:rPr sz="1400" b="1">
                <a:solidFill>
                  <a:srgbClr val="5A6572"/>
                </a:solidFill>
                <a:latin typeface="Arial"/>
              </a:rPr>
              <a:t>look like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grandfather.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Verbs for states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weigh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og‘irligi … bo‘lmoq, … kilo kelmoq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parcel </a:t>
            </a:r>
            <a:r>
              <a:rPr sz="1400" b="1">
                <a:solidFill>
                  <a:srgbClr val="5A6572"/>
                </a:solidFill>
                <a:latin typeface="Arial"/>
              </a:rPr>
              <a:t>weighs</a:t>
            </a:r>
            <a:r>
              <a:rPr sz="1400" b="0">
                <a:solidFill>
                  <a:srgbClr val="5A6572"/>
                </a:solidFill>
                <a:latin typeface="Arial"/>
              </a:rPr>
              <a:t> almost five kilos.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narxi … bo‘lmoq, … turmoq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These trainers </a:t>
            </a:r>
            <a:r>
              <a:rPr sz="1400" b="1">
                <a:solidFill>
                  <a:srgbClr val="5A6572"/>
                </a:solidFill>
                <a:latin typeface="Arial"/>
              </a:rPr>
              <a:t>cost</a:t>
            </a:r>
            <a:r>
              <a:rPr sz="1400" b="0">
                <a:solidFill>
                  <a:srgbClr val="5A6572"/>
                </a:solidFill>
                <a:latin typeface="Arial"/>
              </a:rPr>
              <a:t> more than my whole school uniform.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(kiyim) o‘lchamiga to‘g‘ri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These shoes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fit</a:t>
            </a:r>
            <a:r>
              <a:rPr sz="1400" b="0">
                <a:solidFill>
                  <a:srgbClr val="5A6572"/>
                </a:solidFill>
                <a:latin typeface="Arial"/>
              </a:rPr>
              <a:t> me any more — my feet have grown.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thinking about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 haqida o‘ylab turmoq (jarayon)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worried. What </a:t>
            </a:r>
            <a:r>
              <a:rPr sz="1400" b="1">
                <a:solidFill>
                  <a:srgbClr val="5A6572"/>
                </a:solidFill>
                <a:latin typeface="Arial"/>
              </a:rPr>
              <a:t>are you thinking about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in the past (used to)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driving licence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haydovchilik guvohnomasi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didn’t use to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driving licence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went everywhere by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those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o‘sha paytlarda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those days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used to write letters instead of emails.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 longer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endi … emas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used to drive a lorry, but he </a:t>
            </a:r>
            <a:r>
              <a:rPr sz="1400" b="1">
                <a:solidFill>
                  <a:srgbClr val="5A6572"/>
                </a:solidFill>
                <a:latin typeface="Arial"/>
              </a:rPr>
              <a:t>no longer</a:t>
            </a:r>
            <a:r>
              <a:rPr sz="1400" b="0">
                <a:solidFill>
                  <a:srgbClr val="5A6572"/>
                </a:solidFill>
                <a:latin typeface="Arial"/>
              </a:rPr>
              <a:t> works.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in the past (used to)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afraid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qo‘rqmoq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used to </a:t>
            </a:r>
            <a:r>
              <a:rPr sz="1400" b="1">
                <a:solidFill>
                  <a:srgbClr val="5A6572"/>
                </a:solidFill>
                <a:latin typeface="Arial"/>
              </a:rPr>
              <a:t>be afraid of</a:t>
            </a:r>
            <a:r>
              <a:rPr sz="1400" b="0">
                <a:solidFill>
                  <a:srgbClr val="5A6572"/>
                </a:solidFill>
                <a:latin typeface="Arial"/>
              </a:rPr>
              <a:t> the dark when I was small.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 a child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bolalikda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As a child</a:t>
            </a:r>
            <a:r>
              <a:rPr sz="1400" b="0">
                <a:solidFill>
                  <a:srgbClr val="5A6572"/>
                </a:solidFill>
                <a:latin typeface="Arial"/>
              </a:rPr>
              <a:t>, I would always sit by the window on the bus.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long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 ish soatlari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is used to working </a:t>
            </a:r>
            <a:r>
              <a:rPr sz="1400" b="1">
                <a:solidFill>
                  <a:srgbClr val="5A6572"/>
                </a:solidFill>
                <a:latin typeface="Arial"/>
              </a:rPr>
              <a:t>long hours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airport.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Experiences and earlier events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 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uzoq kutmoq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are you? I’ve been </a:t>
            </a:r>
            <a:r>
              <a:rPr sz="1400" b="1">
                <a:solidFill>
                  <a:srgbClr val="5A6572"/>
                </a:solidFill>
                <a:latin typeface="Arial"/>
              </a:rPr>
              <a:t>waiting for ages</a:t>
            </a:r>
            <a:r>
              <a:rPr sz="1400" b="0">
                <a:solidFill>
                  <a:srgbClr val="5A6572"/>
                </a:solidFill>
                <a:latin typeface="Arial"/>
              </a:rPr>
              <a:t> outside the cinema!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part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 qatnashmoq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taken part in</a:t>
            </a:r>
            <a:r>
              <a:rPr sz="1400" b="0">
                <a:solidFill>
                  <a:srgbClr val="5A6572"/>
                </a:solidFill>
                <a:latin typeface="Arial"/>
              </a:rPr>
              <a:t> a school concert before.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 a competition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musobaqada g‘olib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chess team has </a:t>
            </a:r>
            <a:r>
              <a:rPr sz="1400" b="1">
                <a:solidFill>
                  <a:srgbClr val="5A6572"/>
                </a:solidFill>
                <a:latin typeface="Arial"/>
              </a:rPr>
              <a:t>won two competitions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find a job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topmoq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By the end of the summer, Aziza had </a:t>
            </a:r>
            <a:r>
              <a:rPr sz="1400" b="1">
                <a:solidFill>
                  <a:srgbClr val="5A6572"/>
                </a:solidFill>
                <a:latin typeface="Arial"/>
              </a:rPr>
              <a:t>found a job</a:t>
            </a:r>
            <a:r>
              <a:rPr sz="1400" b="0">
                <a:solidFill>
                  <a:srgbClr val="5A6572"/>
                </a:solidFill>
                <a:latin typeface="Arial"/>
              </a:rPr>
              <a:t> in a café.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Experiences and earlier events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quit your job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ishdan bo‘shamoq (o‘z xohishi bilan)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Nilufar had </a:t>
            </a:r>
            <a:r>
              <a:rPr sz="1400" b="1">
                <a:solidFill>
                  <a:srgbClr val="5A6572"/>
                </a:solidFill>
                <a:latin typeface="Arial"/>
              </a:rPr>
              <a:t>quit her job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bank before she opened her flower shop.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deadline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oxirgi muddat (topshirish muddati)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had been working late every evening because </a:t>
            </a:r>
            <a:r>
              <a:rPr sz="1400" b="1">
                <a:solidFill>
                  <a:srgbClr val="5A6572"/>
                </a:solidFill>
                <a:latin typeface="Arial"/>
              </a:rPr>
              <a:t>the deadline</a:t>
            </a:r>
            <a:r>
              <a:rPr sz="1400" b="0">
                <a:solidFill>
                  <a:srgbClr val="5A6572"/>
                </a:solidFill>
                <a:latin typeface="Arial"/>
              </a:rPr>
              <a:t> was on Friday.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decision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qaror qabul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club hasn’t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decision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summer trip yet.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Words that go together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worry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 haqida xavotirlanmoq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</a:t>
            </a:r>
            <a:r>
              <a:rPr sz="1400" b="1">
                <a:solidFill>
                  <a:srgbClr val="5A6572"/>
                </a:solidFill>
                <a:latin typeface="Arial"/>
              </a:rPr>
              <a:t>worries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everything, even the weather.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complain about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 dan shikoyat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neighbours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complain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noise from our flat.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succeed 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 ga muvaffaq bo‘lmoq, uddasidan 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succeed in</a:t>
            </a:r>
            <a:r>
              <a:rPr sz="1400" b="0">
                <a:solidFill>
                  <a:srgbClr val="5A6572"/>
                </a:solidFill>
                <a:latin typeface="Arial"/>
              </a:rPr>
              <a:t> getting the children to bed before nine?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blame somebody for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kimnidir biror narsa uchun ayblamoq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blame</a:t>
            </a:r>
            <a:r>
              <a:rPr sz="1400" b="0">
                <a:solidFill>
                  <a:srgbClr val="5A6572"/>
                </a:solidFill>
                <a:latin typeface="Arial"/>
              </a:rPr>
              <a:t> the weather </a:t>
            </a:r>
            <a:r>
              <a:rPr sz="1400" b="1">
                <a:solidFill>
                  <a:srgbClr val="5A6572"/>
                </a:solidFill>
                <a:latin typeface="Arial"/>
              </a:rPr>
              <a:t>for</a:t>
            </a:r>
            <a:r>
              <a:rPr sz="1400" b="0">
                <a:solidFill>
                  <a:srgbClr val="5A6572"/>
                </a:solidFill>
                <a:latin typeface="Arial"/>
              </a:rPr>
              <a:t> your bad result.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Words that go together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congratulate somebody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kimnidir biror narsa bilan tabriklamoq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all </a:t>
            </a:r>
            <a:r>
              <a:rPr sz="1400" b="1">
                <a:solidFill>
                  <a:srgbClr val="5A6572"/>
                </a:solidFill>
                <a:latin typeface="Arial"/>
              </a:rPr>
              <a:t>congratulated</a:t>
            </a:r>
            <a:r>
              <a:rPr sz="1400" b="0">
                <a:solidFill>
                  <a:srgbClr val="5A6572"/>
                </a:solidFill>
                <a:latin typeface="Arial"/>
              </a:rPr>
              <a:t> her </a:t>
            </a:r>
            <a:r>
              <a:rPr sz="1400" b="1">
                <a:solidFill>
                  <a:srgbClr val="5A6572"/>
                </a:solidFill>
                <a:latin typeface="Arial"/>
              </a:rPr>
              <a:t>on</a:t>
            </a:r>
            <a:r>
              <a:rPr sz="1400" b="0">
                <a:solidFill>
                  <a:srgbClr val="5A6572"/>
                </a:solidFill>
                <a:latin typeface="Arial"/>
              </a:rPr>
              <a:t> her exam results.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judo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dzyudo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judo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sports centre.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chess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shaxmat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taught me to </a:t>
            </a:r>
            <a:r>
              <a:rPr sz="1400" b="1">
                <a:solidFill>
                  <a:srgbClr val="5A6572"/>
                </a:solidFill>
                <a:latin typeface="Arial"/>
              </a:rPr>
              <a:t>play chess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was six.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Comparing and places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dangerous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Mining is one of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dangerous</a:t>
            </a:r>
            <a:r>
              <a:rPr sz="1400" b="0">
                <a:solidFill>
                  <a:srgbClr val="5A6572"/>
                </a:solidFill>
                <a:latin typeface="Arial"/>
              </a:rPr>
              <a:t> jobs in the world.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safe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xavfsiz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in an office is </a:t>
            </a:r>
            <a:r>
              <a:rPr sz="1400" b="1">
                <a:solidFill>
                  <a:srgbClr val="5A6572"/>
                </a:solidFill>
                <a:latin typeface="Arial"/>
              </a:rPr>
              <a:t>safer</a:t>
            </a:r>
            <a:r>
              <a:rPr sz="1400" b="0">
                <a:solidFill>
                  <a:srgbClr val="5A6572"/>
                </a:solidFill>
                <a:latin typeface="Arial"/>
              </a:rPr>
              <a:t> than working on a building site.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demanding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mashaqqatli, ko‘p kuch talab qiladigan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pilot’s job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demanding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 gardener’s.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hayajonli, qiziqarli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Being a reporter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than I had expected.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Comparing and places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Alps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Alp tog‘lari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went hang-gliding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Alps</a:t>
            </a:r>
            <a:r>
              <a:rPr sz="1400" b="0">
                <a:solidFill>
                  <a:srgbClr val="5A6572"/>
                </a:solidFill>
                <a:latin typeface="Arial"/>
              </a:rPr>
              <a:t> last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📻️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radio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always listens to football matches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radio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weekend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 kunlari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play football in the park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weekend</a:t>
            </a:r>
            <a:r>
              <a:rPr sz="1400" b="0">
                <a:solidFill>
                  <a:srgbClr val="5A6572"/>
                </a:solidFill>
                <a:latin typeface="Arial"/>
              </a:rPr>
              <a:t> with friends.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EXPLAIN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Error clinic (1–6)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I’ve known him since primary school.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I arrived, the film had already started.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didn’t use to like vegetables.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brother is taller than 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She’s interested in becoming a journalist.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Let’s go out when you finish / have finished.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EXPLAIN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Error clinic (7–12)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made a lot of mistakes in the test.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does judo every Friday.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works as an engineer.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the most exciting film I’ve ever seen.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Many people leave because of the low salary.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I’ve lived / I’ve been living in Tashkent since 2015.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Eng ko‘p uchragan beshta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800" b="0">
                <a:solidFill>
                  <a:srgbClr val="1E2A38"/>
                </a:solidFill>
                <a:latin typeface="Arial"/>
              </a:rPr>
              <a:t> (</a:t>
            </a:r>
            <a:r>
              <a:rPr sz="1800" b="1">
                <a:solidFill>
                  <a:srgbClr val="1E2A38"/>
                </a:solidFill>
                <a:latin typeface="Arial"/>
              </a:rPr>
              <a:t>know, like, want, believe</a:t>
            </a:r>
            <a:r>
              <a:rPr sz="1800" b="0">
                <a:solidFill>
                  <a:srgbClr val="1E2A38"/>
                </a:solidFill>
                <a:latin typeface="Arial"/>
              </a:rPr>
              <a:t>) davomli shaklda kelmaydi; hozirgacha davom etsa —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I’ve known him since 2019.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O‘tmishdagi voqeadan ham OLDIN bo‘lgan ish — </a:t>
            </a:r>
            <a:r>
              <a:rPr sz="1800" b="1">
                <a:solidFill>
                  <a:srgbClr val="1E2A38"/>
                </a:solidFill>
                <a:latin typeface="Arial"/>
              </a:rPr>
              <a:t>past perfect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When I arrived, the film had</a:t>
            </a:r>
            <a:r>
              <a:rPr sz="1800" b="0">
                <a:solidFill>
                  <a:srgbClr val="1E2A38"/>
                </a:solidFill>
                <a:latin typeface="Arial"/>
              </a:rPr>
              <a:t> already </a:t>
            </a:r>
            <a:r>
              <a:rPr sz="1800" b="1">
                <a:solidFill>
                  <a:srgbClr val="1E2A38"/>
                </a:solidFill>
                <a:latin typeface="Arial"/>
              </a:rPr>
              <a:t>started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didn’t use to</a:t>
            </a:r>
            <a:r>
              <a:rPr sz="1800" b="0">
                <a:solidFill>
                  <a:srgbClr val="1E2A38"/>
                </a:solidFill>
                <a:latin typeface="Arial"/>
              </a:rPr>
              <a:t>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didn’t used to</a:t>
            </a:r>
            <a:r>
              <a:rPr sz="1800" b="0">
                <a:solidFill>
                  <a:srgbClr val="1E2A38"/>
                </a:solidFill>
                <a:latin typeface="Arial"/>
              </a:rPr>
              <a:t>); </a:t>
            </a:r>
            <a:r>
              <a:rPr sz="1800" b="1">
                <a:solidFill>
                  <a:srgbClr val="1E2A38"/>
                </a:solidFill>
                <a:latin typeface="Arial"/>
              </a:rPr>
              <a:t>be used to + -ing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«o‘rganib qolgan».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make</a:t>
            </a:r>
            <a:r>
              <a:rPr sz="1800" b="0">
                <a:solidFill>
                  <a:srgbClr val="1E2A38"/>
                </a:solidFill>
                <a:latin typeface="Arial"/>
              </a:rPr>
              <a:t> a mistake / a decision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do</a:t>
            </a:r>
            <a:r>
              <a:rPr sz="1800" b="0">
                <a:solidFill>
                  <a:srgbClr val="1E2A38"/>
                </a:solidFill>
                <a:latin typeface="Arial"/>
              </a:rPr>
              <a:t>); </a:t>
            </a:r>
            <a:r>
              <a:rPr sz="1800" b="1">
                <a:solidFill>
                  <a:srgbClr val="1E2A38"/>
                </a:solidFill>
                <a:latin typeface="Arial"/>
              </a:rPr>
              <a:t>do</a:t>
            </a:r>
            <a:r>
              <a:rPr sz="1800" b="0">
                <a:solidFill>
                  <a:srgbClr val="1E2A38"/>
                </a:solidFill>
                <a:latin typeface="Arial"/>
              </a:rPr>
              <a:t> judo, </a:t>
            </a:r>
            <a:r>
              <a:rPr sz="1800" b="1">
                <a:solidFill>
                  <a:srgbClr val="1E2A38"/>
                </a:solidFill>
                <a:latin typeface="Arial"/>
              </a:rPr>
              <a:t>play</a:t>
            </a:r>
            <a:r>
              <a:rPr sz="1800" b="0">
                <a:solidFill>
                  <a:srgbClr val="1E2A38"/>
                </a:solidFill>
                <a:latin typeface="Arial"/>
              </a:rPr>
              <a:t> chess, </a:t>
            </a:r>
            <a:r>
              <a:rPr sz="1800" b="1">
                <a:solidFill>
                  <a:srgbClr val="1E2A38"/>
                </a:solidFill>
                <a:latin typeface="Arial"/>
              </a:rPr>
              <a:t>go</a:t>
            </a:r>
            <a:r>
              <a:rPr sz="1800" b="0">
                <a:solidFill>
                  <a:srgbClr val="1E2A38"/>
                </a:solidFill>
                <a:latin typeface="Arial"/>
              </a:rPr>
              <a:t> skiing; </a:t>
            </a:r>
            <a:r>
              <a:rPr sz="1800" b="1">
                <a:solidFill>
                  <a:srgbClr val="1E2A38"/>
                </a:solidFill>
                <a:latin typeface="Arial"/>
              </a:rPr>
              <a:t>interested in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good at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Qiyoslash: </a:t>
            </a:r>
            <a:r>
              <a:rPr sz="1800" b="1">
                <a:solidFill>
                  <a:srgbClr val="1E2A38"/>
                </a:solidFill>
                <a:latin typeface="Arial"/>
              </a:rPr>
              <a:t>taller</a:t>
            </a:r>
            <a:r>
              <a:rPr sz="1800" b="0">
                <a:solidFill>
                  <a:srgbClr val="1E2A38"/>
                </a:solidFill>
                <a:latin typeface="Arial"/>
              </a:rPr>
              <a:t>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more taller</a:t>
            </a:r>
            <a:r>
              <a:rPr sz="1800" b="0">
                <a:solidFill>
                  <a:srgbClr val="1E2A38"/>
                </a:solidFill>
                <a:latin typeface="Arial"/>
              </a:rPr>
              <a:t>), </a:t>
            </a:r>
            <a:r>
              <a:rPr sz="1800" b="1">
                <a:solidFill>
                  <a:srgbClr val="1E2A38"/>
                </a:solidFill>
                <a:latin typeface="Arial"/>
              </a:rPr>
              <a:t>the most exciting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as tall as</a:t>
            </a:r>
            <a:r>
              <a:rPr sz="1800" b="0">
                <a:solidFill>
                  <a:srgbClr val="1E2A38"/>
                </a:solidFill>
                <a:latin typeface="Arial"/>
              </a:rPr>
              <a:t>; kasb oldida </a:t>
            </a:r>
            <a:r>
              <a:rPr sz="1800" b="1">
                <a:solidFill>
                  <a:srgbClr val="1E2A38"/>
                </a:solidFill>
                <a:latin typeface="Arial"/>
              </a:rPr>
              <a:t>a / an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an engineer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today’s cards — silent letters and stress. Repeat after me: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weigh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/weɪ/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driving licence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ˈdraɪvɪŋ ˈlaɪsns/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no longer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/nəʊ ˈlɒŋɡə/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quit your job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/ˈkwɪt jə ˈdʒɒb/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succeed in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/səkˈsiːd ɪn/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congratulate somebody 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/kənˈɡrætʃuleɪt ˈsʌmbədi ɒn/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demanding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/dɪˈmɑːndɪŋ/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Alps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/ði ˈælps/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weigh — the gh is silent: /weɪ/, like way; used to = /ˈjuːstə/ (s, not z).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him since primary school. (know)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I arrived, the film had already ________. (start)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didn’t ________ to like vegetables.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is ________ than me. (tall)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She’s interested ________ becoming a journalist.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a lot of mistakes in the test. (make)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 ________ judo every Friday.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works as ________ engineer.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the ________ exciting film I’ve ever seen.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Many people leave because ________ the low salary.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section of ChSB-1 was the easiest for you, and which was the hardest?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one mistake you made and the rule behind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your partner a ‘mistake sentence’ — he or she corrects it and explains why.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to learn from your mistakes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test is not only a mark — it is a map of what you still need to learn. Look at your paper and put every mistake into a group: tenses, words that go together, comparisons or articles.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find the rule. If you wrote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knowing him</a:t>
            </a:r>
            <a:r>
              <a:rPr sz="1600" b="0">
                <a:solidFill>
                  <a:srgbClr val="1E2A38"/>
                </a:solidFill>
                <a:latin typeface="Arial"/>
              </a:rPr>
              <a:t>, remember that know is a stative verb. If you wrote </a:t>
            </a:r>
            <a:r>
              <a:rPr sz="1600" b="1">
                <a:solidFill>
                  <a:srgbClr val="1E2A38"/>
                </a:solidFill>
                <a:latin typeface="Arial"/>
              </a:rPr>
              <a:t>the film already started</a:t>
            </a:r>
            <a:r>
              <a:rPr sz="1600" b="0">
                <a:solidFill>
                  <a:srgbClr val="1E2A38"/>
                </a:solidFill>
                <a:latin typeface="Arial"/>
              </a:rPr>
              <a:t>, remember that the earlier action needs the past perfect: </a:t>
            </a:r>
            <a:r>
              <a:rPr sz="1600" b="1">
                <a:solidFill>
                  <a:srgbClr val="1E2A38"/>
                </a:solidFill>
                <a:latin typeface="Arial"/>
              </a:rPr>
              <a:t>had already started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Next, correct your mistakes in a different colour and write one new sentence of your own for each rule. A new sentence is better than copying the right answer, because your brain has to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decision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to learn from your mistakes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Finally, give yourself </a:t>
            </a:r>
            <a:r>
              <a:rPr sz="1600" b="1">
                <a:solidFill>
                  <a:srgbClr val="1E2A38"/>
                </a:solidFill>
                <a:latin typeface="Arial"/>
              </a:rPr>
              <a:t>a deadline</a:t>
            </a:r>
            <a:r>
              <a:rPr sz="1600" b="0">
                <a:solidFill>
                  <a:srgbClr val="1E2A38"/>
                </a:solidFill>
                <a:latin typeface="Arial"/>
              </a:rPr>
              <a:t> and come back to your list after a week. Don’t </a:t>
            </a:r>
            <a:r>
              <a:rPr sz="1600" b="1">
                <a:solidFill>
                  <a:srgbClr val="1E2A38"/>
                </a:solidFill>
                <a:latin typeface="Arial"/>
              </a:rPr>
              <a:t>worry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one bad mark, and don’t </a:t>
            </a:r>
            <a:r>
              <a:rPr sz="1600" b="1">
                <a:solidFill>
                  <a:srgbClr val="1E2A38"/>
                </a:solidFill>
                <a:latin typeface="Arial"/>
              </a:rPr>
              <a:t>blame</a:t>
            </a:r>
            <a:r>
              <a:rPr sz="1600" b="0">
                <a:solidFill>
                  <a:srgbClr val="1E2A38"/>
                </a:solidFill>
                <a:latin typeface="Arial"/>
              </a:rPr>
              <a:t> the test </a:t>
            </a: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 it. Everyone makes mistakes; good learners just don’t make the same mistake twice.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can a test show you, apart from your mark?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Into which four groups can you put your mistakes?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‘I’m knowing him’ wrong?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a new sentence better than copying the right answer?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right or wrong?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aytaman: to‘g‘ri bo‘lsa «Right!», xato bo‘lsa to‘g‘risini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This soup is tasting of nothing.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made a decision.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I’m afraid from the dark.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succeeded to win the competition.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Our neighbours complain about the noise. → 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know, like, want, believe, own</a:t>
            </a:r>
            <a:r>
              <a:rPr sz="1600" b="0">
                <a:solidFill>
                  <a:srgbClr val="1E2A38"/>
                </a:solidFill>
                <a:latin typeface="Arial"/>
              </a:rPr>
              <a:t>: «bilyapman» deb tarjima qilsak ham, inglizchada </a:t>
            </a:r>
            <a:r>
              <a:rPr sz="1600" b="1">
                <a:solidFill>
                  <a:srgbClr val="1E2A38"/>
                </a:solidFill>
                <a:latin typeface="Arial"/>
              </a:rPr>
              <a:t>I know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«…dan beri»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since</a:t>
            </a:r>
            <a:r>
              <a:rPr sz="1600" b="0">
                <a:solidFill>
                  <a:srgbClr val="1E2A38"/>
                </a:solidFill>
                <a:latin typeface="Arial"/>
              </a:rPr>
              <a:t> (nuqta: </a:t>
            </a:r>
            <a:r>
              <a:rPr sz="1600" b="1">
                <a:solidFill>
                  <a:srgbClr val="1E2A38"/>
                </a:solidFill>
                <a:latin typeface="Arial"/>
              </a:rPr>
              <a:t>since 2015</a:t>
            </a:r>
            <a:r>
              <a:rPr sz="1600" b="0">
                <a:solidFill>
                  <a:srgbClr val="1E2A38"/>
                </a:solidFill>
                <a:latin typeface="Arial"/>
              </a:rPr>
              <a:t>) yoki </a:t>
            </a: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 (davr: </a:t>
            </a:r>
            <a:r>
              <a:rPr sz="1600" b="1">
                <a:solidFill>
                  <a:srgbClr val="1E2A38"/>
                </a:solidFill>
                <a:latin typeface="Arial"/>
              </a:rPr>
              <a:t>for two years</a:t>
            </a:r>
            <a:r>
              <a:rPr sz="1600" b="0">
                <a:solidFill>
                  <a:srgbClr val="1E2A38"/>
                </a:solidFill>
                <a:latin typeface="Arial"/>
              </a:rPr>
              <a:t>) +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yaratmoq/qilmoq (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mistake, make a decision</a:t>
            </a:r>
            <a:r>
              <a:rPr sz="1600" b="0">
                <a:solidFill>
                  <a:srgbClr val="1E2A38"/>
                </a:solidFill>
                <a:latin typeface="Arial"/>
              </a:rPr>
              <a:t>);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— ish/mashg‘ulot (</a:t>
            </a:r>
            <a:r>
              <a:rPr sz="1600" b="1">
                <a:solidFill>
                  <a:srgbClr val="1E2A38"/>
                </a:solidFill>
                <a:latin typeface="Arial"/>
              </a:rPr>
              <a:t>do homework, do judo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worry about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complain about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succeed in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be afraid of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predlogni so‘z bilan birga yodlang; predlogdan keyin fe’l -ing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succeed in getting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-er / more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ikkalasi birga EMAS: </a:t>
            </a:r>
            <a:r>
              <a:rPr sz="1600" b="1">
                <a:solidFill>
                  <a:srgbClr val="1E2A38"/>
                </a:solidFill>
                <a:latin typeface="Arial"/>
              </a:rPr>
              <a:t>taller</a:t>
            </a:r>
            <a:r>
              <a:rPr sz="1600" b="0">
                <a:solidFill>
                  <a:srgbClr val="1E2A38"/>
                </a:solidFill>
                <a:latin typeface="Arial"/>
              </a:rPr>
              <a:t> yoki </a:t>
            </a:r>
            <a:r>
              <a:rPr sz="1600" b="1">
                <a:solidFill>
                  <a:srgbClr val="1E2A38"/>
                </a:solidFill>
                <a:latin typeface="Arial"/>
              </a:rPr>
              <a:t>more expensive</a:t>
            </a:r>
            <a:r>
              <a:rPr sz="1600" b="0">
                <a:solidFill>
                  <a:srgbClr val="1E2A38"/>
                </a:solidFill>
                <a:latin typeface="Arial"/>
              </a:rPr>
              <a:t>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more taller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Working on mistakes: finish your personal mistakes log (mistake → correct form → rule → new sentence) — rejadagi vazifa.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30 — do again the exercises where you lost points.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sozlar.com/vocab/cards/?set=grade10-lesson36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Albeiro Rodas · Public domain · https://commons.wikimedia.org/wiki/File:Donboscocambodia0001.JPG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