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36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Consolidation: Term 1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Mustahkamlash: 1-chorak yakuni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Consolidation lesson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noma'lum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eight typical ChSB 1 mistakes and their own mistakes, saying the rule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six vocabulary items from Units 1–4 (first letter given)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six verbs into the correct tense (present simple / continuous, past simple / continuous, present perfect, to + verb)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Talk about their term using at least three different tenses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WORKING ON MISTAKES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Working on mistakes — ChSB 1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Typical ChSB 1 mistakes. Correct them in pairs, then correct your own test and write the rule.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don't like basketball.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Where you are going now?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was playing football when it started to rain.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have seen this film last week.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enjoys to read ghost stories.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Have you ever went to Samarkand?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WORKING ON MISTAKES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Working on mistakes — ChSB 1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film was very bored.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Don't laugh to me!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Working on mistakes — answers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 He </a:t>
            </a:r>
            <a:r>
              <a:rPr sz="1600" b="1">
                <a:solidFill>
                  <a:srgbClr val="1E2A38"/>
                </a:solidFill>
                <a:latin typeface="Arial"/>
              </a:rPr>
              <a:t>doesn't</a:t>
            </a:r>
            <a:r>
              <a:rPr sz="1600" b="0">
                <a:solidFill>
                  <a:srgbClr val="1E2A38"/>
                </a:solidFill>
                <a:latin typeface="Arial"/>
              </a:rPr>
              <a:t> like basketball. · 2 Where </a:t>
            </a:r>
            <a:r>
              <a:rPr sz="1600" b="1">
                <a:solidFill>
                  <a:srgbClr val="1E2A38"/>
                </a:solidFill>
                <a:latin typeface="Arial"/>
              </a:rPr>
              <a:t>are you</a:t>
            </a:r>
            <a:r>
              <a:rPr sz="1600" b="0">
                <a:solidFill>
                  <a:srgbClr val="1E2A38"/>
                </a:solidFill>
                <a:latin typeface="Arial"/>
              </a:rPr>
              <a:t> going now?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3 We </a:t>
            </a:r>
            <a:r>
              <a:rPr sz="1600" b="1">
                <a:solidFill>
                  <a:srgbClr val="1E2A38"/>
                </a:solidFill>
                <a:latin typeface="Arial"/>
              </a:rPr>
              <a:t>were</a:t>
            </a:r>
            <a:r>
              <a:rPr sz="1600" b="0">
                <a:solidFill>
                  <a:srgbClr val="1E2A38"/>
                </a:solidFill>
                <a:latin typeface="Arial"/>
              </a:rPr>
              <a:t> playing football … · 4 I </a:t>
            </a:r>
            <a:r>
              <a:rPr sz="1600" b="1">
                <a:solidFill>
                  <a:srgbClr val="1E2A38"/>
                </a:solidFill>
                <a:latin typeface="Arial"/>
              </a:rPr>
              <a:t>saw</a:t>
            </a:r>
            <a:r>
              <a:rPr sz="1600" b="0">
                <a:solidFill>
                  <a:srgbClr val="1E2A38"/>
                </a:solidFill>
                <a:latin typeface="Arial"/>
              </a:rPr>
              <a:t> this film last week.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5 She enjoys </a:t>
            </a:r>
            <a:r>
              <a:rPr sz="1600" b="1">
                <a:solidFill>
                  <a:srgbClr val="1E2A38"/>
                </a:solidFill>
                <a:latin typeface="Arial"/>
              </a:rPr>
              <a:t>reading</a:t>
            </a:r>
            <a:r>
              <a:rPr sz="1600" b="0">
                <a:solidFill>
                  <a:srgbClr val="1E2A38"/>
                </a:solidFill>
                <a:latin typeface="Arial"/>
              </a:rPr>
              <a:t> ghost stories. · 6 Have you ever </a:t>
            </a:r>
            <a:r>
              <a:rPr sz="1600" b="1">
                <a:solidFill>
                  <a:srgbClr val="1E2A38"/>
                </a:solidFill>
                <a:latin typeface="Arial"/>
              </a:rPr>
              <a:t>been</a:t>
            </a:r>
            <a:r>
              <a:rPr sz="1600" b="0">
                <a:solidFill>
                  <a:srgbClr val="1E2A38"/>
                </a:solidFill>
                <a:latin typeface="Arial"/>
              </a:rPr>
              <a:t> to Samarkand?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7 The film was very </a:t>
            </a:r>
            <a:r>
              <a:rPr sz="1600" b="1">
                <a:solidFill>
                  <a:srgbClr val="1E2A38"/>
                </a:solidFill>
                <a:latin typeface="Arial"/>
              </a:rPr>
              <a:t>boring</a:t>
            </a:r>
            <a:r>
              <a:rPr sz="1600" b="0">
                <a:solidFill>
                  <a:srgbClr val="1E2A38"/>
                </a:solidFill>
                <a:latin typeface="Arial"/>
              </a:rPr>
              <a:t>. · 8 Don't laugh </a:t>
            </a:r>
            <a:r>
              <a:rPr sz="1600" b="1">
                <a:solidFill>
                  <a:srgbClr val="1E2A38"/>
                </a:solidFill>
                <a:latin typeface="Arial"/>
              </a:rPr>
              <a:t>at</a:t>
            </a:r>
            <a:r>
              <a:rPr sz="1600" b="0">
                <a:solidFill>
                  <a:srgbClr val="1E2A38"/>
                </a:solidFill>
                <a:latin typeface="Arial"/>
              </a:rPr>
              <a:t> me!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Units 1–2: daily routine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wake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uyg‘onmoq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wake up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my alarm clock rings.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🙆️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o‘rnidan turmoq (yotoqdan)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</a:t>
            </a:r>
            <a:r>
              <a:rPr sz="1400" b="1">
                <a:solidFill>
                  <a:srgbClr val="5A6572"/>
                </a:solidFill>
                <a:latin typeface="Arial"/>
              </a:rPr>
              <a:t>gets up</a:t>
            </a:r>
            <a:r>
              <a:rPr sz="1400" b="0">
                <a:solidFill>
                  <a:srgbClr val="5A6572"/>
                </a:solidFill>
                <a:latin typeface="Arial"/>
              </a:rPr>
              <a:t> at five and goes for a walk.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dressed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kiyinmoq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can’t </a:t>
            </a:r>
            <a:r>
              <a:rPr sz="1400" b="1">
                <a:solidFill>
                  <a:srgbClr val="5A6572"/>
                </a:solidFill>
                <a:latin typeface="Arial"/>
              </a:rPr>
              <a:t>get dressed</a:t>
            </a:r>
            <a:r>
              <a:rPr sz="1400" b="0">
                <a:solidFill>
                  <a:srgbClr val="5A6572"/>
                </a:solidFill>
                <a:latin typeface="Arial"/>
              </a:rPr>
              <a:t> without Mum’s help.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brush your teeth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tish yuvmoq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brush my teeth</a:t>
            </a:r>
            <a:r>
              <a:rPr sz="1400" b="0">
                <a:solidFill>
                  <a:srgbClr val="5A6572"/>
                </a:solidFill>
                <a:latin typeface="Arial"/>
              </a:rPr>
              <a:t> twice a day, in the morning and before bed.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Units 1–2: daily routine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breakfast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nonushta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have breakfast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in the kitchen at seven.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homework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vazifasini bajarmoq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do my 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kitchen table before dinner.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off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o‘chirmoq (chiroq, kompyuter)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turn off</a:t>
            </a:r>
            <a:r>
              <a:rPr sz="1400" b="0">
                <a:solidFill>
                  <a:srgbClr val="5A6572"/>
                </a:solidFill>
                <a:latin typeface="Arial"/>
              </a:rPr>
              <a:t> the TV before you go to bed.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bed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uxlashga yotmoq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nights I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bed</a:t>
            </a:r>
            <a:r>
              <a:rPr sz="1400" b="0">
                <a:solidFill>
                  <a:srgbClr val="5A6572"/>
                </a:solidFill>
                <a:latin typeface="Arial"/>
              </a:rPr>
              <a:t> at about ten o’clock.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Units 1–2: free time and hobbies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🧑‍🤝‍🧑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hang out with friends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do‘stlar bilan vaqt o‘tkazmoq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hang out with friends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photography club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fotografiya to‘garagi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takes great pictures because she goes to a </a:t>
            </a:r>
            <a:r>
              <a:rPr sz="1400" b="1">
                <a:solidFill>
                  <a:srgbClr val="5A6572"/>
                </a:solidFill>
                <a:latin typeface="Arial"/>
              </a:rPr>
              <a:t>photography club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photographer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fotograf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photographer</a:t>
            </a:r>
            <a:r>
              <a:rPr sz="1400" b="0">
                <a:solidFill>
                  <a:srgbClr val="5A6572"/>
                </a:solidFill>
                <a:latin typeface="Arial"/>
              </a:rPr>
              <a:t> came to our school and took a photo of every class.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guitarist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gitarachi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guitarist</a:t>
            </a:r>
            <a:r>
              <a:rPr sz="1400" b="0">
                <a:solidFill>
                  <a:srgbClr val="5A6572"/>
                </a:solidFill>
                <a:latin typeface="Arial"/>
              </a:rPr>
              <a:t> played a song and everybody sang along.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Units 1–2: free time and hobbies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collect coins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tanga yig‘moq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collects coins</a:t>
            </a:r>
            <a:r>
              <a:rPr sz="1400" b="0">
                <a:solidFill>
                  <a:srgbClr val="5A6572"/>
                </a:solidFill>
                <a:latin typeface="Arial"/>
              </a:rPr>
              <a:t> and keeps them in a special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board games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stol o‘yinlari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rainy evenings our family plays </a:t>
            </a:r>
            <a:r>
              <a:rPr sz="1400" b="1">
                <a:solidFill>
                  <a:srgbClr val="5A6572"/>
                </a:solidFill>
                <a:latin typeface="Arial"/>
              </a:rPr>
              <a:t>board games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keen 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qiziqmoq, …ni yoqtirmoq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Dilshod </a:t>
            </a:r>
            <a:r>
              <a:rPr sz="1400" b="1">
                <a:solidFill>
                  <a:srgbClr val="5A6572"/>
                </a:solidFill>
                <a:latin typeface="Arial"/>
              </a:rPr>
              <a:t>is keen on</a:t>
            </a:r>
            <a:r>
              <a:rPr sz="1400" b="0">
                <a:solidFill>
                  <a:srgbClr val="5A6572"/>
                </a:solidFill>
                <a:latin typeface="Arial"/>
              </a:rPr>
              <a:t> photography and takes his camera everywhere.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great 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ajoyib vaqt o‘tkazmoq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went to the water park and </a:t>
            </a:r>
            <a:r>
              <a:rPr sz="1400" b="1">
                <a:solidFill>
                  <a:srgbClr val="5A6572"/>
                </a:solidFill>
                <a:latin typeface="Arial"/>
              </a:rPr>
              <a:t>had a great time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Unit 3: stories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🏴‍☠️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adventure 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sarguzasht hikoya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Treasure Island</a:t>
            </a:r>
            <a:r>
              <a:rPr sz="1400" b="0">
                <a:solidFill>
                  <a:srgbClr val="5A6572"/>
                </a:solidFill>
                <a:latin typeface="Arial"/>
              </a:rPr>
              <a:t> is a famous </a:t>
            </a:r>
            <a:r>
              <a:rPr sz="1400" b="1">
                <a:solidFill>
                  <a:srgbClr val="5A6572"/>
                </a:solidFill>
                <a:latin typeface="Arial"/>
              </a:rPr>
              <a:t>adventure story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pirates.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treasure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xazina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dug in the sand, looking for </a:t>
            </a:r>
            <a:r>
              <a:rPr sz="1400" b="1">
                <a:solidFill>
                  <a:srgbClr val="5A6572"/>
                </a:solidFill>
                <a:latin typeface="Arial"/>
              </a:rPr>
              <a:t>treasure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disappear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g‘oyib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weekend went so fast — it just </a:t>
            </a:r>
            <a:r>
              <a:rPr sz="1400" b="1">
                <a:solidFill>
                  <a:srgbClr val="5A6572"/>
                </a:solidFill>
                <a:latin typeface="Arial"/>
              </a:rPr>
              <a:t>disappeared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scream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chinqiriq, qichqiriq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Suddenly we heard a loud </a:t>
            </a:r>
            <a:r>
              <a:rPr sz="1400" b="1">
                <a:solidFill>
                  <a:srgbClr val="5A6572"/>
                </a:solidFill>
                <a:latin typeface="Arial"/>
              </a:rPr>
              <a:t>scream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kitchen.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Unit 3: stories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wait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(kimnidir, nimanidir) kutmoq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waited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bus for twenty minutes.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laugh 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(kimgadir, nimagadir) kulmoq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</a:t>
            </a:r>
            <a:r>
              <a:rPr sz="1400" b="1">
                <a:solidFill>
                  <a:srgbClr val="5A6572"/>
                </a:solidFill>
                <a:latin typeface="Arial"/>
              </a:rPr>
              <a:t>laughed at</a:t>
            </a:r>
            <a:r>
              <a:rPr sz="1400" b="0">
                <a:solidFill>
                  <a:srgbClr val="5A6572"/>
                </a:solidFill>
                <a:latin typeface="Arial"/>
              </a:rPr>
              <a:t> Sardor’s funny drawing.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suddenly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to‘satdan, birdan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Suddenly</a:t>
            </a:r>
            <a:r>
              <a:rPr sz="1400" b="0">
                <a:solidFill>
                  <a:srgbClr val="5A6572"/>
                </a:solidFill>
                <a:latin typeface="Arial"/>
              </a:rPr>
              <a:t>, the lights went out and everybody screamed.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lost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adashib qolmoq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got lost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old city and asked a policeman for help.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Unit 4: parties and feelings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decorations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bezaklar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paper </a:t>
            </a:r>
            <a:r>
              <a:rPr sz="1400" b="1">
                <a:solidFill>
                  <a:srgbClr val="5A6572"/>
                </a:solidFill>
                <a:latin typeface="Arial"/>
              </a:rPr>
              <a:t>decorations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walls looked beautiful.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balloons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 sharlari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were red and yellow </a:t>
            </a:r>
            <a:r>
              <a:rPr sz="1400" b="1">
                <a:solidFill>
                  <a:srgbClr val="5A6572"/>
                </a:solidFill>
                <a:latin typeface="Arial"/>
              </a:rPr>
              <a:t>balloons</a:t>
            </a:r>
            <a:r>
              <a:rPr sz="1400" b="0">
                <a:solidFill>
                  <a:srgbClr val="5A6572"/>
                </a:solidFill>
                <a:latin typeface="Arial"/>
              </a:rPr>
              <a:t> all over the room.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outdoors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ochiq havoda, tashqarida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my family eats </a:t>
            </a:r>
            <a:r>
              <a:rPr sz="1400" b="1">
                <a:solidFill>
                  <a:srgbClr val="5A6572"/>
                </a:solidFill>
                <a:latin typeface="Arial"/>
              </a:rPr>
              <a:t>outdoors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garden.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yetib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guests will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</a:t>
            </a:r>
            <a:r>
              <a:rPr sz="1400" b="0">
                <a:solidFill>
                  <a:srgbClr val="5A6572"/>
                </a:solidFill>
                <a:latin typeface="Arial"/>
              </a:rPr>
              <a:t> at six o’clock.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🍕️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order pizza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pitsaga buyurtma bermoq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Nobody wants to cook, so let’s </a:t>
            </a:r>
            <a:r>
              <a:rPr sz="1400" b="1">
                <a:solidFill>
                  <a:srgbClr val="5A6572"/>
                </a:solidFill>
                <a:latin typeface="Arial"/>
              </a:rPr>
              <a:t>order pizza</a:t>
            </a:r>
            <a:r>
              <a:rPr sz="1400" b="0">
                <a:solidFill>
                  <a:srgbClr val="5A6572"/>
                </a:solidFill>
                <a:latin typeface="Arial"/>
              </a:rPr>
              <a:t> tonight.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Unit 4: parties and feelings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amazed / amazing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hayratda qolgan / hayratlanarli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magic show was </a:t>
            </a:r>
            <a:r>
              <a:rPr sz="1400" b="1">
                <a:solidFill>
                  <a:srgbClr val="5A6572"/>
                </a:solidFill>
                <a:latin typeface="Arial"/>
              </a:rPr>
              <a:t>amazing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all the children were </a:t>
            </a:r>
            <a:r>
              <a:rPr sz="1400" b="1">
                <a:solidFill>
                  <a:srgbClr val="5A6572"/>
                </a:solidFill>
                <a:latin typeface="Arial"/>
              </a:rPr>
              <a:t>amazed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excited / exciting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hayajonlangan / hayajonli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match was </a:t>
            </a:r>
            <a:r>
              <a:rPr sz="1400" b="1">
                <a:solidFill>
                  <a:srgbClr val="5A6572"/>
                </a:solidFill>
                <a:latin typeface="Arial"/>
              </a:rPr>
              <a:t>exciting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the fans were very </a:t>
            </a:r>
            <a:r>
              <a:rPr sz="1400" b="1">
                <a:solidFill>
                  <a:srgbClr val="5A6572"/>
                </a:solidFill>
                <a:latin typeface="Arial"/>
              </a:rPr>
              <a:t>excited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surprise party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syurpriz ziyofat (kutilmagan ziyofat)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We’re having </a:t>
            </a:r>
            <a:r>
              <a:rPr sz="1400" b="1">
                <a:solidFill>
                  <a:srgbClr val="5A6572"/>
                </a:solidFill>
                <a:latin typeface="Arial"/>
              </a:rPr>
              <a:t>a surprise party</a:t>
            </a:r>
            <a:r>
              <a:rPr sz="1400" b="0">
                <a:solidFill>
                  <a:srgbClr val="5A6572"/>
                </a:solidFill>
                <a:latin typeface="Arial"/>
              </a:rPr>
              <a:t> for Grandpa — he doesn’t know anything!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🔒️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a secret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sir saqlamoq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keep a secret</a:t>
            </a:r>
            <a:r>
              <a:rPr sz="1400" b="0">
                <a:solidFill>
                  <a:srgbClr val="5A6572"/>
                </a:solidFill>
                <a:latin typeface="Arial"/>
              </a:rPr>
              <a:t>? It’s about Dilnoza’s birthday.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first term in Year 8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Hi, I'm Nodira. My first term in Year 8 is nearly over! On weekdays I usually </a:t>
            </a:r>
            <a:r>
              <a:rPr sz="1600" b="1">
                <a:solidFill>
                  <a:srgbClr val="1E2A38"/>
                </a:solidFill>
                <a:latin typeface="Arial"/>
              </a:rPr>
              <a:t>wake up</a:t>
            </a:r>
            <a:r>
              <a:rPr sz="1600" b="0">
                <a:solidFill>
                  <a:srgbClr val="1E2A38"/>
                </a:solidFill>
                <a:latin typeface="Arial"/>
              </a:rPr>
              <a:t> at half past six, </a:t>
            </a:r>
            <a:r>
              <a:rPr sz="1600" b="1">
                <a:solidFill>
                  <a:srgbClr val="1E2A38"/>
                </a:solidFill>
                <a:latin typeface="Arial"/>
              </a:rPr>
              <a:t>get dressed</a:t>
            </a:r>
            <a:r>
              <a:rPr sz="1600" b="0">
                <a:solidFill>
                  <a:srgbClr val="1E2A38"/>
                </a:solidFill>
                <a:latin typeface="Arial"/>
              </a:rPr>
              <a:t> and walk to school. I always </a:t>
            </a:r>
            <a:r>
              <a:rPr sz="1600" b="1">
                <a:solidFill>
                  <a:srgbClr val="1E2A38"/>
                </a:solidFill>
                <a:latin typeface="Arial"/>
              </a:rPr>
              <a:t>have breakfast</a:t>
            </a:r>
            <a:r>
              <a:rPr sz="1600" b="0">
                <a:solidFill>
                  <a:srgbClr val="1E2A38"/>
                </a:solidFill>
                <a:latin typeface="Arial"/>
              </a:rPr>
              <a:t> — my mum makes great pancakes.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September I joined a club: the </a:t>
            </a:r>
            <a:r>
              <a:rPr sz="1600" b="1">
                <a:solidFill>
                  <a:srgbClr val="1E2A38"/>
                </a:solidFill>
                <a:latin typeface="Arial"/>
              </a:rPr>
              <a:t>photography club</a:t>
            </a:r>
            <a:r>
              <a:rPr sz="1600" b="0">
                <a:solidFill>
                  <a:srgbClr val="1E2A38"/>
                </a:solidFill>
                <a:latin typeface="Arial"/>
              </a:rPr>
              <a:t>. Our teacher is a real </a:t>
            </a:r>
            <a:r>
              <a:rPr sz="1600" b="1">
                <a:solidFill>
                  <a:srgbClr val="1E2A38"/>
                </a:solidFill>
                <a:latin typeface="Arial"/>
              </a:rPr>
              <a:t>photographer</a:t>
            </a:r>
            <a:r>
              <a:rPr sz="1600" b="0">
                <a:solidFill>
                  <a:srgbClr val="1E2A38"/>
                </a:solidFill>
                <a:latin typeface="Arial"/>
              </a:rPr>
              <a:t>, and last month we went on a trip to the old town and took pictures of the old buildings.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English we read some great stories. My favourite was about pirates and </a:t>
            </a:r>
            <a:r>
              <a:rPr sz="1600" b="1">
                <a:solidFill>
                  <a:srgbClr val="1E2A38"/>
                </a:solidFill>
                <a:latin typeface="Arial"/>
              </a:rPr>
              <a:t>treasure</a:t>
            </a:r>
            <a:r>
              <a:rPr sz="1600" b="0">
                <a:solidFill>
                  <a:srgbClr val="1E2A38"/>
                </a:solidFill>
                <a:latin typeface="Arial"/>
              </a:rPr>
              <a:t>. While the pirates were sleeping, the treasure </a:t>
            </a:r>
            <a:r>
              <a:rPr sz="1600" b="1">
                <a:solidFill>
                  <a:srgbClr val="1E2A38"/>
                </a:solidFill>
                <a:latin typeface="Arial"/>
              </a:rPr>
              <a:t>disappeared</a:t>
            </a:r>
            <a:r>
              <a:rPr sz="1600" b="0">
                <a:solidFill>
                  <a:srgbClr val="1E2A38"/>
                </a:solidFill>
                <a:latin typeface="Arial"/>
              </a:rPr>
              <a:t>! I really enjoyed reading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first term in Year 8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 we learnt about parties. Last week our class had a party </a:t>
            </a:r>
            <a:r>
              <a:rPr sz="1600" b="1">
                <a:solidFill>
                  <a:srgbClr val="1E2A38"/>
                </a:solidFill>
                <a:latin typeface="Arial"/>
              </a:rPr>
              <a:t>outdoors</a:t>
            </a:r>
            <a:r>
              <a:rPr sz="1600" b="0">
                <a:solidFill>
                  <a:srgbClr val="1E2A38"/>
                </a:solidFill>
                <a:latin typeface="Arial"/>
              </a:rPr>
              <a:t> — we </a:t>
            </a:r>
            <a:r>
              <a:rPr sz="1600" b="1">
                <a:solidFill>
                  <a:srgbClr val="1E2A38"/>
                </a:solidFill>
                <a:latin typeface="Arial"/>
              </a:rPr>
              <a:t>ordered pizza</a:t>
            </a:r>
            <a:r>
              <a:rPr sz="1600" b="0">
                <a:solidFill>
                  <a:srgbClr val="1E2A38"/>
                </a:solidFill>
                <a:latin typeface="Arial"/>
              </a:rPr>
              <a:t> and the guests </a:t>
            </a:r>
            <a:r>
              <a:rPr sz="1600" b="1">
                <a:solidFill>
                  <a:srgbClr val="1E2A38"/>
                </a:solidFill>
                <a:latin typeface="Arial"/>
              </a:rPr>
              <a:t>arrived</a:t>
            </a:r>
            <a:r>
              <a:rPr sz="1600" b="0">
                <a:solidFill>
                  <a:srgbClr val="1E2A38"/>
                </a:solidFill>
                <a:latin typeface="Arial"/>
              </a:rPr>
              <a:t> at four. I was </a:t>
            </a:r>
            <a:r>
              <a:rPr sz="1600" b="1">
                <a:solidFill>
                  <a:srgbClr val="1E2A38"/>
                </a:solidFill>
                <a:latin typeface="Arial"/>
              </a:rPr>
              <a:t>amazed</a:t>
            </a:r>
            <a:r>
              <a:rPr sz="1600" b="0">
                <a:solidFill>
                  <a:srgbClr val="1E2A38"/>
                </a:solidFill>
                <a:latin typeface="Arial"/>
              </a:rPr>
              <a:t> by the </a:t>
            </a:r>
            <a:r>
              <a:rPr sz="1600" b="1">
                <a:solidFill>
                  <a:srgbClr val="1E2A38"/>
                </a:solidFill>
                <a:latin typeface="Arial"/>
              </a:rPr>
              <a:t>decorations</a:t>
            </a:r>
            <a:r>
              <a:rPr sz="1600" b="0">
                <a:solidFill>
                  <a:srgbClr val="1E2A38"/>
                </a:solidFill>
                <a:latin typeface="Arial"/>
              </a:rPr>
              <a:t>. I've never had so much fun at school! This is my report about the term — I have just finished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Nodira usually do in the morning?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club did she join in September?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happened while the pirates were sleeping?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did the class have their party, and what did they order?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present perfect sentence in the text.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one minute per section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bo‘lim harfini aytadi (A–D), siz bir daqiqada iloji boricha ko‘p so‘z yoki misol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A: daily routine · B: free time and hobbies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C: stories · D: parties and feelings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three words do you still forget? Write them on a sticky note.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1-chorak grammatikasi — bitta jadvalda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simple</a:t>
            </a:r>
            <a:r>
              <a:rPr sz="1800" b="0">
                <a:solidFill>
                  <a:srgbClr val="1E2A38"/>
                </a:solidFill>
                <a:latin typeface="Arial"/>
              </a:rPr>
              <a:t> — odat: </a:t>
            </a:r>
            <a:r>
              <a:rPr sz="1800" b="1">
                <a:solidFill>
                  <a:srgbClr val="1E2A38"/>
                </a:solidFill>
                <a:latin typeface="Arial"/>
              </a:rPr>
              <a:t>I usually walk</a:t>
            </a:r>
            <a:r>
              <a:rPr sz="1800" b="0">
                <a:solidFill>
                  <a:srgbClr val="1E2A38"/>
                </a:solidFill>
                <a:latin typeface="Arial"/>
              </a:rPr>
              <a:t> to school. ·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800" b="0">
                <a:solidFill>
                  <a:srgbClr val="1E2A38"/>
                </a:solidFill>
                <a:latin typeface="Arial"/>
              </a:rPr>
              <a:t> — hozir: </a:t>
            </a:r>
            <a:r>
              <a:rPr sz="1800" b="1">
                <a:solidFill>
                  <a:srgbClr val="1E2A38"/>
                </a:solidFill>
                <a:latin typeface="Arial"/>
              </a:rPr>
              <a:t>Look! It's snowing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800" b="0">
                <a:solidFill>
                  <a:srgbClr val="1E2A38"/>
                </a:solidFill>
                <a:latin typeface="Arial"/>
              </a:rPr>
              <a:t> — tugagan voqea, vaqt bilan: </a:t>
            </a:r>
            <a:r>
              <a:rPr sz="1800" b="1">
                <a:solidFill>
                  <a:srgbClr val="1E2A38"/>
                </a:solidFill>
                <a:latin typeface="Arial"/>
              </a:rPr>
              <a:t>We went</a:t>
            </a:r>
            <a:r>
              <a:rPr sz="1800" b="0">
                <a:solidFill>
                  <a:srgbClr val="1E2A38"/>
                </a:solidFill>
                <a:latin typeface="Arial"/>
              </a:rPr>
              <a:t> to Khiva </a:t>
            </a:r>
            <a:r>
              <a:rPr sz="1800" b="1">
                <a:solidFill>
                  <a:srgbClr val="1E2A38"/>
                </a:solidFill>
                <a:latin typeface="Arial"/>
              </a:rPr>
              <a:t>last year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Past continuous</a:t>
            </a:r>
            <a:r>
              <a:rPr sz="1800" b="0">
                <a:solidFill>
                  <a:srgbClr val="1E2A38"/>
                </a:solidFill>
                <a:latin typeface="Arial"/>
              </a:rPr>
              <a:t> — fon: </a:t>
            </a:r>
            <a:r>
              <a:rPr sz="1800" b="1">
                <a:solidFill>
                  <a:srgbClr val="1E2A38"/>
                </a:solidFill>
                <a:latin typeface="Arial"/>
              </a:rPr>
              <a:t>While</a:t>
            </a:r>
            <a:r>
              <a:rPr sz="1800" b="0">
                <a:solidFill>
                  <a:srgbClr val="1E2A38"/>
                </a:solidFill>
                <a:latin typeface="Arial"/>
              </a:rPr>
              <a:t> we </a:t>
            </a:r>
            <a:r>
              <a:rPr sz="1800" b="1">
                <a:solidFill>
                  <a:srgbClr val="1E2A38"/>
                </a:solidFill>
                <a:latin typeface="Arial"/>
              </a:rPr>
              <a:t>were playing</a:t>
            </a:r>
            <a:r>
              <a:rPr sz="1800" b="0">
                <a:solidFill>
                  <a:srgbClr val="1E2A38"/>
                </a:solidFill>
                <a:latin typeface="Arial"/>
              </a:rPr>
              <a:t>, it started to rain.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perfect</a:t>
            </a:r>
            <a:r>
              <a:rPr sz="1800" b="0">
                <a:solidFill>
                  <a:srgbClr val="1E2A38"/>
                </a:solidFill>
                <a:latin typeface="Arial"/>
              </a:rPr>
              <a:t> — tajriba / natija, vaqtsiz: </a:t>
            </a:r>
            <a:r>
              <a:rPr sz="1800" b="1">
                <a:solidFill>
                  <a:srgbClr val="1E2A38"/>
                </a:solidFill>
                <a:latin typeface="Arial"/>
              </a:rPr>
              <a:t>I've never been</a:t>
            </a:r>
            <a:r>
              <a:rPr sz="1800" b="0">
                <a:solidFill>
                  <a:srgbClr val="1E2A38"/>
                </a:solidFill>
                <a:latin typeface="Arial"/>
              </a:rPr>
              <a:t> to Paris. · I</a:t>
            </a:r>
            <a:r>
              <a:rPr sz="1800" b="1">
                <a:solidFill>
                  <a:srgbClr val="1E2A38"/>
                </a:solidFill>
                <a:latin typeface="Arial"/>
              </a:rPr>
              <a:t>'ve just finished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to / -ing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decide / hope / promise to</a:t>
            </a:r>
            <a:r>
              <a:rPr sz="1800" b="0">
                <a:solidFill>
                  <a:srgbClr val="1E2A38"/>
                </a:solidFill>
                <a:latin typeface="Arial"/>
              </a:rPr>
              <a:t> · enjoy / finish / stop </a:t>
            </a:r>
            <a:r>
              <a:rPr sz="1800" b="1">
                <a:solidFill>
                  <a:srgbClr val="1E2A38"/>
                </a:solidFill>
                <a:latin typeface="Arial"/>
              </a:rPr>
              <a:t>-ing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-ed / -ing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amazed (odam) / amazing (narsa)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EXERCISES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Exercises — part 1 (vocabulary)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Write the missing word. The first letter is given.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always b___ my teeth before I go to bed.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sister is a great g___. She plays in a rock band.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children were looking for the pirates' t___.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Stop laughing a___ me! It isn't funny.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It's warm and sunny. Let's have lunch o___.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was so e___ about the trip that I couldn't sleep.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EXERCISES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Exercises — part 2 (grammar)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Put the verb in brackets in the correct form.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dad usually ___ (go) to work by bus.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Look! It ___ (snow)!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___ (watch) TV when the phone rang.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___ (buy) these shoes last Saturday.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you ever ___ (be) to Tashkent City Park?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hopes ___ (become) a doctor one day.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exercises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Part 1</a:t>
            </a:r>
            <a:r>
              <a:rPr sz="1600" b="0">
                <a:solidFill>
                  <a:srgbClr val="1E2A38"/>
                </a:solidFill>
                <a:latin typeface="Arial"/>
              </a:rPr>
              <a:t>  1 brush · 2 guitarist · 3 treasure · 4 at · 5 outdoors · 6 excited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Part 2</a:t>
            </a:r>
            <a:r>
              <a:rPr sz="1600" b="0">
                <a:solidFill>
                  <a:srgbClr val="1E2A38"/>
                </a:solidFill>
                <a:latin typeface="Arial"/>
              </a:rPr>
              <a:t>  7 goes · 8 's snowing (is snowing) · 9 were watching · 10 bought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Part 2</a:t>
            </a:r>
            <a:r>
              <a:rPr sz="1600" b="0">
                <a:solidFill>
                  <a:srgbClr val="1E2A38"/>
                </a:solidFill>
                <a:latin typeface="Arial"/>
              </a:rPr>
              <a:t>  11 Have … been · 12 to become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8 — Look! → hozir; 9 — fon + qisqa voqea; 11 — tajriba, vaqt aytilmagan.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O‘tgan zamon -ed oxiri — uch xil talaffuz (kartalardagi fe’llar):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brushed /brʌʃt/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laughed /lɑːft/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arrived /əˈraɪvd/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disappeared /ˌdɪsəˈpɪəd/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ordered /ˈɔːdəd/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amazed /əˈmeɪzd/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excited /ɪkˈsaɪtɪd/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waited /ˈweɪtɪd/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 yoki d dan keyin -ed alohida bo‘g‘in: /ɪd/.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always ________ up at seven and get up at quarter past.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________ (play) computer games every evening.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Shh! The baby ________ sleeping.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(stop) at a café on the way to Samarkand.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was reading ________ my little sister was drawing.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They decided ________ go to the cinema.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It's a lovely day. Let's eat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was so ________ when I saw the snow in July! (amaze)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We've ________ finished our project — look, here it is!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Have you ever ________ (try) Korean food?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choragingiz haqida ayting: odatingiz (I usually wake up / go to bed …), o‘tgan oy (last month), hozir (at the moment) va tajriba (I've never …).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Juftingizdan so‘rang: What was the most interesting lesson this term? Why?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Bir-biringizga 2-chorak uchun bitta maqsad ayting: Next term I want to …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 dars YANGI so‘z bermaydi — kartalar 1–26-darslardan: kundalik hayot, bo‘sh vaqt, hikoyalar, ziyofat va his-tuyg‘ular.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usually, hardly ever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present simple bilan; </a:t>
            </a:r>
            <a:r>
              <a:rPr sz="1600" b="1">
                <a:solidFill>
                  <a:srgbClr val="1E2A38"/>
                </a:solidFill>
                <a:latin typeface="Arial"/>
              </a:rPr>
              <a:t>now, Look!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present continuous bilan.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last week, yesterday, ago</a:t>
            </a:r>
            <a:r>
              <a:rPr sz="1600" b="0">
                <a:solidFill>
                  <a:srgbClr val="1E2A38"/>
                </a:solidFill>
                <a:latin typeface="Arial"/>
              </a:rPr>
              <a:t> — past simple; </a:t>
            </a:r>
            <a:r>
              <a:rPr sz="1600" b="1">
                <a:solidFill>
                  <a:srgbClr val="1E2A38"/>
                </a:solidFill>
                <a:latin typeface="Arial"/>
              </a:rPr>
              <a:t>ever, never, just, already, yet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present perfect.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ChSB xatolaringizni daftarga to‘g‘ri yozib, yoniga qoidasini yozing — 2-chorakda shu xato qaytmasin.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Working on mistakes: write your ChSB 1 mistakes correctly with the rule.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Quick check — Workbook p. 35, ex. 1–6.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33 words with the flashcards: sozlar.com/vocab/cards/?set=grade8-lesson36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noma'lum · Public domain · https://commons.wikimedia.org/wiki/File:School_girls_write_in_their_exercise_books,_San_Ramón,_Choluteca,_Honduras.jpg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