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 Box: TV programmes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televizor va ko‘rsatuvlar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TV programmes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1214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4792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noma'lum (Wikimedia Commons)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seven Word box definitions from the first letter (ex. 4)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Name ten types of TV programme and describe them with gripping, moving, unrealistic, violent 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ten words from the same word family (worksheet Part 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Discuss the Have your say! questions and plan a TV evening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EX.4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Laser B1+, p. 43, ex.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Find words or phrases in the article (pp. 42–43).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change channels on a TV — t________ o________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worldwide — g________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electronic means of communication — t________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pictures — i________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send (a programme) through the air — b________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informed about the latest news — u________ t________ d________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EX.4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Laser B1+, p. 43, ex. 4 (7)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One more — then compare with your partner.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titles of news stories — h________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TV and news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boshqa kanalga o‘tmoq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nothing good on — 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turn over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 the football.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global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global, butun dunyoga oid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Climate change is a </a:t>
            </a:r>
            <a:r>
              <a:rPr sz="1400" b="1">
                <a:solidFill>
                  <a:srgbClr val="5A6572"/>
                </a:solidFill>
                <a:latin typeface="Arial"/>
              </a:rPr>
              <a:t>global</a:t>
            </a:r>
            <a:r>
              <a:rPr sz="1400" b="0">
                <a:solidFill>
                  <a:srgbClr val="5A6572"/>
                </a:solidFill>
                <a:latin typeface="Arial"/>
              </a:rPr>
              <a:t> problem.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telecommunications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telekommunikatsiya (masofaviy aloqa)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works for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telecommunications</a:t>
            </a:r>
            <a:r>
              <a:rPr sz="1400" b="0">
                <a:solidFill>
                  <a:srgbClr val="5A6572"/>
                </a:solidFill>
                <a:latin typeface="Arial"/>
              </a:rPr>
              <a:t> company.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images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tasvirlar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space station sends clear </a:t>
            </a:r>
            <a:r>
              <a:rPr sz="1400" b="1">
                <a:solidFill>
                  <a:srgbClr val="5A6572"/>
                </a:solidFill>
                <a:latin typeface="Arial"/>
              </a:rPr>
              <a:t>images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Earth.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TV and news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broadcast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efirga uzatmoq, ko‘rsatmoq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President’s speech was </a:t>
            </a:r>
            <a:r>
              <a:rPr sz="1400" b="1">
                <a:solidFill>
                  <a:srgbClr val="5A6572"/>
                </a:solidFill>
                <a:latin typeface="Arial"/>
              </a:rPr>
              <a:t>broadcast</a:t>
            </a:r>
            <a:r>
              <a:rPr sz="1400" b="0">
                <a:solidFill>
                  <a:srgbClr val="5A6572"/>
                </a:solidFill>
                <a:latin typeface="Arial"/>
              </a:rPr>
              <a:t> on all channels.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up to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so‘nggi yangiliklardan xabardor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read the news online every morning to stay </a:t>
            </a:r>
            <a:r>
              <a:rPr sz="1400" b="1">
                <a:solidFill>
                  <a:srgbClr val="5A6572"/>
                </a:solidFill>
                <a:latin typeface="Arial"/>
              </a:rPr>
              <a:t>up to date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headlines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(yangiliklar) sarlavhalari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morning’s </a:t>
            </a:r>
            <a:r>
              <a:rPr sz="1400" b="1">
                <a:solidFill>
                  <a:srgbClr val="5A6572"/>
                </a:solidFill>
                <a:latin typeface="Arial"/>
              </a:rPr>
              <a:t>headlines</a:t>
            </a:r>
            <a:r>
              <a:rPr sz="1400" b="0">
                <a:solidFill>
                  <a:srgbClr val="5A6572"/>
                </a:solidFill>
                <a:latin typeface="Arial"/>
              </a:rPr>
              <a:t> were all about the earthquake.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Types of TV programme and film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news bulletin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qisqa yangiliklar dasturi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is a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news bulletin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radio every hour.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🌦️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weather forecast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ob-havo ma’lumoti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weather forecast</a:t>
            </a:r>
            <a:r>
              <a:rPr sz="1400" b="0">
                <a:solidFill>
                  <a:srgbClr val="5A6572"/>
                </a:solidFill>
                <a:latin typeface="Arial"/>
              </a:rPr>
              <a:t> says it will snow tomorrow.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talent show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iste’dodlar tanlovi (shou)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Thousands of young singers took part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talent show</a:t>
            </a:r>
            <a:r>
              <a:rPr sz="1400" b="0">
                <a:solidFill>
                  <a:srgbClr val="5A6572"/>
                </a:solidFill>
                <a:latin typeface="Arial"/>
              </a:rPr>
              <a:t> this year.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👑️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period drama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tarixiy drama (serial)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period dramas</a:t>
            </a:r>
            <a:r>
              <a:rPr sz="1400" b="0">
                <a:solidFill>
                  <a:srgbClr val="5A6572"/>
                </a:solidFill>
                <a:latin typeface="Arial"/>
              </a:rPr>
              <a:t> with beautiful old costumes.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animation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multfilm, animatsiya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Toy Story is a famous </a:t>
            </a:r>
            <a:r>
              <a:rPr sz="1400" b="1">
                <a:solidFill>
                  <a:srgbClr val="5A6572"/>
                </a:solidFill>
                <a:latin typeface="Arial"/>
              </a:rPr>
              <a:t>animation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toys that come to life.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Types of TV programme and film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👽️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science fiction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ilmiy-fantastik film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watched a </a:t>
            </a:r>
            <a:r>
              <a:rPr sz="1400" b="1">
                <a:solidFill>
                  <a:srgbClr val="5A6572"/>
                </a:solidFill>
                <a:latin typeface="Arial"/>
              </a:rPr>
              <a:t>science fiction film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life on Mars.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thriller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triller (hayajonli, sirli film)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thriller</a:t>
            </a:r>
            <a:r>
              <a:rPr sz="1400" b="0">
                <a:solidFill>
                  <a:srgbClr val="5A6572"/>
                </a:solidFill>
                <a:latin typeface="Arial"/>
              </a:rPr>
              <a:t> was so exciting that nobody moved until the 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👻️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horror film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dahshat janridagi film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never watch a </a:t>
            </a:r>
            <a:r>
              <a:rPr sz="1400" b="1">
                <a:solidFill>
                  <a:srgbClr val="5A6572"/>
                </a:solidFill>
                <a:latin typeface="Arial"/>
              </a:rPr>
              <a:t>horror film</a:t>
            </a:r>
            <a:r>
              <a:rPr sz="1400" b="0">
                <a:solidFill>
                  <a:srgbClr val="5A6572"/>
                </a:solidFill>
                <a:latin typeface="Arial"/>
              </a:rPr>
              <a:t> late at night.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sports programme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sport ko‘rsatuvi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never misses the </a:t>
            </a:r>
            <a:r>
              <a:rPr sz="1400" b="1">
                <a:solidFill>
                  <a:srgbClr val="5A6572"/>
                </a:solidFill>
                <a:latin typeface="Arial"/>
              </a:rPr>
              <a:t>sports programme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🍳️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cookery show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pazandachilik ko‘rsatuvi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a </a:t>
            </a:r>
            <a:r>
              <a:rPr sz="1400" b="1">
                <a:solidFill>
                  <a:srgbClr val="5A6572"/>
                </a:solidFill>
                <a:latin typeface="Arial"/>
              </a:rPr>
              <a:t>cookery show</a:t>
            </a:r>
            <a:r>
              <a:rPr sz="1400" b="0">
                <a:solidFill>
                  <a:srgbClr val="5A6572"/>
                </a:solidFill>
                <a:latin typeface="Arial"/>
              </a:rPr>
              <a:t>, a chef shows you how to make a dish.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programmes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gripping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maroqli, ko‘zni uzib bo‘lmaydigan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gripping</a:t>
            </a:r>
            <a:r>
              <a:rPr sz="1400" b="0">
                <a:solidFill>
                  <a:srgbClr val="5A6572"/>
                </a:solidFill>
                <a:latin typeface="Arial"/>
              </a:rPr>
              <a:t> detective series — I watched three episodes in one evening.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moving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ta’sirli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 was a very </a:t>
            </a:r>
            <a:r>
              <a:rPr sz="1400" b="1">
                <a:solidFill>
                  <a:srgbClr val="5A6572"/>
                </a:solidFill>
                <a:latin typeface="Arial"/>
              </a:rPr>
              <a:t>moving</a:t>
            </a:r>
            <a:r>
              <a:rPr sz="1400" b="0">
                <a:solidFill>
                  <a:srgbClr val="5A6572"/>
                </a:solidFill>
                <a:latin typeface="Arial"/>
              </a:rPr>
              <a:t> film — everybody cried at the 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convincing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ishonarli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actor was totally </a:t>
            </a:r>
            <a:r>
              <a:rPr sz="1400" b="1">
                <a:solidFill>
                  <a:srgbClr val="5A6572"/>
                </a:solidFill>
                <a:latin typeface="Arial"/>
              </a:rPr>
              <a:t>convincing</a:t>
            </a:r>
            <a:r>
              <a:rPr sz="1400" b="0">
                <a:solidFill>
                  <a:srgbClr val="5A6572"/>
                </a:solidFill>
                <a:latin typeface="Arial"/>
              </a:rPr>
              <a:t> as a doctor.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unrealistic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hayotdan uzoq, real bo‘lmagan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ending was a bit </a:t>
            </a:r>
            <a:r>
              <a:rPr sz="1400" b="1">
                <a:solidFill>
                  <a:srgbClr val="5A6572"/>
                </a:solidFill>
                <a:latin typeface="Arial"/>
              </a:rPr>
              <a:t>unrealistic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hero survived a fall from a plane.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programmes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🥊️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violent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zo‘ravonlikka to‘la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don’t like </a:t>
            </a:r>
            <a:r>
              <a:rPr sz="1400" b="1">
                <a:solidFill>
                  <a:srgbClr val="5A6572"/>
                </a:solidFill>
                <a:latin typeface="Arial"/>
              </a:rPr>
              <a:t>violent</a:t>
            </a:r>
            <a:r>
              <a:rPr sz="1400" b="0">
                <a:solidFill>
                  <a:srgbClr val="5A6572"/>
                </a:solidFill>
                <a:latin typeface="Arial"/>
              </a:rPr>
              <a:t> films with a lot of fighting.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qo‘rqinchli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film was too </a:t>
            </a:r>
            <a:r>
              <a:rPr sz="1400" b="1">
                <a:solidFill>
                  <a:srgbClr val="5A6572"/>
                </a:solidFill>
                <a:latin typeface="Arial"/>
              </a:rPr>
              <a:t>scary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little sister.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imaginative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xayolotga boy, ijodiy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a very </a:t>
            </a:r>
            <a:r>
              <a:rPr sz="1400" b="1">
                <a:solidFill>
                  <a:srgbClr val="5A6572"/>
                </a:solidFill>
                <a:latin typeface="Arial"/>
              </a:rPr>
              <a:t>imaginative</a:t>
            </a:r>
            <a:r>
              <a:rPr sz="1400" b="0">
                <a:solidFill>
                  <a:srgbClr val="5A6572"/>
                </a:solidFill>
                <a:latin typeface="Arial"/>
              </a:rPr>
              <a:t> cartoon about flying cats.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confusing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chalkash, tushunarsiz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plot was </a:t>
            </a:r>
            <a:r>
              <a:rPr sz="1400" b="1">
                <a:solidFill>
                  <a:srgbClr val="5A6572"/>
                </a:solidFill>
                <a:latin typeface="Arial"/>
              </a:rPr>
              <a:t>confusing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didn’t understand the ending.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Describing programmes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🎆️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spectacular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ajoyib, ko‘zni qamashtiradigan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final scene of the film, with fireworks over the city, was </a:t>
            </a:r>
            <a:r>
              <a:rPr sz="1400" b="1">
                <a:solidFill>
                  <a:srgbClr val="5A6572"/>
                </a:solidFill>
                <a:latin typeface="Arial"/>
              </a:rPr>
              <a:t>spectacular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plot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syujet, voqealar rivoji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The plot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film was simple but exciting.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special effects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maxsus effektlar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special effects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new space film are amazing.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Watching TV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telekanal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on the other </a:t>
            </a:r>
            <a:r>
              <a:rPr sz="1400" b="1">
                <a:solidFill>
                  <a:srgbClr val="5A6572"/>
                </a:solidFill>
                <a:latin typeface="Arial"/>
              </a:rPr>
              <a:t>channel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episode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(serial) qismi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missed the last </a:t>
            </a:r>
            <a:r>
              <a:rPr sz="1400" b="1">
                <a:solidFill>
                  <a:srgbClr val="5A6572"/>
                </a:solidFill>
                <a:latin typeface="Arial"/>
              </a:rPr>
              <a:t>episode</a:t>
            </a:r>
            <a:r>
              <a:rPr sz="1400" b="0">
                <a:solidFill>
                  <a:srgbClr val="5A6572"/>
                </a:solidFill>
                <a:latin typeface="Arial"/>
              </a:rPr>
              <a:t> — what happened?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series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serial, turkum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</a:t>
            </a:r>
            <a:r>
              <a:rPr sz="1400" b="1">
                <a:solidFill>
                  <a:srgbClr val="5A6572"/>
                </a:solidFill>
                <a:latin typeface="Arial"/>
              </a:rPr>
              <a:t>series</a:t>
            </a:r>
            <a:r>
              <a:rPr sz="1400" b="0">
                <a:solidFill>
                  <a:srgbClr val="5A6572"/>
                </a:solidFill>
                <a:latin typeface="Arial"/>
              </a:rPr>
              <a:t> starts on Monday at eight o’clock.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Watching TV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🔴️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jonli (efirda)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concert is shown </a:t>
            </a:r>
            <a:r>
              <a:rPr sz="1400" b="1">
                <a:solidFill>
                  <a:srgbClr val="5A6572"/>
                </a:solidFill>
                <a:latin typeface="Arial"/>
              </a:rPr>
              <a:t>live</a:t>
            </a:r>
            <a:r>
              <a:rPr sz="1400" b="0">
                <a:solidFill>
                  <a:srgbClr val="5A6572"/>
                </a:solidFill>
                <a:latin typeface="Arial"/>
              </a:rPr>
              <a:t> on TV tonight.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advert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reklama (roligi)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hate it when there’s an </a:t>
            </a:r>
            <a:r>
              <a:rPr sz="1400" b="1">
                <a:solidFill>
                  <a:srgbClr val="5A6572"/>
                </a:solidFill>
                <a:latin typeface="Arial"/>
              </a:rPr>
              <a:t>advert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middle of a film.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subtitles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subtitrlar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watch English films with </a:t>
            </a:r>
            <a:r>
              <a:rPr sz="1400" b="1">
                <a:solidFill>
                  <a:srgbClr val="5A6572"/>
                </a:solidFill>
                <a:latin typeface="Arial"/>
              </a:rPr>
              <a:t>subtitles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Word box, p. 43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turn over · 2 global · 3 telecommunications · 4 images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 broadcast · 6 up to date · 7 headlines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box: beshta tuzoq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turn over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kanalni almashtirmoq; </a:t>
            </a:r>
            <a:r>
              <a:rPr sz="1800" b="1">
                <a:solidFill>
                  <a:srgbClr val="1E2A38"/>
                </a:solidFill>
                <a:latin typeface="Arial"/>
              </a:rPr>
              <a:t>turn on / off</a:t>
            </a:r>
            <a:r>
              <a:rPr sz="1800" b="0">
                <a:solidFill>
                  <a:srgbClr val="1E2A38"/>
                </a:solidFill>
                <a:latin typeface="Arial"/>
              </a:rPr>
              <a:t> — yoqmoq / o‘chirmoq. 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change the TV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broadcast</a:t>
            </a:r>
            <a:r>
              <a:rPr sz="1800" b="0">
                <a:solidFill>
                  <a:srgbClr val="1E2A38"/>
                </a:solidFill>
                <a:latin typeface="Arial"/>
              </a:rPr>
              <a:t> — noto‘g‘ri fe’l: </a:t>
            </a:r>
            <a:r>
              <a:rPr sz="1800" b="1">
                <a:solidFill>
                  <a:srgbClr val="1E2A38"/>
                </a:solidFill>
                <a:latin typeface="Arial"/>
              </a:rPr>
              <a:t>broadcast – broadcast – broadcast</a:t>
            </a:r>
            <a:r>
              <a:rPr sz="1800" b="0">
                <a:solidFill>
                  <a:srgbClr val="1E2A38"/>
                </a:solidFill>
                <a:latin typeface="Arial"/>
              </a:rPr>
              <a:t>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broadcasted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up to date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«xabardor» (</a:t>
            </a:r>
            <a:r>
              <a:rPr sz="1800" b="1">
                <a:solidFill>
                  <a:srgbClr val="1E2A38"/>
                </a:solidFill>
                <a:latin typeface="Arial"/>
              </a:rPr>
              <a:t>stay up to date</a:t>
            </a:r>
            <a:r>
              <a:rPr sz="1800" b="0">
                <a:solidFill>
                  <a:srgbClr val="1E2A38"/>
                </a:solidFill>
                <a:latin typeface="Arial"/>
              </a:rPr>
              <a:t>); ot oldida chiziqcha bilan: </a:t>
            </a:r>
            <a:r>
              <a:rPr sz="1800" b="1">
                <a:solidFill>
                  <a:srgbClr val="1E2A38"/>
                </a:solidFill>
                <a:latin typeface="Arial"/>
              </a:rPr>
              <a:t>up-to-date news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the news</a:t>
            </a:r>
            <a:r>
              <a:rPr sz="1800" b="0">
                <a:solidFill>
                  <a:srgbClr val="1E2A38"/>
                </a:solidFill>
                <a:latin typeface="Arial"/>
              </a:rPr>
              <a:t> — birlikdagi fe’l bilan: </a:t>
            </a:r>
            <a:r>
              <a:rPr sz="1800" b="1">
                <a:solidFill>
                  <a:srgbClr val="1E2A38"/>
                </a:solidFill>
                <a:latin typeface="Arial"/>
              </a:rPr>
              <a:t>The news is</a:t>
            </a:r>
            <a:r>
              <a:rPr sz="1800" b="0">
                <a:solidFill>
                  <a:srgbClr val="1E2A38"/>
                </a:solidFill>
                <a:latin typeface="Arial"/>
              </a:rPr>
              <a:t> on at eight.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are</a:t>
            </a:r>
            <a:r>
              <a:rPr sz="18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 series</a:t>
            </a:r>
            <a:r>
              <a:rPr sz="1800" b="0">
                <a:solidFill>
                  <a:srgbClr val="1E2A38"/>
                </a:solidFill>
                <a:latin typeface="Arial"/>
              </a:rPr>
              <a:t> — birlik ham, ko‘plik ham bir xil: </a:t>
            </a:r>
            <a:r>
              <a:rPr sz="1800" b="1">
                <a:solidFill>
                  <a:srgbClr val="1E2A38"/>
                </a:solidFill>
                <a:latin typeface="Arial"/>
              </a:rPr>
              <a:t>one series, two series</a:t>
            </a:r>
            <a:r>
              <a:rPr sz="1800" b="0">
                <a:solidFill>
                  <a:srgbClr val="1E2A38"/>
                </a:solidFill>
                <a:latin typeface="Arial"/>
              </a:rPr>
              <a:t>; bitta qismi — </a:t>
            </a:r>
            <a:r>
              <a:rPr sz="1800" b="1">
                <a:solidFill>
                  <a:srgbClr val="1E2A38"/>
                </a:solidFill>
                <a:latin typeface="Arial"/>
              </a:rPr>
              <a:t>an episode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 from today’s cards — listen for the stressed syllable (ˈ). Repeat after me: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broadcast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/ˈbrɔːdkɑːst/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headlines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/ˈhedlaɪnz/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global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/ˈɡləʊbl/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images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/ˈɪmɪdʒɪz/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telecommunications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/ˌtelikəˌmjuːnɪˈkeɪʃnz/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animation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/ˌænɪˈmeɪʃn/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spectacular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/spekˈtækjələ/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imaginative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/ɪˈmædʒɪnətɪv/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image = /ˈɪmɪdʒ/ (not ‘imeyj’); spectacular: spec-TAC-u-lar.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film is boring — let’s turn ________ and watch something else.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final will be ________ live on TV.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watch the news every evening to stay up to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Titles of news stories are called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Let’s watch the weather ________ before the trip.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sang on a talent ________ and won.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last episode was so ________ that I couldn’t stop watching. (g…)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story is ________ — nobody lives like that. (u…)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word.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first, then compare with your partner and explain your choice.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11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your say! How do you think television has changed the world?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 you think it will still be important in the future? Why? / Why not?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 a TV evening for your group: three programmes — say what type each one is and describe it.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Our TV evening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our house, the remote is the most important thing in the evening. Dad wants the </a:t>
            </a:r>
            <a:r>
              <a:rPr sz="1600" b="1">
                <a:solidFill>
                  <a:srgbClr val="1E2A38"/>
                </a:solidFill>
                <a:latin typeface="Arial"/>
              </a:rPr>
              <a:t>news bulletin</a:t>
            </a:r>
            <a:r>
              <a:rPr sz="1600" b="0">
                <a:solidFill>
                  <a:srgbClr val="1E2A38"/>
                </a:solidFill>
                <a:latin typeface="Arial"/>
              </a:rPr>
              <a:t> at eight because he likes to stay </a:t>
            </a:r>
            <a:r>
              <a:rPr sz="1600" b="1">
                <a:solidFill>
                  <a:srgbClr val="1E2A38"/>
                </a:solidFill>
                <a:latin typeface="Arial"/>
              </a:rPr>
              <a:t>up to date</a:t>
            </a:r>
            <a:r>
              <a:rPr sz="1600" b="0">
                <a:solidFill>
                  <a:srgbClr val="1E2A38"/>
                </a:solidFill>
                <a:latin typeface="Arial"/>
              </a:rPr>
              <a:t>. Mum wants the </a:t>
            </a:r>
            <a:r>
              <a:rPr sz="1600" b="1">
                <a:solidFill>
                  <a:srgbClr val="1E2A38"/>
                </a:solidFill>
                <a:latin typeface="Arial"/>
              </a:rPr>
              <a:t>weather forecast</a:t>
            </a:r>
            <a:r>
              <a:rPr sz="1600" b="0">
                <a:solidFill>
                  <a:srgbClr val="1E2A38"/>
                </a:solidFill>
                <a:latin typeface="Arial"/>
              </a:rPr>
              <a:t>, because she plans everything for tomorrow.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sister loves </a:t>
            </a:r>
            <a:r>
              <a:rPr sz="1600" b="1">
                <a:solidFill>
                  <a:srgbClr val="1E2A38"/>
                </a:solidFill>
                <a:latin typeface="Arial"/>
              </a:rPr>
              <a:t>talent shows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period dramas</a:t>
            </a:r>
            <a:r>
              <a:rPr sz="1600" b="0">
                <a:solidFill>
                  <a:srgbClr val="1E2A38"/>
                </a:solidFill>
                <a:latin typeface="Arial"/>
              </a:rPr>
              <a:t>, and she cries at every </a:t>
            </a:r>
            <a:r>
              <a:rPr sz="1600" b="1">
                <a:solidFill>
                  <a:srgbClr val="1E2A38"/>
                </a:solidFill>
                <a:latin typeface="Arial"/>
              </a:rPr>
              <a:t>moving</a:t>
            </a:r>
            <a:r>
              <a:rPr sz="1600" b="0">
                <a:solidFill>
                  <a:srgbClr val="1E2A38"/>
                </a:solidFill>
                <a:latin typeface="Arial"/>
              </a:rPr>
              <a:t> scene. My little brother only watches </a:t>
            </a:r>
            <a:r>
              <a:rPr sz="1600" b="1">
                <a:solidFill>
                  <a:srgbClr val="1E2A38"/>
                </a:solidFill>
                <a:latin typeface="Arial"/>
              </a:rPr>
              <a:t>animations</a:t>
            </a:r>
            <a:r>
              <a:rPr sz="1600" b="0">
                <a:solidFill>
                  <a:srgbClr val="1E2A38"/>
                </a:solidFill>
                <a:latin typeface="Arial"/>
              </a:rPr>
              <a:t>. I prefer </a:t>
            </a:r>
            <a:r>
              <a:rPr sz="1600" b="1">
                <a:solidFill>
                  <a:srgbClr val="1E2A38"/>
                </a:solidFill>
                <a:latin typeface="Arial"/>
              </a:rPr>
              <a:t>science fiction films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 </a:t>
            </a:r>
            <a:r>
              <a:rPr sz="1600" b="1">
                <a:solidFill>
                  <a:srgbClr val="1E2A38"/>
                </a:solidFill>
                <a:latin typeface="Arial"/>
              </a:rPr>
              <a:t>special effects</a:t>
            </a:r>
            <a:r>
              <a:rPr sz="1600" b="0">
                <a:solidFill>
                  <a:srgbClr val="1E2A38"/>
                </a:solidFill>
                <a:latin typeface="Arial"/>
              </a:rPr>
              <a:t> are </a:t>
            </a:r>
            <a:r>
              <a:rPr sz="1600" b="1">
                <a:solidFill>
                  <a:srgbClr val="1E2A38"/>
                </a:solidFill>
                <a:latin typeface="Arial"/>
              </a:rPr>
              <a:t>spectacular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but when </a:t>
            </a:r>
            <a:r>
              <a:rPr sz="1600" b="1">
                <a:solidFill>
                  <a:srgbClr val="1E2A38"/>
                </a:solidFill>
                <a:latin typeface="Arial"/>
              </a:rPr>
              <a:t>the plot</a:t>
            </a:r>
            <a:r>
              <a:rPr sz="1600" b="0">
                <a:solidFill>
                  <a:srgbClr val="1E2A38"/>
                </a:solidFill>
                <a:latin typeface="Arial"/>
              </a:rPr>
              <a:t> is </a:t>
            </a:r>
            <a:r>
              <a:rPr sz="1600" b="1">
                <a:solidFill>
                  <a:srgbClr val="1E2A38"/>
                </a:solidFill>
                <a:latin typeface="Arial"/>
              </a:rPr>
              <a:t>confusing</a:t>
            </a:r>
            <a:r>
              <a:rPr sz="1600" b="0">
                <a:solidFill>
                  <a:srgbClr val="1E2A38"/>
                </a:solidFill>
                <a:latin typeface="Arial"/>
              </a:rPr>
              <a:t>, I </a:t>
            </a:r>
            <a:r>
              <a:rPr sz="1600" b="1">
                <a:solidFill>
                  <a:srgbClr val="1E2A38"/>
                </a:solidFill>
                <a:latin typeface="Arial"/>
              </a:rPr>
              <a:t>turn over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Our TV evening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Saturday the final was </a:t>
            </a:r>
            <a:r>
              <a:rPr sz="1600" b="1">
                <a:solidFill>
                  <a:srgbClr val="1E2A38"/>
                </a:solidFill>
                <a:latin typeface="Arial"/>
              </a:rPr>
              <a:t>broadcast</a:t>
            </a:r>
            <a:r>
              <a:rPr sz="1600" b="0">
                <a:solidFill>
                  <a:srgbClr val="1E2A38"/>
                </a:solidFill>
                <a:latin typeface="Arial"/>
              </a:rPr>
              <a:t> </a:t>
            </a:r>
            <a:r>
              <a:rPr sz="1600" b="1">
                <a:solidFill>
                  <a:srgbClr val="1E2A38"/>
                </a:solidFill>
                <a:latin typeface="Arial"/>
              </a:rPr>
              <a:t>live</a:t>
            </a:r>
            <a:r>
              <a:rPr sz="1600" b="0">
                <a:solidFill>
                  <a:srgbClr val="1E2A38"/>
                </a:solidFill>
                <a:latin typeface="Arial"/>
              </a:rPr>
              <a:t>, so for once we all watched the same </a:t>
            </a:r>
            <a:r>
              <a:rPr sz="1600" b="1">
                <a:solidFill>
                  <a:srgbClr val="1E2A38"/>
                </a:solidFill>
                <a:latin typeface="Arial"/>
              </a:rPr>
              <a:t>channel</a:t>
            </a:r>
            <a:r>
              <a:rPr sz="1600" b="0">
                <a:solidFill>
                  <a:srgbClr val="1E2A38"/>
                </a:solidFill>
                <a:latin typeface="Arial"/>
              </a:rPr>
              <a:t>. There were too many </a:t>
            </a:r>
            <a:r>
              <a:rPr sz="1600" b="1">
                <a:solidFill>
                  <a:srgbClr val="1E2A38"/>
                </a:solidFill>
                <a:latin typeface="Arial"/>
              </a:rPr>
              <a:t>adverts</a:t>
            </a:r>
            <a:r>
              <a:rPr sz="1600" b="0">
                <a:solidFill>
                  <a:srgbClr val="1E2A38"/>
                </a:solidFill>
                <a:latin typeface="Arial"/>
              </a:rPr>
              <a:t>, but the match was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gripping</a:t>
            </a:r>
            <a:r>
              <a:rPr sz="1600" b="0">
                <a:solidFill>
                  <a:srgbClr val="1E2A38"/>
                </a:solidFill>
                <a:latin typeface="Arial"/>
              </a:rPr>
              <a:t>. Television hasn’t only changed the world; it brings our family together, too.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Dad watch the news bulletin?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the writer’s sister like?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does the writer turn over?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did the whole family watch last Saturday?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bad and what was good about it?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so‘zni toping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ta’rifni aytaman, siz Word box so‘zini ayting (birinchi harf yordam beradi).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change channels on a TV → t… o…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worldwide → g…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pictures → i…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send a programme through the air → b…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titles of news stories → h…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turn over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«boshqa kanalga o‘tkazmoq»; </a:t>
            </a:r>
            <a:r>
              <a:rPr sz="1600" b="1">
                <a:solidFill>
                  <a:srgbClr val="1E2A38"/>
                </a:solidFill>
                <a:latin typeface="Arial"/>
              </a:rPr>
              <a:t>turn on / off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«yoqmoq / o‘chirmoq».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broadcast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«efirga uzatmoq»: uchala shakli ham bir xil (</a:t>
            </a:r>
            <a:r>
              <a:rPr sz="1600" b="1">
                <a:solidFill>
                  <a:srgbClr val="1E2A38"/>
                </a:solidFill>
                <a:latin typeface="Arial"/>
              </a:rPr>
              <a:t>broadcast – broadcast – broadcast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headlines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«sarlavhalar»; </a:t>
            </a:r>
            <a:r>
              <a:rPr sz="1600" b="1">
                <a:solidFill>
                  <a:srgbClr val="1E2A38"/>
                </a:solidFill>
                <a:latin typeface="Arial"/>
              </a:rPr>
              <a:t>up to date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«yangiliklardan xabardor».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news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o‘zbekchada «yangiliklar» (ko‘plik), inglizchada BIRLIK: </a:t>
            </a:r>
            <a:r>
              <a:rPr sz="1600" b="1">
                <a:solidFill>
                  <a:srgbClr val="1E2A38"/>
                </a:solidFill>
                <a:latin typeface="Arial"/>
              </a:rPr>
              <a:t>The news is 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gripping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«maroqli»; </a:t>
            </a:r>
            <a:r>
              <a:rPr sz="1600" b="1">
                <a:solidFill>
                  <a:srgbClr val="1E2A38"/>
                </a:solidFill>
                <a:latin typeface="Arial"/>
              </a:rPr>
              <a:t>moving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«ta’sirli» (harakatlanuvchi emas!).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10 sentences about TV programmes you watch (rejadagi vazifa) — use the types in B and the adjectives in C.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34 items with the flashcards: sozlar.com/vocab/cards/?set=grade10-lesson34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Use all seven Word box words (turn over, global, telecommunications, images, broadcast, up to date, headlines).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noma'lum (Wikimedia Commons) · CC BY-SA 3.0 · https://commons.wikimedia.org/wiki/File:MDR_Kripo_live.jpg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