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2A3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1554480"/>
            <a:ext cx="6035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C9A35C"/>
                </a:solidFill>
                <a:latin typeface="Arial"/>
              </a:rPr>
              <a:t>GRADE 7  ·  LESSON 34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057400"/>
            <a:ext cx="603504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800" b="1">
                <a:solidFill>
                  <a:srgbClr val="FFFFFF"/>
                </a:solidFill>
                <a:latin typeface="Arial"/>
              </a:rPr>
              <a:t>Vocabulary Review: Units 3–4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114800"/>
            <a:ext cx="603504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700" b="0">
                <a:solidFill>
                  <a:srgbClr val="B9AFA0"/>
                </a:solidFill>
                <a:latin typeface="Arial"/>
              </a:rPr>
              <a:t>Lug‘at takrori: 3–4-bo‘limlar</a:t>
            </a:r>
          </a:p>
          <a:p>
            <a:pPr algn="l">
              <a:spcAft>
                <a:spcPts val="400"/>
              </a:spcAft>
            </a:pPr>
            <a:r>
              <a:rPr sz="1700" b="0">
                <a:solidFill>
                  <a:srgbClr val="B9AFA0"/>
                </a:solidFill>
                <a:latin typeface="Arial"/>
              </a:rPr>
              <a:t>Vocabulary review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5852160"/>
            <a:ext cx="6035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8E99A6"/>
                </a:solidFill>
                <a:latin typeface="Arial"/>
              </a:rPr>
              <a:t>sozlar.com</a:t>
            </a:r>
          </a:p>
        </p:txBody>
      </p:sp>
      <p:pic>
        <p:nvPicPr>
          <p:cNvPr id="7" name="Picture 6" descr="cov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0" y="1371600"/>
            <a:ext cx="4114800" cy="325969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315200" y="4686157"/>
            <a:ext cx="4114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"/>
              </a:spcAft>
            </a:pPr>
            <a:r>
              <a:rPr sz="1300" b="0">
                <a:solidFill>
                  <a:srgbClr val="8E99A6"/>
                </a:solidFill>
                <a:latin typeface="Arial"/>
              </a:rPr>
              <a:t>matthew Hunt · CC BY 2.0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LESSON AIMS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Bugungi maqsad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157983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93975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Unscramble eight shopping words (p. 40 ex. 1)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990087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273551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209543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Complete six sentences about sizes and shapes (ex. 2)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4105655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4389119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4325111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Put six reading words in the right place in a text (ex. 3)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5221223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5504687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5920" y="5440679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Score at least 14/20 in the Units 3–4 vocabulary test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BOOK TASK · 7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Book tasks — Laser A1+, p. 40 (Revision Units 3–4)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69164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5A6572"/>
                </a:solidFill>
                <a:latin typeface="Arial"/>
              </a:rPr>
              <a:t>Books open, word list closed. In ex.1 the first letter of each word is in bold.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103120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960120" y="2249424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91640" y="221284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ex.1</a:t>
            </a:r>
            <a:r>
              <a:rPr sz="1600" b="0">
                <a:solidFill>
                  <a:srgbClr val="1E2A38"/>
                </a:solidFill>
                <a:latin typeface="Arial"/>
              </a:rPr>
              <a:t> — rearrange the letters to find eight shopping words (oboksohp → b…).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2871216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ounded Rectangle 9"/>
          <p:cNvSpPr/>
          <p:nvPr/>
        </p:nvSpPr>
        <p:spPr>
          <a:xfrm>
            <a:off x="960120" y="3017520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91640" y="2980944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ex.2</a:t>
            </a:r>
            <a:r>
              <a:rPr sz="1600" b="0">
                <a:solidFill>
                  <a:srgbClr val="1E2A38"/>
                </a:solidFill>
                <a:latin typeface="Arial"/>
              </a:rPr>
              <a:t> — write a word in each gap: opposites and shapes (6).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77240" y="3639312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ounded Rectangle 12"/>
          <p:cNvSpPr/>
          <p:nvPr/>
        </p:nvSpPr>
        <p:spPr>
          <a:xfrm>
            <a:off x="960120" y="3785616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91640" y="3749040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ex.3</a:t>
            </a:r>
            <a:r>
              <a:rPr sz="1600" b="0">
                <a:solidFill>
                  <a:srgbClr val="1E2A38"/>
                </a:solidFill>
                <a:latin typeface="Arial"/>
              </a:rPr>
              <a:t> — «My Dad’s Job»: each bold word is in the wrong place. Write the correct word on the line (6).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77240" y="4407408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ounded Rectangle 15"/>
          <p:cNvSpPr/>
          <p:nvPr/>
        </p:nvSpPr>
        <p:spPr>
          <a:xfrm>
            <a:off x="960120" y="4553712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691640" y="4517136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Compare with a partner.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CHECK AND TEACH · 5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Answer key — Laser A1+, p. 40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020823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91640" y="1984247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ex.1</a:t>
            </a:r>
            <a:r>
              <a:rPr sz="1600" b="0">
                <a:solidFill>
                  <a:srgbClr val="1E2A38"/>
                </a:solidFill>
                <a:latin typeface="Arial"/>
              </a:rPr>
              <a:t>  1 bookshop · 2 busy · 3 customers · 4 lift · 5 expensive · 6 clothes shop · 7 butcher’s · 8 florist’s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642615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2788919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91640" y="2752343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ex.2</a:t>
            </a:r>
            <a:r>
              <a:rPr sz="1600" b="0">
                <a:solidFill>
                  <a:srgbClr val="1E2A38"/>
                </a:solidFill>
                <a:latin typeface="Arial"/>
              </a:rPr>
              <a:t>  1 narrow · 2 thin · 3 round · 4 huge (gigantic) · 5 triangular · 6 square (rectangular)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410711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55701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91640" y="3520439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ex.3</a:t>
            </a:r>
            <a:r>
              <a:rPr sz="1600" b="0">
                <a:solidFill>
                  <a:srgbClr val="1E2A38"/>
                </a:solidFill>
                <a:latin typeface="Arial"/>
              </a:rPr>
              <a:t>  1 interviews · 2 views · 3 article · 4 email · 5 editor · 6 newspaper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178807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325111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91640" y="4288535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Ask WHY: which word goes with «with famous people»? — interviews.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A. Shops and shopping  (1/3)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📚️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bookshop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kitob do‘koni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 buy my school books at the </a:t>
            </a:r>
            <a:r>
              <a:rPr sz="1400" b="1">
                <a:solidFill>
                  <a:srgbClr val="5A6572"/>
                </a:solidFill>
                <a:latin typeface="Arial"/>
              </a:rPr>
              <a:t>bookshop</a:t>
            </a:r>
            <a:r>
              <a:rPr sz="1400" b="0">
                <a:solidFill>
                  <a:srgbClr val="5A6572"/>
                </a:solidFill>
                <a:latin typeface="Arial"/>
              </a:rPr>
              <a:t> near our house.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🥩️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butcher’s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qassob do‘koni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Mum buys meat at the </a:t>
            </a:r>
            <a:r>
              <a:rPr sz="1400" b="1">
                <a:solidFill>
                  <a:srgbClr val="5A6572"/>
                </a:solidFill>
                <a:latin typeface="Arial"/>
              </a:rPr>
              <a:t>butcher’s</a:t>
            </a:r>
            <a:r>
              <a:rPr sz="1400" b="0">
                <a:solidFill>
                  <a:srgbClr val="5A6572"/>
                </a:solidFill>
                <a:latin typeface="Arial"/>
              </a:rPr>
              <a:t> on Saturdays.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👗️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clothes shop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kiyim do‘koni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There’s a new </a:t>
            </a:r>
            <a:r>
              <a:rPr sz="1400" b="1">
                <a:solidFill>
                  <a:srgbClr val="5A6572"/>
                </a:solidFill>
                <a:latin typeface="Arial"/>
              </a:rPr>
              <a:t>clothes shop</a:t>
            </a:r>
            <a:r>
              <a:rPr sz="1400" b="0">
                <a:solidFill>
                  <a:srgbClr val="5A6572"/>
                </a:solidFill>
                <a:latin typeface="Arial"/>
              </a:rPr>
              <a:t> in our shopping centre.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💐️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florist’s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gul do‘koni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Let’s buy some roses for Mum at the </a:t>
            </a:r>
            <a:r>
              <a:rPr sz="1400" b="1">
                <a:solidFill>
                  <a:srgbClr val="5A6572"/>
                </a:solidFill>
                <a:latin typeface="Arial"/>
              </a:rPr>
              <a:t>florist’s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A. Shops and shopping  (2/3)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🍎️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grocer’s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oziq-ovqat do‘koni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We buy apples and tomatoes at the </a:t>
            </a:r>
            <a:r>
              <a:rPr sz="1400" b="1">
                <a:solidFill>
                  <a:srgbClr val="5A6572"/>
                </a:solidFill>
                <a:latin typeface="Arial"/>
              </a:rPr>
              <a:t>grocer’s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🧸️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toy shop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o‘yinchoq do‘koni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little brother loves the </a:t>
            </a:r>
            <a:r>
              <a:rPr sz="1400" b="1">
                <a:solidFill>
                  <a:srgbClr val="5A6572"/>
                </a:solidFill>
                <a:latin typeface="Arial"/>
              </a:rPr>
              <a:t>toy shop</a:t>
            </a:r>
            <a:r>
              <a:rPr sz="1400" b="0">
                <a:solidFill>
                  <a:srgbClr val="5A6572"/>
                </a:solidFill>
                <a:latin typeface="Arial"/>
              </a:rPr>
              <a:t> — he wants everything!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👥️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customer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xaridor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shop is full of </a:t>
            </a:r>
            <a:r>
              <a:rPr sz="1400" b="1">
                <a:solidFill>
                  <a:srgbClr val="5A6572"/>
                </a:solidFill>
                <a:latin typeface="Arial"/>
              </a:rPr>
              <a:t>customers</a:t>
            </a:r>
            <a:r>
              <a:rPr sz="1400" b="0">
                <a:solidFill>
                  <a:srgbClr val="5A6572"/>
                </a:solidFill>
                <a:latin typeface="Arial"/>
              </a:rPr>
              <a:t> on Saturday.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🛗️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lift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lift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Let’s take the </a:t>
            </a:r>
            <a:r>
              <a:rPr sz="1400" b="1">
                <a:solidFill>
                  <a:srgbClr val="5A6572"/>
                </a:solidFill>
                <a:latin typeface="Arial"/>
              </a:rPr>
              <a:t>lift</a:t>
            </a:r>
            <a:r>
              <a:rPr sz="1400" b="0">
                <a:solidFill>
                  <a:srgbClr val="5A6572"/>
                </a:solidFill>
                <a:latin typeface="Arial"/>
              </a:rPr>
              <a:t> to the top floor.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A. Shops and shopping  (3/3)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🚶️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busy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gavjum, odam ko‘p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market is very </a:t>
            </a:r>
            <a:r>
              <a:rPr sz="1400" b="1">
                <a:solidFill>
                  <a:srgbClr val="5A6572"/>
                </a:solidFill>
                <a:latin typeface="Arial"/>
              </a:rPr>
              <a:t>busy</a:t>
            </a:r>
            <a:r>
              <a:rPr sz="1400" b="0">
                <a:solidFill>
                  <a:srgbClr val="5A6572"/>
                </a:solidFill>
                <a:latin typeface="Arial"/>
              </a:rPr>
              <a:t> on Sunday mornings.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🔖️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sale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chegirmali savdo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 buy my winter coat in the January </a:t>
            </a:r>
            <a:r>
              <a:rPr sz="1400" b="1">
                <a:solidFill>
                  <a:srgbClr val="5A6572"/>
                </a:solidFill>
                <a:latin typeface="Arial"/>
              </a:rPr>
              <a:t>sale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💎️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expensive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qimmat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This watch is very </a:t>
            </a:r>
            <a:r>
              <a:rPr sz="1400" b="1">
                <a:solidFill>
                  <a:srgbClr val="5A6572"/>
                </a:solidFill>
                <a:latin typeface="Arial"/>
              </a:rPr>
              <a:t>expensive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B. Sizes and shapes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🔵️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round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dumaloq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We need a </a:t>
            </a:r>
            <a:r>
              <a:rPr sz="1400" b="1">
                <a:solidFill>
                  <a:srgbClr val="5A6572"/>
                </a:solidFill>
                <a:latin typeface="Arial"/>
              </a:rPr>
              <a:t>round</a:t>
            </a:r>
            <a:r>
              <a:rPr sz="1400" b="0">
                <a:solidFill>
                  <a:srgbClr val="5A6572"/>
                </a:solidFill>
                <a:latin typeface="Arial"/>
              </a:rPr>
              <a:t> table for our big family.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🟩️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square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kvadrat shaklidagi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 prefer </a:t>
            </a:r>
            <a:r>
              <a:rPr sz="1400" b="1">
                <a:solidFill>
                  <a:srgbClr val="5A6572"/>
                </a:solidFill>
                <a:latin typeface="Arial"/>
              </a:rPr>
              <a:t>square</a:t>
            </a:r>
            <a:r>
              <a:rPr sz="1400" b="0">
                <a:solidFill>
                  <a:srgbClr val="5A6572"/>
                </a:solidFill>
                <a:latin typeface="Arial"/>
              </a:rPr>
              <a:t> plates — they look modern.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🔺️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triangular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uchburchak shaklidagi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little brother loves </a:t>
            </a:r>
            <a:r>
              <a:rPr sz="1400" b="1">
                <a:solidFill>
                  <a:srgbClr val="5A6572"/>
                </a:solidFill>
                <a:latin typeface="Arial"/>
              </a:rPr>
              <a:t>triangular</a:t>
            </a:r>
            <a:r>
              <a:rPr sz="1400" b="0">
                <a:solidFill>
                  <a:srgbClr val="5A6572"/>
                </a:solidFill>
                <a:latin typeface="Arial"/>
              </a:rPr>
              <a:t> sandwiches.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🏢️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huge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ulkan, juda katta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new shopping centre is </a:t>
            </a:r>
            <a:r>
              <a:rPr sz="1400" b="1">
                <a:solidFill>
                  <a:srgbClr val="5A6572"/>
                </a:solidFill>
                <a:latin typeface="Arial"/>
              </a:rPr>
              <a:t>huge</a:t>
            </a:r>
            <a:r>
              <a:rPr sz="1400" b="0">
                <a:solidFill>
                  <a:srgbClr val="5A6572"/>
                </a:solidFill>
                <a:latin typeface="Arial"/>
              </a:rPr>
              <a:t>! I don’t know where the shoe shop is.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31520" y="5769864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TextBox 25"/>
          <p:cNvSpPr txBox="1"/>
          <p:nvPr/>
        </p:nvSpPr>
        <p:spPr>
          <a:xfrm>
            <a:off x="868680" y="5833872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🐜️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508760" y="5852160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tiny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120640" y="5879592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jajji, juda kichkina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680960" y="5879592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An ant is a </a:t>
            </a:r>
            <a:r>
              <a:rPr sz="1400" b="1">
                <a:solidFill>
                  <a:srgbClr val="5A6572"/>
                </a:solidFill>
                <a:latin typeface="Arial"/>
              </a:rPr>
              <a:t>tiny</a:t>
            </a:r>
            <a:r>
              <a:rPr sz="1400" b="0">
                <a:solidFill>
                  <a:srgbClr val="5A6572"/>
                </a:solidFill>
                <a:latin typeface="Arial"/>
              </a:rPr>
              <a:t> insect, but it’s very strong.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B. Sizes and shapes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📕️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thick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qalin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This dictionary is very </a:t>
            </a:r>
            <a:r>
              <a:rPr sz="1400" b="1">
                <a:solidFill>
                  <a:srgbClr val="5A6572"/>
                </a:solidFill>
                <a:latin typeface="Arial"/>
              </a:rPr>
              <a:t>thick</a:t>
            </a:r>
            <a:r>
              <a:rPr sz="1400" b="0">
                <a:solidFill>
                  <a:srgbClr val="5A6572"/>
                </a:solidFill>
                <a:latin typeface="Arial"/>
              </a:rPr>
              <a:t> — it has two thousand pages.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🥞️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thin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yupqa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 prefer </a:t>
            </a:r>
            <a:r>
              <a:rPr sz="1400" b="1">
                <a:solidFill>
                  <a:srgbClr val="5A6572"/>
                </a:solidFill>
                <a:latin typeface="Arial"/>
              </a:rPr>
              <a:t>thin</a:t>
            </a:r>
            <a:r>
              <a:rPr sz="1400" b="0">
                <a:solidFill>
                  <a:srgbClr val="5A6572"/>
                </a:solidFill>
                <a:latin typeface="Arial"/>
              </a:rPr>
              <a:t> pancakes with honey.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🛣️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narrow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tor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Our street is very </a:t>
            </a:r>
            <a:r>
              <a:rPr sz="1400" b="1">
                <a:solidFill>
                  <a:srgbClr val="5A6572"/>
                </a:solidFill>
                <a:latin typeface="Arial"/>
              </a:rPr>
              <a:t>narrow</a:t>
            </a:r>
            <a:r>
              <a:rPr sz="1400" b="0">
                <a:solidFill>
                  <a:srgbClr val="5A6572"/>
                </a:solidFill>
                <a:latin typeface="Arial"/>
              </a:rPr>
              <a:t>, so big buses don’t go there.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🌉️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wide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keng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river is very </a:t>
            </a:r>
            <a:r>
              <a:rPr sz="1400" b="1">
                <a:solidFill>
                  <a:srgbClr val="5A6572"/>
                </a:solidFill>
                <a:latin typeface="Arial"/>
              </a:rPr>
              <a:t>wide</a:t>
            </a:r>
            <a:r>
              <a:rPr sz="1400" b="0">
                <a:solidFill>
                  <a:srgbClr val="5A6572"/>
                </a:solidFill>
                <a:latin typeface="Arial"/>
              </a:rPr>
              <a:t> here, so we need a bridge.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C. Newspapers and media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🗞️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newspaper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gazeta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Dad reads the </a:t>
            </a:r>
            <a:r>
              <a:rPr sz="1400" b="1">
                <a:solidFill>
                  <a:srgbClr val="5A6572"/>
                </a:solidFill>
                <a:latin typeface="Arial"/>
              </a:rPr>
              <a:t>newspaper</a:t>
            </a:r>
            <a:r>
              <a:rPr sz="1400" b="0">
                <a:solidFill>
                  <a:srgbClr val="5A6572"/>
                </a:solidFill>
                <a:latin typeface="Arial"/>
              </a:rPr>
              <a:t> with his morning tea.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🧑‍💼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the editor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muharrir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</a:t>
            </a:r>
            <a:r>
              <a:rPr sz="1400" b="1">
                <a:solidFill>
                  <a:srgbClr val="5A6572"/>
                </a:solidFill>
                <a:latin typeface="Arial"/>
              </a:rPr>
              <a:t>editor</a:t>
            </a:r>
            <a:r>
              <a:rPr sz="1400" b="0">
                <a:solidFill>
                  <a:srgbClr val="5A6572"/>
                </a:solidFill>
                <a:latin typeface="Arial"/>
              </a:rPr>
              <a:t> chooses the best articles for the magazine.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🎤️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reporter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muxbir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A </a:t>
            </a:r>
            <a:r>
              <a:rPr sz="1400" b="1">
                <a:solidFill>
                  <a:srgbClr val="5A6572"/>
                </a:solidFill>
                <a:latin typeface="Arial"/>
              </a:rPr>
              <a:t>reporter</a:t>
            </a:r>
            <a:r>
              <a:rPr sz="1400" b="0">
                <a:solidFill>
                  <a:srgbClr val="5A6572"/>
                </a:solidFill>
                <a:latin typeface="Arial"/>
              </a:rPr>
              <a:t> from the local TV is at our school today.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🎙️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an interview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intervyu, suhbat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famous footballer gives an </a:t>
            </a:r>
            <a:r>
              <a:rPr sz="1400" b="1">
                <a:solidFill>
                  <a:srgbClr val="5A6572"/>
                </a:solidFill>
                <a:latin typeface="Arial"/>
              </a:rPr>
              <a:t>interview</a:t>
            </a:r>
            <a:r>
              <a:rPr sz="1400" b="0">
                <a:solidFill>
                  <a:srgbClr val="5A6572"/>
                </a:solidFill>
                <a:latin typeface="Arial"/>
              </a:rPr>
              <a:t> after the match.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C. Newspapers and media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💬️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an opinion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fikr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In my </a:t>
            </a:r>
            <a:r>
              <a:rPr sz="1400" b="1">
                <a:solidFill>
                  <a:srgbClr val="5A6572"/>
                </a:solidFill>
                <a:latin typeface="Arial"/>
              </a:rPr>
              <a:t>opinion</a:t>
            </a:r>
            <a:r>
              <a:rPr sz="1400" b="0">
                <a:solidFill>
                  <a:srgbClr val="5A6572"/>
                </a:solidFill>
                <a:latin typeface="Arial"/>
              </a:rPr>
              <a:t>, this film is too long.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⭐️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review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taqriz (film, kitob haqida fikr)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 always read a </a:t>
            </a:r>
            <a:r>
              <a:rPr sz="1400" b="1">
                <a:solidFill>
                  <a:srgbClr val="5A6572"/>
                </a:solidFill>
                <a:latin typeface="Arial"/>
              </a:rPr>
              <a:t>review</a:t>
            </a:r>
            <a:r>
              <a:rPr sz="1400" b="0">
                <a:solidFill>
                  <a:srgbClr val="5A6572"/>
                </a:solidFill>
                <a:latin typeface="Arial"/>
              </a:rPr>
              <a:t> of a film before I watch it.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🗓️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calendar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taqvim; tadbirlar jadvali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There’s a big </a:t>
            </a:r>
            <a:r>
              <a:rPr sz="1400" b="1">
                <a:solidFill>
                  <a:srgbClr val="5A6572"/>
                </a:solidFill>
                <a:latin typeface="Arial"/>
              </a:rPr>
              <a:t>calendar</a:t>
            </a:r>
            <a:r>
              <a:rPr sz="1400" b="0">
                <a:solidFill>
                  <a:srgbClr val="5A6572"/>
                </a:solidFill>
                <a:latin typeface="Arial"/>
              </a:rPr>
              <a:t> on the wall of our classroom.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📺️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programme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(tele/radio) ko‘rsatuv, dastur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favourite TV </a:t>
            </a:r>
            <a:r>
              <a:rPr sz="1400" b="1">
                <a:solidFill>
                  <a:srgbClr val="5A6572"/>
                </a:solidFill>
                <a:latin typeface="Arial"/>
              </a:rPr>
              <a:t>programme</a:t>
            </a:r>
            <a:r>
              <a:rPr sz="1400" b="0">
                <a:solidFill>
                  <a:srgbClr val="5A6572"/>
                </a:solidFill>
                <a:latin typeface="Arial"/>
              </a:rPr>
              <a:t> is about wild animals.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D. Ways of talking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🗣️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speak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gapirmoq, so‘zlamoq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Please </a:t>
            </a:r>
            <a:r>
              <a:rPr sz="1400" b="1">
                <a:solidFill>
                  <a:srgbClr val="5A6572"/>
                </a:solidFill>
                <a:latin typeface="Arial"/>
              </a:rPr>
              <a:t>speak</a:t>
            </a:r>
            <a:r>
              <a:rPr sz="1400" b="0">
                <a:solidFill>
                  <a:srgbClr val="5A6572"/>
                </a:solidFill>
                <a:latin typeface="Arial"/>
              </a:rPr>
              <a:t> slowly — I’m still learning English.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☎️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talk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gaplashmoq, suhbatlashmoq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best friend and I </a:t>
            </a:r>
            <a:r>
              <a:rPr sz="1400" b="1">
                <a:solidFill>
                  <a:srgbClr val="5A6572"/>
                </a:solidFill>
                <a:latin typeface="Arial"/>
              </a:rPr>
              <a:t>talk</a:t>
            </a:r>
            <a:r>
              <a:rPr sz="1400" b="0">
                <a:solidFill>
                  <a:srgbClr val="5A6572"/>
                </a:solidFill>
                <a:latin typeface="Arial"/>
              </a:rPr>
              <a:t> for hours after school.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🤫️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whisper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shivirlamoq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Don’t tell anyone — just </a:t>
            </a:r>
            <a:r>
              <a:rPr sz="1400" b="1">
                <a:solidFill>
                  <a:srgbClr val="5A6572"/>
                </a:solidFill>
                <a:latin typeface="Arial"/>
              </a:rPr>
              <a:t>whisper</a:t>
            </a:r>
            <a:r>
              <a:rPr sz="1400" b="0">
                <a:solidFill>
                  <a:srgbClr val="5A6572"/>
                </a:solidFill>
                <a:latin typeface="Arial"/>
              </a:rPr>
              <a:t> it in my ear.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📢️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shout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baqirmoq, qichqirmoq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Please don’t </a:t>
            </a:r>
            <a:r>
              <a:rPr sz="1400" b="1">
                <a:solidFill>
                  <a:srgbClr val="5A6572"/>
                </a:solidFill>
                <a:latin typeface="Arial"/>
              </a:rPr>
              <a:t>shout</a:t>
            </a:r>
            <a:r>
              <a:rPr sz="1400" b="0">
                <a:solidFill>
                  <a:srgbClr val="5A6572"/>
                </a:solidFill>
                <a:latin typeface="Arial"/>
              </a:rPr>
              <a:t> in the library.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D. Ways of talking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😱️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scream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chinqirmoq, qattiq qichqirmoq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sister </a:t>
            </a:r>
            <a:r>
              <a:rPr sz="1400" b="1">
                <a:solidFill>
                  <a:srgbClr val="5A6572"/>
                </a:solidFill>
                <a:latin typeface="Arial"/>
              </a:rPr>
              <a:t>screams</a:t>
            </a:r>
            <a:r>
              <a:rPr sz="1400" b="0">
                <a:solidFill>
                  <a:srgbClr val="5A6572"/>
                </a:solidFill>
                <a:latin typeface="Arial"/>
              </a:rPr>
              <a:t> when she sees a spider.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🤥️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tell a lie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yolg‘on aytmoq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Pinocchio’s nose grows when he </a:t>
            </a:r>
            <a:r>
              <a:rPr sz="1400" b="1">
                <a:solidFill>
                  <a:srgbClr val="5A6572"/>
                </a:solidFill>
                <a:latin typeface="Arial"/>
              </a:rPr>
              <a:t>tells a lie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🔒️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keep a secret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sir saqlamoq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Can you </a:t>
            </a:r>
            <a:r>
              <a:rPr sz="1400" b="1">
                <a:solidFill>
                  <a:srgbClr val="5A6572"/>
                </a:solidFill>
                <a:latin typeface="Arial"/>
              </a:rPr>
              <a:t>keep a secret</a:t>
            </a:r>
            <a:r>
              <a:rPr sz="1400" b="0">
                <a:solidFill>
                  <a:srgbClr val="5A6572"/>
                </a:solidFill>
                <a:latin typeface="Arial"/>
              </a:rPr>
              <a:t>? Don’t tell anyone!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FOCUS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Units 3–4 words — five things to remember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97280" y="2103120"/>
            <a:ext cx="10058400" cy="3291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4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•  </a:t>
            </a:r>
            <a:r>
              <a:rPr sz="1800" b="0">
                <a:solidFill>
                  <a:srgbClr val="1E2A38"/>
                </a:solidFill>
                <a:latin typeface="Arial"/>
              </a:rPr>
              <a:t>Do‘kon nomi: </a:t>
            </a:r>
            <a:r>
              <a:rPr sz="1800" b="1">
                <a:solidFill>
                  <a:srgbClr val="1E2A38"/>
                </a:solidFill>
                <a:latin typeface="Arial"/>
              </a:rPr>
              <a:t>the butcher’s / the florist’s / the grocer’s</a:t>
            </a:r>
            <a:r>
              <a:rPr sz="1800" b="0">
                <a:solidFill>
                  <a:srgbClr val="1E2A38"/>
                </a:solidFill>
                <a:latin typeface="Arial"/>
              </a:rPr>
              <a:t> (’s = do‘kon), lekin </a:t>
            </a:r>
            <a:r>
              <a:rPr sz="1800" b="1">
                <a:solidFill>
                  <a:srgbClr val="1E2A38"/>
                </a:solidFill>
                <a:latin typeface="Arial"/>
              </a:rPr>
              <a:t>a bookshop, a toy shop, a clothes shop</a:t>
            </a:r>
            <a:r>
              <a:rPr sz="1800" b="0">
                <a:solidFill>
                  <a:srgbClr val="1E2A38"/>
                </a:solidFill>
                <a:latin typeface="Arial"/>
              </a:rPr>
              <a:t>.</a:t>
            </a:r>
          </a:p>
          <a:p>
            <a:pPr algn="l">
              <a:spcAft>
                <a:spcPts val="14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•  </a:t>
            </a:r>
            <a:r>
              <a:rPr sz="1800" b="1">
                <a:solidFill>
                  <a:srgbClr val="1E2A38"/>
                </a:solidFill>
                <a:latin typeface="Arial"/>
              </a:rPr>
              <a:t>busy</a:t>
            </a:r>
            <a:r>
              <a:rPr sz="1800" b="0">
                <a:solidFill>
                  <a:srgbClr val="1E2A38"/>
                </a:solidFill>
                <a:latin typeface="Arial"/>
              </a:rPr>
              <a:t> — «gavjum» (do‘kon) yoki «band» (odam): </a:t>
            </a:r>
            <a:r>
              <a:rPr sz="1800" b="1">
                <a:solidFill>
                  <a:srgbClr val="1E2A38"/>
                </a:solidFill>
                <a:latin typeface="Arial"/>
              </a:rPr>
              <a:t>The shop is busy. I’m busy.</a:t>
            </a:r>
          </a:p>
          <a:p>
            <a:pPr algn="l">
              <a:spcAft>
                <a:spcPts val="14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•  </a:t>
            </a:r>
            <a:r>
              <a:rPr sz="1800" b="0">
                <a:solidFill>
                  <a:srgbClr val="1E2A38"/>
                </a:solidFill>
                <a:latin typeface="Arial"/>
              </a:rPr>
              <a:t>Juft so‘zlar: </a:t>
            </a:r>
            <a:r>
              <a:rPr sz="1800" b="1">
                <a:solidFill>
                  <a:srgbClr val="1E2A38"/>
                </a:solidFill>
                <a:latin typeface="Arial"/>
              </a:rPr>
              <a:t>narrow ↔ wide</a:t>
            </a:r>
            <a:r>
              <a:rPr sz="1800" b="0">
                <a:solidFill>
                  <a:srgbClr val="1E2A38"/>
                </a:solidFill>
                <a:latin typeface="Arial"/>
              </a:rPr>
              <a:t>, </a:t>
            </a:r>
            <a:r>
              <a:rPr sz="1800" b="1">
                <a:solidFill>
                  <a:srgbClr val="1E2A38"/>
                </a:solidFill>
                <a:latin typeface="Arial"/>
              </a:rPr>
              <a:t>thick ↔ thin</a:t>
            </a:r>
            <a:r>
              <a:rPr sz="1800" b="0">
                <a:solidFill>
                  <a:srgbClr val="1E2A38"/>
                </a:solidFill>
                <a:latin typeface="Arial"/>
              </a:rPr>
              <a:t>, </a:t>
            </a:r>
            <a:r>
              <a:rPr sz="1800" b="1">
                <a:solidFill>
                  <a:srgbClr val="1E2A38"/>
                </a:solidFill>
                <a:latin typeface="Arial"/>
              </a:rPr>
              <a:t>tiny ↔ huge</a:t>
            </a:r>
            <a:r>
              <a:rPr sz="1800" b="0">
                <a:solidFill>
                  <a:srgbClr val="1E2A38"/>
                </a:solidFill>
                <a:latin typeface="Arial"/>
              </a:rPr>
              <a:t>; shakl: </a:t>
            </a:r>
            <a:r>
              <a:rPr sz="1800" b="1">
                <a:solidFill>
                  <a:srgbClr val="1E2A38"/>
                </a:solidFill>
                <a:latin typeface="Arial"/>
              </a:rPr>
              <a:t>round, square, triangular</a:t>
            </a:r>
            <a:r>
              <a:rPr sz="1800" b="0">
                <a:solidFill>
                  <a:srgbClr val="1E2A38"/>
                </a:solidFill>
                <a:latin typeface="Arial"/>
              </a:rPr>
              <a:t>.</a:t>
            </a:r>
          </a:p>
          <a:p>
            <a:pPr algn="l">
              <a:spcAft>
                <a:spcPts val="14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•  </a:t>
            </a:r>
            <a:r>
              <a:rPr sz="1800" b="1">
                <a:solidFill>
                  <a:srgbClr val="1E2A38"/>
                </a:solidFill>
                <a:latin typeface="Arial"/>
              </a:rPr>
              <a:t>a newspaper</a:t>
            </a:r>
            <a:r>
              <a:rPr sz="1800" b="0">
                <a:solidFill>
                  <a:srgbClr val="1E2A38"/>
                </a:solidFill>
                <a:latin typeface="Arial"/>
              </a:rPr>
              <a:t> — gazeta, </a:t>
            </a:r>
            <a:r>
              <a:rPr sz="1800" b="1">
                <a:solidFill>
                  <a:srgbClr val="1E2A38"/>
                </a:solidFill>
                <a:latin typeface="Arial"/>
              </a:rPr>
              <a:t>the editor</a:t>
            </a:r>
            <a:r>
              <a:rPr sz="1800" b="0">
                <a:solidFill>
                  <a:srgbClr val="1E2A38"/>
                </a:solidFill>
                <a:latin typeface="Arial"/>
              </a:rPr>
              <a:t> — muharrir, </a:t>
            </a:r>
            <a:r>
              <a:rPr sz="1800" b="1">
                <a:solidFill>
                  <a:srgbClr val="1E2A38"/>
                </a:solidFill>
                <a:latin typeface="Arial"/>
              </a:rPr>
              <a:t>a reporter</a:t>
            </a:r>
            <a:r>
              <a:rPr sz="1800" b="0">
                <a:solidFill>
                  <a:srgbClr val="1E2A38"/>
                </a:solidFill>
                <a:latin typeface="Arial"/>
              </a:rPr>
              <a:t> — muxbir, </a:t>
            </a:r>
            <a:r>
              <a:rPr sz="1800" b="1">
                <a:solidFill>
                  <a:srgbClr val="1E2A38"/>
                </a:solidFill>
                <a:latin typeface="Arial"/>
              </a:rPr>
              <a:t>a review</a:t>
            </a:r>
            <a:r>
              <a:rPr sz="1800" b="0">
                <a:solidFill>
                  <a:srgbClr val="1E2A38"/>
                </a:solidFill>
                <a:latin typeface="Arial"/>
              </a:rPr>
              <a:t> — taqriz, </a:t>
            </a:r>
            <a:r>
              <a:rPr sz="1800" b="1">
                <a:solidFill>
                  <a:srgbClr val="1E2A38"/>
                </a:solidFill>
                <a:latin typeface="Arial"/>
              </a:rPr>
              <a:t>an interview</a:t>
            </a:r>
            <a:r>
              <a:rPr sz="1800" b="0">
                <a:solidFill>
                  <a:srgbClr val="1E2A38"/>
                </a:solidFill>
                <a:latin typeface="Arial"/>
              </a:rPr>
              <a:t> — intervyu.</a:t>
            </a:r>
          </a:p>
          <a:p>
            <a:pPr algn="l">
              <a:spcAft>
                <a:spcPts val="14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•  </a:t>
            </a:r>
            <a:r>
              <a:rPr sz="1800" b="1">
                <a:solidFill>
                  <a:srgbClr val="1E2A38"/>
                </a:solidFill>
                <a:latin typeface="Arial"/>
              </a:rPr>
              <a:t>tell</a:t>
            </a:r>
            <a:r>
              <a:rPr sz="1800" b="0">
                <a:solidFill>
                  <a:srgbClr val="1E2A38"/>
                </a:solidFill>
                <a:latin typeface="Arial"/>
              </a:rPr>
              <a:t> a lie / the truth, </a:t>
            </a:r>
            <a:r>
              <a:rPr sz="1800" b="1">
                <a:solidFill>
                  <a:srgbClr val="1E2A38"/>
                </a:solidFill>
                <a:latin typeface="Arial"/>
              </a:rPr>
              <a:t>keep</a:t>
            </a:r>
            <a:r>
              <a:rPr sz="1800" b="0">
                <a:solidFill>
                  <a:srgbClr val="1E2A38"/>
                </a:solidFill>
                <a:latin typeface="Arial"/>
              </a:rPr>
              <a:t> a secret; ovoz: </a:t>
            </a:r>
            <a:r>
              <a:rPr sz="1800" b="1">
                <a:solidFill>
                  <a:srgbClr val="1E2A38"/>
                </a:solidFill>
                <a:latin typeface="Arial"/>
              </a:rPr>
              <a:t>whisper</a:t>
            </a:r>
            <a:r>
              <a:rPr sz="1800" b="0">
                <a:solidFill>
                  <a:srgbClr val="1E2A38"/>
                </a:solidFill>
                <a:latin typeface="Arial"/>
              </a:rPr>
              <a:t> → </a:t>
            </a:r>
            <a:r>
              <a:rPr sz="1800" b="1">
                <a:solidFill>
                  <a:srgbClr val="1E2A38"/>
                </a:solidFill>
                <a:latin typeface="Arial"/>
              </a:rPr>
              <a:t>talk</a:t>
            </a:r>
            <a:r>
              <a:rPr sz="1800" b="0">
                <a:solidFill>
                  <a:srgbClr val="1E2A38"/>
                </a:solidFill>
                <a:latin typeface="Arial"/>
              </a:rPr>
              <a:t> → </a:t>
            </a:r>
            <a:r>
              <a:rPr sz="1800" b="1">
                <a:solidFill>
                  <a:srgbClr val="1E2A38"/>
                </a:solidFill>
                <a:latin typeface="Arial"/>
              </a:rPr>
              <a:t>shout</a:t>
            </a:r>
            <a:r>
              <a:rPr sz="1800" b="0">
                <a:solidFill>
                  <a:srgbClr val="1E2A38"/>
                </a:solidFill>
                <a:latin typeface="Arial"/>
              </a:rPr>
              <a:t> → </a:t>
            </a:r>
            <a:r>
              <a:rPr sz="1800" b="1">
                <a:solidFill>
                  <a:srgbClr val="1E2A38"/>
                </a:solidFill>
                <a:latin typeface="Arial"/>
              </a:rPr>
              <a:t>scream</a:t>
            </a:r>
            <a:r>
              <a:rPr sz="1800" b="0">
                <a:solidFill>
                  <a:srgbClr val="1E2A38"/>
                </a:solidFill>
                <a:latin typeface="Arial"/>
              </a:rPr>
              <a:t>; </a:t>
            </a:r>
            <a:r>
              <a:rPr sz="1800" b="1">
                <a:solidFill>
                  <a:srgbClr val="1E2A38"/>
                </a:solidFill>
                <a:latin typeface="Arial"/>
              </a:rPr>
              <a:t>talk to</a:t>
            </a:r>
            <a:r>
              <a:rPr sz="1800" b="0">
                <a:solidFill>
                  <a:srgbClr val="1E2A38"/>
                </a:solidFill>
                <a:latin typeface="Arial"/>
              </a:rPr>
              <a:t> / </a:t>
            </a:r>
            <a:r>
              <a:rPr sz="1800" b="1">
                <a:solidFill>
                  <a:srgbClr val="1E2A38"/>
                </a:solidFill>
                <a:latin typeface="Arial"/>
              </a:rPr>
              <a:t>shout at</a:t>
            </a:r>
            <a:r>
              <a:rPr sz="1800" b="0">
                <a:solidFill>
                  <a:srgbClr val="1E2A38"/>
                </a:solidFill>
                <a:latin typeface="Arial"/>
              </a:rPr>
              <a:t> somebody.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TEST · 8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Units 3–4 vocabulary test — part 1  (1/2)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69164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5A6572"/>
                </a:solidFill>
                <a:latin typeface="Arial"/>
              </a:rPr>
              <a:t>Choose A, B or C. Write only the letter.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103120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960120" y="2249424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91640" y="221284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You buy potatoes and apples at the ___. </a:t>
            </a:r>
            <a:r>
              <a:rPr sz="1600" b="1">
                <a:solidFill>
                  <a:srgbClr val="1E2A38"/>
                </a:solidFill>
                <a:latin typeface="Arial"/>
              </a:rPr>
              <a:t>A</a:t>
            </a:r>
            <a:r>
              <a:rPr sz="1600" b="0">
                <a:solidFill>
                  <a:srgbClr val="1E2A38"/>
                </a:solidFill>
                <a:latin typeface="Arial"/>
              </a:rPr>
              <a:t> butcher’s · </a:t>
            </a:r>
            <a:r>
              <a:rPr sz="1600" b="1">
                <a:solidFill>
                  <a:srgbClr val="1E2A38"/>
                </a:solidFill>
                <a:latin typeface="Arial"/>
              </a:rPr>
              <a:t>B</a:t>
            </a:r>
            <a:r>
              <a:rPr sz="1600" b="0">
                <a:solidFill>
                  <a:srgbClr val="1E2A38"/>
                </a:solidFill>
                <a:latin typeface="Arial"/>
              </a:rPr>
              <a:t> grocer’s · </a:t>
            </a:r>
            <a:r>
              <a:rPr sz="1600" b="1">
                <a:solidFill>
                  <a:srgbClr val="1E2A38"/>
                </a:solidFill>
                <a:latin typeface="Arial"/>
              </a:rPr>
              <a:t>C</a:t>
            </a:r>
            <a:r>
              <a:rPr sz="1600" b="0">
                <a:solidFill>
                  <a:srgbClr val="1E2A38"/>
                </a:solidFill>
                <a:latin typeface="Arial"/>
              </a:rPr>
              <a:t> florist’s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2871216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ounded Rectangle 9"/>
          <p:cNvSpPr/>
          <p:nvPr/>
        </p:nvSpPr>
        <p:spPr>
          <a:xfrm>
            <a:off x="960120" y="3017520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91640" y="2980944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There are a lot of people in the shop. It’s very ___. </a:t>
            </a:r>
            <a:r>
              <a:rPr sz="1600" b="1">
                <a:solidFill>
                  <a:srgbClr val="1E2A38"/>
                </a:solidFill>
                <a:latin typeface="Arial"/>
              </a:rPr>
              <a:t>A</a:t>
            </a:r>
            <a:r>
              <a:rPr sz="1600" b="0">
                <a:solidFill>
                  <a:srgbClr val="1E2A38"/>
                </a:solidFill>
                <a:latin typeface="Arial"/>
              </a:rPr>
              <a:t> busy · </a:t>
            </a:r>
            <a:r>
              <a:rPr sz="1600" b="1">
                <a:solidFill>
                  <a:srgbClr val="1E2A38"/>
                </a:solidFill>
                <a:latin typeface="Arial"/>
              </a:rPr>
              <a:t>B</a:t>
            </a:r>
            <a:r>
              <a:rPr sz="1600" b="0">
                <a:solidFill>
                  <a:srgbClr val="1E2A38"/>
                </a:solidFill>
                <a:latin typeface="Arial"/>
              </a:rPr>
              <a:t> cheap · </a:t>
            </a:r>
            <a:r>
              <a:rPr sz="1600" b="1">
                <a:solidFill>
                  <a:srgbClr val="1E2A38"/>
                </a:solidFill>
                <a:latin typeface="Arial"/>
              </a:rPr>
              <a:t>C</a:t>
            </a:r>
            <a:r>
              <a:rPr sz="1600" b="0">
                <a:solidFill>
                  <a:srgbClr val="1E2A38"/>
                </a:solidFill>
                <a:latin typeface="Arial"/>
              </a:rPr>
              <a:t> tiny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77240" y="3639312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ounded Rectangle 12"/>
          <p:cNvSpPr/>
          <p:nvPr/>
        </p:nvSpPr>
        <p:spPr>
          <a:xfrm>
            <a:off x="960120" y="3785616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91640" y="3749040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The jacket costs five hundred dollars! It’s very ___. </a:t>
            </a:r>
            <a:r>
              <a:rPr sz="1600" b="1">
                <a:solidFill>
                  <a:srgbClr val="1E2A38"/>
                </a:solidFill>
                <a:latin typeface="Arial"/>
              </a:rPr>
              <a:t>A</a:t>
            </a:r>
            <a:r>
              <a:rPr sz="1600" b="0">
                <a:solidFill>
                  <a:srgbClr val="1E2A38"/>
                </a:solidFill>
                <a:latin typeface="Arial"/>
              </a:rPr>
              <a:t> expensive · </a:t>
            </a:r>
            <a:r>
              <a:rPr sz="1600" b="1">
                <a:solidFill>
                  <a:srgbClr val="1E2A38"/>
                </a:solidFill>
                <a:latin typeface="Arial"/>
              </a:rPr>
              <a:t>B</a:t>
            </a:r>
            <a:r>
              <a:rPr sz="1600" b="0">
                <a:solidFill>
                  <a:srgbClr val="1E2A38"/>
                </a:solidFill>
                <a:latin typeface="Arial"/>
              </a:rPr>
              <a:t> cheap · </a:t>
            </a:r>
            <a:r>
              <a:rPr sz="1600" b="1">
                <a:solidFill>
                  <a:srgbClr val="1E2A38"/>
                </a:solidFill>
                <a:latin typeface="Arial"/>
              </a:rPr>
              <a:t>C</a:t>
            </a:r>
            <a:r>
              <a:rPr sz="1600" b="0">
                <a:solidFill>
                  <a:srgbClr val="1E2A38"/>
                </a:solidFill>
                <a:latin typeface="Arial"/>
              </a:rPr>
              <a:t> narrow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77240" y="4407408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ounded Rectangle 15"/>
          <p:cNvSpPr/>
          <p:nvPr/>
        </p:nvSpPr>
        <p:spPr>
          <a:xfrm>
            <a:off x="960120" y="4553712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691640" y="4517136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Let’s take the ___ to the fourth floor. </a:t>
            </a:r>
            <a:r>
              <a:rPr sz="1600" b="1">
                <a:solidFill>
                  <a:srgbClr val="1E2A38"/>
                </a:solidFill>
                <a:latin typeface="Arial"/>
              </a:rPr>
              <a:t>A</a:t>
            </a:r>
            <a:r>
              <a:rPr sz="1600" b="0">
                <a:solidFill>
                  <a:srgbClr val="1E2A38"/>
                </a:solidFill>
                <a:latin typeface="Arial"/>
              </a:rPr>
              <a:t> sale · </a:t>
            </a:r>
            <a:r>
              <a:rPr sz="1600" b="1">
                <a:solidFill>
                  <a:srgbClr val="1E2A38"/>
                </a:solidFill>
                <a:latin typeface="Arial"/>
              </a:rPr>
              <a:t>B</a:t>
            </a:r>
            <a:r>
              <a:rPr sz="1600" b="0">
                <a:solidFill>
                  <a:srgbClr val="1E2A38"/>
                </a:solidFill>
                <a:latin typeface="Arial"/>
              </a:rPr>
              <a:t> bench · </a:t>
            </a:r>
            <a:r>
              <a:rPr sz="1600" b="1">
                <a:solidFill>
                  <a:srgbClr val="1E2A38"/>
                </a:solidFill>
                <a:latin typeface="Arial"/>
              </a:rPr>
              <a:t>C</a:t>
            </a:r>
            <a:r>
              <a:rPr sz="1600" b="0">
                <a:solidFill>
                  <a:srgbClr val="1E2A38"/>
                </a:solidFill>
                <a:latin typeface="Arial"/>
              </a:rPr>
              <a:t> lift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77240" y="5175504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Rounded Rectangle 18"/>
          <p:cNvSpPr/>
          <p:nvPr/>
        </p:nvSpPr>
        <p:spPr>
          <a:xfrm>
            <a:off x="960120" y="5321808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691640" y="5285232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A football is ___. </a:t>
            </a:r>
            <a:r>
              <a:rPr sz="1600" b="1">
                <a:solidFill>
                  <a:srgbClr val="1E2A38"/>
                </a:solidFill>
                <a:latin typeface="Arial"/>
              </a:rPr>
              <a:t>A</a:t>
            </a:r>
            <a:r>
              <a:rPr sz="1600" b="0">
                <a:solidFill>
                  <a:srgbClr val="1E2A38"/>
                </a:solidFill>
                <a:latin typeface="Arial"/>
              </a:rPr>
              <a:t> square · </a:t>
            </a:r>
            <a:r>
              <a:rPr sz="1600" b="1">
                <a:solidFill>
                  <a:srgbClr val="1E2A38"/>
                </a:solidFill>
                <a:latin typeface="Arial"/>
              </a:rPr>
              <a:t>B</a:t>
            </a:r>
            <a:r>
              <a:rPr sz="1600" b="0">
                <a:solidFill>
                  <a:srgbClr val="1E2A38"/>
                </a:solidFill>
                <a:latin typeface="Arial"/>
              </a:rPr>
              <a:t> triangular · </a:t>
            </a:r>
            <a:r>
              <a:rPr sz="1600" b="1">
                <a:solidFill>
                  <a:srgbClr val="1E2A38"/>
                </a:solidFill>
                <a:latin typeface="Arial"/>
              </a:rPr>
              <a:t>C</a:t>
            </a:r>
            <a:r>
              <a:rPr sz="1600" b="0">
                <a:solidFill>
                  <a:srgbClr val="1E2A38"/>
                </a:solidFill>
                <a:latin typeface="Arial"/>
              </a:rPr>
              <a:t> round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77240" y="5943600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Rounded Rectangle 21"/>
          <p:cNvSpPr/>
          <p:nvPr/>
        </p:nvSpPr>
        <p:spPr>
          <a:xfrm>
            <a:off x="960120" y="6089904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691640" y="605332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The opposite of thick is ___. </a:t>
            </a:r>
            <a:r>
              <a:rPr sz="1600" b="1">
                <a:solidFill>
                  <a:srgbClr val="1E2A38"/>
                </a:solidFill>
                <a:latin typeface="Arial"/>
              </a:rPr>
              <a:t>A</a:t>
            </a:r>
            <a:r>
              <a:rPr sz="1600" b="0">
                <a:solidFill>
                  <a:srgbClr val="1E2A38"/>
                </a:solidFill>
                <a:latin typeface="Arial"/>
              </a:rPr>
              <a:t> wide · </a:t>
            </a:r>
            <a:r>
              <a:rPr sz="1600" b="1">
                <a:solidFill>
                  <a:srgbClr val="1E2A38"/>
                </a:solidFill>
                <a:latin typeface="Arial"/>
              </a:rPr>
              <a:t>B</a:t>
            </a:r>
            <a:r>
              <a:rPr sz="1600" b="0">
                <a:solidFill>
                  <a:srgbClr val="1E2A38"/>
                </a:solidFill>
                <a:latin typeface="Arial"/>
              </a:rPr>
              <a:t> thin · </a:t>
            </a:r>
            <a:r>
              <a:rPr sz="1600" b="1">
                <a:solidFill>
                  <a:srgbClr val="1E2A38"/>
                </a:solidFill>
                <a:latin typeface="Arial"/>
              </a:rPr>
              <a:t>C</a:t>
            </a:r>
            <a:r>
              <a:rPr sz="1600" b="0">
                <a:solidFill>
                  <a:srgbClr val="1E2A38"/>
                </a:solidFill>
                <a:latin typeface="Arial"/>
              </a:rPr>
              <a:t> narrow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TEST · 8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Units 3–4 vocabulary test — part 1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020823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91640" y="1984247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An ant is a ___ insect. </a:t>
            </a:r>
            <a:r>
              <a:rPr sz="1600" b="1">
                <a:solidFill>
                  <a:srgbClr val="1E2A38"/>
                </a:solidFill>
                <a:latin typeface="Arial"/>
              </a:rPr>
              <a:t>A</a:t>
            </a:r>
            <a:r>
              <a:rPr sz="1600" b="0">
                <a:solidFill>
                  <a:srgbClr val="1E2A38"/>
                </a:solidFill>
                <a:latin typeface="Arial"/>
              </a:rPr>
              <a:t> huge · </a:t>
            </a:r>
            <a:r>
              <a:rPr sz="1600" b="1">
                <a:solidFill>
                  <a:srgbClr val="1E2A38"/>
                </a:solidFill>
                <a:latin typeface="Arial"/>
              </a:rPr>
              <a:t>B</a:t>
            </a:r>
            <a:r>
              <a:rPr sz="1600" b="0">
                <a:solidFill>
                  <a:srgbClr val="1E2A38"/>
                </a:solidFill>
                <a:latin typeface="Arial"/>
              </a:rPr>
              <a:t> wide · </a:t>
            </a:r>
            <a:r>
              <a:rPr sz="1600" b="1">
                <a:solidFill>
                  <a:srgbClr val="1E2A38"/>
                </a:solidFill>
                <a:latin typeface="Arial"/>
              </a:rPr>
              <a:t>C</a:t>
            </a:r>
            <a:r>
              <a:rPr sz="1600" b="0">
                <a:solidFill>
                  <a:srgbClr val="1E2A38"/>
                </a:solidFill>
                <a:latin typeface="Arial"/>
              </a:rPr>
              <a:t> tiny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642615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2788919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8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91640" y="2752343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A ___ from the local TV asks the footballer questions after the match. </a:t>
            </a:r>
            <a:r>
              <a:rPr sz="1600" b="1">
                <a:solidFill>
                  <a:srgbClr val="1E2A38"/>
                </a:solidFill>
                <a:latin typeface="Arial"/>
              </a:rPr>
              <a:t>A</a:t>
            </a:r>
            <a:r>
              <a:rPr sz="1600" b="0">
                <a:solidFill>
                  <a:srgbClr val="1E2A38"/>
                </a:solidFill>
                <a:latin typeface="Arial"/>
              </a:rPr>
              <a:t> reporter · </a:t>
            </a:r>
            <a:r>
              <a:rPr sz="1600" b="1">
                <a:solidFill>
                  <a:srgbClr val="1E2A38"/>
                </a:solidFill>
                <a:latin typeface="Arial"/>
              </a:rPr>
              <a:t>B</a:t>
            </a:r>
            <a:r>
              <a:rPr sz="1600" b="0">
                <a:solidFill>
                  <a:srgbClr val="1E2A38"/>
                </a:solidFill>
                <a:latin typeface="Arial"/>
              </a:rPr>
              <a:t> customer · </a:t>
            </a:r>
            <a:r>
              <a:rPr sz="1600" b="1">
                <a:solidFill>
                  <a:srgbClr val="1E2A38"/>
                </a:solidFill>
                <a:latin typeface="Arial"/>
              </a:rPr>
              <a:t>C</a:t>
            </a:r>
            <a:r>
              <a:rPr sz="1600" b="0">
                <a:solidFill>
                  <a:srgbClr val="1E2A38"/>
                </a:solidFill>
                <a:latin typeface="Arial"/>
              </a:rPr>
              <a:t> butcher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410711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55701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9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91640" y="3520439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The newspaper has a ___ of the new film: four stars! </a:t>
            </a:r>
            <a:r>
              <a:rPr sz="1600" b="1">
                <a:solidFill>
                  <a:srgbClr val="1E2A38"/>
                </a:solidFill>
                <a:latin typeface="Arial"/>
              </a:rPr>
              <a:t>A</a:t>
            </a:r>
            <a:r>
              <a:rPr sz="1600" b="0">
                <a:solidFill>
                  <a:srgbClr val="1E2A38"/>
                </a:solidFill>
                <a:latin typeface="Arial"/>
              </a:rPr>
              <a:t> sale · </a:t>
            </a:r>
            <a:r>
              <a:rPr sz="1600" b="1">
                <a:solidFill>
                  <a:srgbClr val="1E2A38"/>
                </a:solidFill>
                <a:latin typeface="Arial"/>
              </a:rPr>
              <a:t>B</a:t>
            </a:r>
            <a:r>
              <a:rPr sz="1600" b="0">
                <a:solidFill>
                  <a:srgbClr val="1E2A38"/>
                </a:solidFill>
                <a:latin typeface="Arial"/>
              </a:rPr>
              <a:t> review · </a:t>
            </a:r>
            <a:r>
              <a:rPr sz="1600" b="1">
                <a:solidFill>
                  <a:srgbClr val="1E2A38"/>
                </a:solidFill>
                <a:latin typeface="Arial"/>
              </a:rPr>
              <a:t>C</a:t>
            </a:r>
            <a:r>
              <a:rPr sz="1600" b="0">
                <a:solidFill>
                  <a:srgbClr val="1E2A38"/>
                </a:solidFill>
                <a:latin typeface="Arial"/>
              </a:rPr>
              <a:t> calendar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178807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325111"/>
            <a:ext cx="566928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10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91640" y="4288535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Please don’t ___ at me! I can hear you. </a:t>
            </a:r>
            <a:r>
              <a:rPr sz="1600" b="1">
                <a:solidFill>
                  <a:srgbClr val="1E2A38"/>
                </a:solidFill>
                <a:latin typeface="Arial"/>
              </a:rPr>
              <a:t>A</a:t>
            </a:r>
            <a:r>
              <a:rPr sz="1600" b="0">
                <a:solidFill>
                  <a:srgbClr val="1E2A38"/>
                </a:solidFill>
                <a:latin typeface="Arial"/>
              </a:rPr>
              <a:t> whisper · </a:t>
            </a:r>
            <a:r>
              <a:rPr sz="1600" b="1">
                <a:solidFill>
                  <a:srgbClr val="1E2A38"/>
                </a:solidFill>
                <a:latin typeface="Arial"/>
              </a:rPr>
              <a:t>B</a:t>
            </a:r>
            <a:r>
              <a:rPr sz="1600" b="0">
                <a:solidFill>
                  <a:srgbClr val="1E2A38"/>
                </a:solidFill>
                <a:latin typeface="Arial"/>
              </a:rPr>
              <a:t> say · </a:t>
            </a:r>
            <a:r>
              <a:rPr sz="1600" b="1">
                <a:solidFill>
                  <a:srgbClr val="1E2A38"/>
                </a:solidFill>
                <a:latin typeface="Arial"/>
              </a:rPr>
              <a:t>C</a:t>
            </a:r>
            <a:r>
              <a:rPr sz="1600" b="0">
                <a:solidFill>
                  <a:srgbClr val="1E2A38"/>
                </a:solidFill>
                <a:latin typeface="Arial"/>
              </a:rPr>
              <a:t> shout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TEST · 8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Units 3–4 vocabulary test — part 2  (1/2)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69164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5A6572"/>
                </a:solidFill>
                <a:latin typeface="Arial"/>
              </a:rPr>
              <a:t>Complete the word. The first letter is given.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103120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960120" y="2249424"/>
            <a:ext cx="566928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91640" y="221284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This bridge is too n___ for two cars.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2871216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ounded Rectangle 9"/>
          <p:cNvSpPr/>
          <p:nvPr/>
        </p:nvSpPr>
        <p:spPr>
          <a:xfrm>
            <a:off x="960120" y="3017520"/>
            <a:ext cx="566928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91640" y="2980944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We need flowers for Grandma’s birthday. Let’s go to the f___.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77240" y="3639312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ounded Rectangle 12"/>
          <p:cNvSpPr/>
          <p:nvPr/>
        </p:nvSpPr>
        <p:spPr>
          <a:xfrm>
            <a:off x="960120" y="3785616"/>
            <a:ext cx="566928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91640" y="3749040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The film is so scary that I sometimes s___.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77240" y="4407408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ounded Rectangle 15"/>
          <p:cNvSpPr/>
          <p:nvPr/>
        </p:nvSpPr>
        <p:spPr>
          <a:xfrm>
            <a:off x="960120" y="4553712"/>
            <a:ext cx="566928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691640" y="4517136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Can you k___ a secret?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77240" y="5175504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Rounded Rectangle 18"/>
          <p:cNvSpPr/>
          <p:nvPr/>
        </p:nvSpPr>
        <p:spPr>
          <a:xfrm>
            <a:off x="960120" y="5321808"/>
            <a:ext cx="566928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15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691640" y="5285232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In my o___, this book is better than the film.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77240" y="5943600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Rounded Rectangle 21"/>
          <p:cNvSpPr/>
          <p:nvPr/>
        </p:nvSpPr>
        <p:spPr>
          <a:xfrm>
            <a:off x="960120" y="6089904"/>
            <a:ext cx="566928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16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691640" y="605332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Pinocchio always t___ lies.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TEST · 8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Units 3–4 vocabulary test — part 2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020823"/>
            <a:ext cx="566928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91640" y="1984247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If you cut a square sandwich from corner to corner, you get two t___ pieces.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642615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2788919"/>
            <a:ext cx="566928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18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91640" y="2752343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Mum buys meat at the b___.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410711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557015"/>
            <a:ext cx="566928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19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91640" y="3520439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The famous singer gives an i___ on TV tonight.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178807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325111"/>
            <a:ext cx="566928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20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91640" y="4288535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Grandma loves a TV p___ about cooking.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PRONUNCIATION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Say it — don’t just read it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737360"/>
            <a:ext cx="10607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Word stress — say the strong syllable louder: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914400" y="2423160"/>
            <a:ext cx="22402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CUStomers</a:t>
            </a:r>
          </a:p>
          <a:p>
            <a:pPr algn="ctr">
              <a:spcAft>
                <a:spcPts val="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/ˈkʌstəməz/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47472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3611880" y="2423160"/>
            <a:ext cx="22402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exPENsive</a:t>
            </a:r>
          </a:p>
          <a:p>
            <a:pPr algn="ctr">
              <a:spcAft>
                <a:spcPts val="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/ɪkˈspensɪv/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7220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6309360" y="2423160"/>
            <a:ext cx="22402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triANgular</a:t>
            </a:r>
          </a:p>
          <a:p>
            <a:pPr algn="ctr">
              <a:spcAft>
                <a:spcPts val="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/traɪˈæŋɡjələ/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86968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9006840" y="2423160"/>
            <a:ext cx="22402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rePORter</a:t>
            </a:r>
          </a:p>
          <a:p>
            <a:pPr algn="ctr">
              <a:spcAft>
                <a:spcPts val="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/rɪˈpɔːtə/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914400" y="3520440"/>
            <a:ext cx="22402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oPINion</a:t>
            </a:r>
          </a:p>
          <a:p>
            <a:pPr algn="ctr">
              <a:spcAft>
                <a:spcPts val="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/əˈpɪnjən/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347472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TextBox 16"/>
          <p:cNvSpPr txBox="1"/>
          <p:nvPr/>
        </p:nvSpPr>
        <p:spPr>
          <a:xfrm>
            <a:off x="3611880" y="3520440"/>
            <a:ext cx="22402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INterview</a:t>
            </a:r>
          </a:p>
          <a:p>
            <a:pPr algn="ctr">
              <a:spcAft>
                <a:spcPts val="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/ˈɪntəvjuː/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17220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6309360" y="3520440"/>
            <a:ext cx="22402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CALendar</a:t>
            </a:r>
          </a:p>
          <a:p>
            <a:pPr algn="ctr">
              <a:spcAft>
                <a:spcPts val="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/ˈkæləndə/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86968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9006840" y="3520440"/>
            <a:ext cx="22402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WHISper</a:t>
            </a:r>
          </a:p>
          <a:p>
            <a:pPr algn="ctr">
              <a:spcAft>
                <a:spcPts val="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/ˈwɪspə/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77240" y="4892040"/>
            <a:ext cx="106070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Shops with ’s: the BUTcher’s /ˈbʊtʃəz/, the GROcer’s /ˈɡrəʊsəz/ — say the ’s at the end!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WHOLE CLASS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Practice — complete the sentence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193852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00200" y="187452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The shopping centre is very ________ on Saturdays — lots of people! (b…)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624328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2779776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00200" y="2715768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My legs are tired — let’s use the ________ to go to the fifth floor. (l…)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465576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62102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00200" y="3557016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There’s a ________ at the shoe shop — everything is half price! (s…)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306824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462272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00200" y="4398264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Our classroom door is very ________ — two students can walk in together. (w…)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5148072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960120" y="5303520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00200" y="5239512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My English dictionary is very ________ — it has nine hundred pages. (t…)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77240" y="598932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Rounded Rectangle 20"/>
          <p:cNvSpPr/>
          <p:nvPr/>
        </p:nvSpPr>
        <p:spPr>
          <a:xfrm>
            <a:off x="960120" y="614476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600200" y="608076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My cousin works for a newspaper. She’s a ________ — she writes about sport. (r…)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WHOLE CLASS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Practice — complete the sentence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193852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00200" y="187452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Look at the school ________ — the concert is on Friday. (c…)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624328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2779776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8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00200" y="2715768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Don’t ________ a lie, please. Tell the truth. (t…)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465576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62102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9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00200" y="3557016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I can’t tell you — it’s a ________. (s…)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306824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462272"/>
            <a:ext cx="566928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10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00200" y="4398264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Please ________ — the baby is sleeping. (w…)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PAIR / GROUP WORK · 4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Vocabulary activity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13969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7568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Match the beginnings (1-10) with the endings (a-j).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92607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19125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12724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Read your complete sentences aloud.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97763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424281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417880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Give the Uzbek meaning of the key word in each sentence.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502919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529437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5920" y="523036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When you finish, swap tables with the other group.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PAIRS · 4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Speaking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51560" y="2112263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Shop quiz: A names something (meat, roses, apples, a book, a doll, a T-shirt); B says the shop: You buy it at the butcher’s.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77240" y="3063239"/>
            <a:ext cx="1060704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1051560" y="3300983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Describe and guess: A describes an object in the classroom with shape and size words (It’s round and thin. It’s on the wall.); B guesses.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4251959"/>
            <a:ext cx="1060704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1051560" y="4489703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Talk about you: Who do you talk to when you’ve got a problem? Can you keep a secret? Do you read a newspaper? When do you whisper and when do you shout?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TODAY'S WORDS IN CONTEXT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Saturday at Grand Mall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691640"/>
            <a:ext cx="10607040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51560" y="1920240"/>
            <a:ext cx="100584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Hi, readers! I’m Aziza, and I’m a pupil </a:t>
            </a:r>
            <a:r>
              <a:rPr sz="1600" b="1">
                <a:solidFill>
                  <a:srgbClr val="1E2A38"/>
                </a:solidFill>
                <a:latin typeface="Arial"/>
              </a:rPr>
              <a:t>reporter</a:t>
            </a:r>
            <a:r>
              <a:rPr sz="1600" b="0">
                <a:solidFill>
                  <a:srgbClr val="1E2A38"/>
                </a:solidFill>
                <a:latin typeface="Arial"/>
              </a:rPr>
              <a:t> for our school blog. This week I’m writing an article about the new shopping centre, Grand Mall.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On Saturday it is very </a:t>
            </a:r>
            <a:r>
              <a:rPr sz="1600" b="1">
                <a:solidFill>
                  <a:srgbClr val="1E2A38"/>
                </a:solidFill>
                <a:latin typeface="Arial"/>
              </a:rPr>
              <a:t>busy</a:t>
            </a:r>
            <a:r>
              <a:rPr sz="1600" b="0">
                <a:solidFill>
                  <a:srgbClr val="1E2A38"/>
                </a:solidFill>
                <a:latin typeface="Arial"/>
              </a:rPr>
              <a:t>. There are lots of people in the </a:t>
            </a:r>
            <a:r>
              <a:rPr sz="1600" b="1">
                <a:solidFill>
                  <a:srgbClr val="1E2A38"/>
                </a:solidFill>
                <a:latin typeface="Arial"/>
              </a:rPr>
              <a:t>clothes shop</a:t>
            </a:r>
            <a:r>
              <a:rPr sz="1600" b="0">
                <a:solidFill>
                  <a:srgbClr val="1E2A38"/>
                </a:solidFill>
                <a:latin typeface="Arial"/>
              </a:rPr>
              <a:t> because there’s a big </a:t>
            </a:r>
            <a:r>
              <a:rPr sz="1600" b="1">
                <a:solidFill>
                  <a:srgbClr val="1E2A38"/>
                </a:solidFill>
                <a:latin typeface="Arial"/>
              </a:rPr>
              <a:t>sale</a:t>
            </a:r>
            <a:r>
              <a:rPr sz="1600" b="0">
                <a:solidFill>
                  <a:srgbClr val="1E2A38"/>
                </a:solidFill>
                <a:latin typeface="Arial"/>
              </a:rPr>
              <a:t>. My little brother loves the </a:t>
            </a:r>
            <a:r>
              <a:rPr sz="1600" b="1">
                <a:solidFill>
                  <a:srgbClr val="1E2A38"/>
                </a:solidFill>
                <a:latin typeface="Arial"/>
              </a:rPr>
              <a:t>toy shop</a:t>
            </a:r>
            <a:r>
              <a:rPr sz="1600" b="0">
                <a:solidFill>
                  <a:srgbClr val="1E2A38"/>
                </a:solidFill>
                <a:latin typeface="Arial"/>
              </a:rPr>
              <a:t>, and my sister goes to the music shop for new CDs.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The building is </a:t>
            </a:r>
            <a:r>
              <a:rPr sz="1600" b="1">
                <a:solidFill>
                  <a:srgbClr val="1E2A38"/>
                </a:solidFill>
                <a:latin typeface="Arial"/>
              </a:rPr>
              <a:t>huge</a:t>
            </a:r>
            <a:r>
              <a:rPr sz="1600" b="0">
                <a:solidFill>
                  <a:srgbClr val="1E2A38"/>
                </a:solidFill>
                <a:latin typeface="Arial"/>
              </a:rPr>
              <a:t>! It has four floors and two escalators. In the middle there is a </a:t>
            </a:r>
            <a:r>
              <a:rPr sz="1600" b="1">
                <a:solidFill>
                  <a:srgbClr val="1E2A38"/>
                </a:solidFill>
                <a:latin typeface="Arial"/>
              </a:rPr>
              <a:t>round</a:t>
            </a:r>
            <a:r>
              <a:rPr sz="1600" b="0">
                <a:solidFill>
                  <a:srgbClr val="1E2A38"/>
                </a:solidFill>
                <a:latin typeface="Arial"/>
              </a:rPr>
              <a:t> fountain and some </a:t>
            </a:r>
            <a:r>
              <a:rPr sz="1600" b="1">
                <a:solidFill>
                  <a:srgbClr val="1E2A38"/>
                </a:solidFill>
                <a:latin typeface="Arial"/>
              </a:rPr>
              <a:t>square</a:t>
            </a:r>
            <a:r>
              <a:rPr sz="1600" b="0">
                <a:solidFill>
                  <a:srgbClr val="1E2A38"/>
                </a:solidFill>
                <a:latin typeface="Arial"/>
              </a:rPr>
              <a:t> tables.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I </a:t>
            </a:r>
            <a:r>
              <a:rPr sz="1600" b="1">
                <a:solidFill>
                  <a:srgbClr val="1E2A38"/>
                </a:solidFill>
                <a:latin typeface="Arial"/>
              </a:rPr>
              <a:t>talk</a:t>
            </a:r>
            <a:r>
              <a:rPr sz="1600" b="0">
                <a:solidFill>
                  <a:srgbClr val="1E2A38"/>
                </a:solidFill>
                <a:latin typeface="Arial"/>
              </a:rPr>
              <a:t> to a shop assistant. In her </a:t>
            </a:r>
            <a:r>
              <a:rPr sz="1600" b="1">
                <a:solidFill>
                  <a:srgbClr val="1E2A38"/>
                </a:solidFill>
                <a:latin typeface="Arial"/>
              </a:rPr>
              <a:t>opinion</a:t>
            </a:r>
            <a:r>
              <a:rPr sz="1600" b="0">
                <a:solidFill>
                  <a:srgbClr val="1E2A38"/>
                </a:solidFill>
                <a:latin typeface="Arial"/>
              </a:rPr>
              <a:t>, Saturday is the best day: “The </a:t>
            </a:r>
            <a:r>
              <a:rPr sz="1600" b="1">
                <a:solidFill>
                  <a:srgbClr val="1E2A38"/>
                </a:solidFill>
                <a:latin typeface="Arial"/>
              </a:rPr>
              <a:t>customers</a:t>
            </a:r>
            <a:r>
              <a:rPr sz="1600" b="0">
                <a:solidFill>
                  <a:srgbClr val="1E2A38"/>
                </a:solidFill>
                <a:latin typeface="Arial"/>
              </a:rPr>
              <a:t> enjoy themselves, and nobody gets bored!”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630936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Cover the word list. Can you understand the words in bold from the sentence?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TODAY'S WORDS IN CONTEXT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Saturday at Grand Mall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691640"/>
            <a:ext cx="10607040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51560" y="1920240"/>
            <a:ext cx="100584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Do you want to see the photos? Click on the link below — they’re online. And can you </a:t>
            </a:r>
            <a:r>
              <a:rPr sz="1600" b="1">
                <a:solidFill>
                  <a:srgbClr val="1E2A38"/>
                </a:solidFill>
                <a:latin typeface="Arial"/>
              </a:rPr>
              <a:t>keep a secret</a:t>
            </a:r>
            <a:r>
              <a:rPr sz="1600" b="0">
                <a:solidFill>
                  <a:srgbClr val="1E2A38"/>
                </a:solidFill>
                <a:latin typeface="Arial"/>
              </a:rPr>
              <a:t>? My next article is about the new cinema!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630936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Cover the word list. Can you understand the words in bold from the sentence?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TODAY'S WORDS IN CONTEXT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Read and answer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920240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12140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66544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Who is Aziza?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816352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017520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2962656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Why is the clothes shop busy?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712464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913632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385876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What is round in the shopping centre?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608576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80974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5920" y="4754880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Why is Saturday the best day for the shop assistant?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5504688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960120" y="5705856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45920" y="5650992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What is Aziza’s secret?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PAIRS · ESDA QOLDIMI?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Memory check — odd one out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691640"/>
            <a:ext cx="10607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Qaysi so‘z ortiqcha? Sababini ayting.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286000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960120" y="2487168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45920" y="2432304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butcher’s · florist’s · grocer’s · lift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3182112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ounded Rectangle 9"/>
          <p:cNvSpPr/>
          <p:nvPr/>
        </p:nvSpPr>
        <p:spPr>
          <a:xfrm>
            <a:off x="960120" y="3383280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45920" y="3328416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round · square · busy · triangular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77240" y="4078224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ounded Rectangle 12"/>
          <p:cNvSpPr/>
          <p:nvPr/>
        </p:nvSpPr>
        <p:spPr>
          <a:xfrm>
            <a:off x="960120" y="4279392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45920" y="422452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newspaper · review · interview · sale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77240" y="4974336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ounded Rectangle 15"/>
          <p:cNvSpPr/>
          <p:nvPr/>
        </p:nvSpPr>
        <p:spPr>
          <a:xfrm>
            <a:off x="960120" y="5175504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645920" y="5120640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whisper · shout · scream · expensive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77240" y="5870448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Rounded Rectangle 18"/>
          <p:cNvSpPr/>
          <p:nvPr/>
        </p:nvSpPr>
        <p:spPr>
          <a:xfrm>
            <a:off x="960120" y="6071616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645920" y="6016752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narrow · thick · tiny · calendar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UZ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Qiyin joyi — o‘zbekcha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ectangle 5"/>
          <p:cNvSpPr/>
          <p:nvPr/>
        </p:nvSpPr>
        <p:spPr>
          <a:xfrm>
            <a:off x="777240" y="1783080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51560" y="1938528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Bu dars YANGI so‘z bermaydi — hammasi 15-, 17-, 22-, 25-darslardan.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734056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ectangle 8"/>
          <p:cNvSpPr/>
          <p:nvPr/>
        </p:nvSpPr>
        <p:spPr>
          <a:xfrm>
            <a:off x="777240" y="2734056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51560" y="2889504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the butcher’s</a:t>
            </a:r>
            <a:r>
              <a:rPr sz="1600" b="0">
                <a:solidFill>
                  <a:srgbClr val="1E2A38"/>
                </a:solidFill>
                <a:latin typeface="Arial"/>
              </a:rPr>
              <a:t> — «qassoblik do‘koni», </a:t>
            </a:r>
            <a:r>
              <a:rPr sz="1600" b="1">
                <a:solidFill>
                  <a:srgbClr val="1E2A38"/>
                </a:solidFill>
                <a:latin typeface="Arial"/>
              </a:rPr>
              <a:t>the butcher</a:t>
            </a:r>
            <a:r>
              <a:rPr sz="1600" b="0">
                <a:solidFill>
                  <a:srgbClr val="1E2A38"/>
                </a:solidFill>
                <a:latin typeface="Arial"/>
              </a:rPr>
              <a:t> — «qassob».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685032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ectangle 11"/>
          <p:cNvSpPr/>
          <p:nvPr/>
        </p:nvSpPr>
        <p:spPr>
          <a:xfrm>
            <a:off x="777240" y="3685032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51560" y="3840480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busy</a:t>
            </a:r>
            <a:r>
              <a:rPr sz="1600" b="0">
                <a:solidFill>
                  <a:srgbClr val="1E2A38"/>
                </a:solidFill>
                <a:latin typeface="Arial"/>
              </a:rPr>
              <a:t>: </a:t>
            </a:r>
            <a:r>
              <a:rPr sz="1600" b="1">
                <a:solidFill>
                  <a:srgbClr val="1E2A38"/>
                </a:solidFill>
                <a:latin typeface="Arial"/>
              </a:rPr>
              <a:t>a busy shop</a:t>
            </a:r>
            <a:r>
              <a:rPr sz="1600" b="0">
                <a:solidFill>
                  <a:srgbClr val="1E2A38"/>
                </a:solidFill>
                <a:latin typeface="Arial"/>
              </a:rPr>
              <a:t> — «gavjum do‘kon», </a:t>
            </a:r>
            <a:r>
              <a:rPr sz="1600" b="1">
                <a:solidFill>
                  <a:srgbClr val="1E2A38"/>
                </a:solidFill>
                <a:latin typeface="Arial"/>
              </a:rPr>
              <a:t>I’m busy</a:t>
            </a:r>
            <a:r>
              <a:rPr sz="1600" b="0">
                <a:solidFill>
                  <a:srgbClr val="1E2A38"/>
                </a:solidFill>
                <a:latin typeface="Arial"/>
              </a:rPr>
              <a:t> — «bandman».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636008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ectangle 14"/>
          <p:cNvSpPr/>
          <p:nvPr/>
        </p:nvSpPr>
        <p:spPr>
          <a:xfrm>
            <a:off x="777240" y="4636008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051560" y="4791456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tell a lie</a:t>
            </a:r>
            <a:r>
              <a:rPr sz="1600" b="0">
                <a:solidFill>
                  <a:srgbClr val="1E2A38"/>
                </a:solidFill>
                <a:latin typeface="Arial"/>
              </a:rPr>
              <a:t> — «yolg‘on gapirmoq», </a:t>
            </a:r>
            <a:r>
              <a:rPr sz="1600" b="1">
                <a:solidFill>
                  <a:srgbClr val="1E2A38"/>
                </a:solidFill>
                <a:latin typeface="Arial"/>
              </a:rPr>
              <a:t>keep a secret</a:t>
            </a:r>
            <a:r>
              <a:rPr sz="1600" b="0">
                <a:solidFill>
                  <a:srgbClr val="1E2A38"/>
                </a:solidFill>
                <a:latin typeface="Arial"/>
              </a:rPr>
              <a:t> — «sir saqlamoq»; </a:t>
            </a:r>
            <a:r>
              <a:rPr sz="1600" b="1">
                <a:solidFill>
                  <a:srgbClr val="1E2A38"/>
                </a:solidFill>
                <a:latin typeface="Arial"/>
              </a:rPr>
              <a:t>whisper → talk → shout → scream</a:t>
            </a:r>
            <a:r>
              <a:rPr sz="1600" b="0">
                <a:solidFill>
                  <a:srgbClr val="1E2A38"/>
                </a:solidFill>
                <a:latin typeface="Arial"/>
              </a:rPr>
              <a:t> — ovoz pastdan balandga.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5586984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ectangle 17"/>
          <p:cNvSpPr/>
          <p:nvPr/>
        </p:nvSpPr>
        <p:spPr>
          <a:xfrm>
            <a:off x="777240" y="5586984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1051560" y="5742432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narrow</a:t>
            </a:r>
            <a:r>
              <a:rPr sz="1600" b="0">
                <a:solidFill>
                  <a:srgbClr val="1E2A38"/>
                </a:solidFill>
                <a:latin typeface="Arial"/>
              </a:rPr>
              <a:t> — yo‘l, ko‘cha uchun «tor»; </a:t>
            </a:r>
            <a:r>
              <a:rPr sz="1600" b="1">
                <a:solidFill>
                  <a:srgbClr val="1E2A38"/>
                </a:solidFill>
                <a:latin typeface="Arial"/>
              </a:rPr>
              <a:t>thin</a:t>
            </a:r>
            <a:r>
              <a:rPr sz="1600" b="0">
                <a:solidFill>
                  <a:srgbClr val="1E2A38"/>
                </a:solidFill>
                <a:latin typeface="Arial"/>
              </a:rPr>
              <a:t> — kitob, daftar, odam uchun «yupqa, ozg‘in».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HOMEWORK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Uy vazifasi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28800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093976"/>
            <a:ext cx="41148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4825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50" b="0">
                <a:solidFill>
                  <a:srgbClr val="1E2A38"/>
                </a:solidFill>
                <a:latin typeface="Arial"/>
              </a:rPr>
              <a:t>Revise the Units 3–4 Wordpower words: Workbook p. 24 and p. 26.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880360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145536"/>
            <a:ext cx="41148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09981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50" b="0">
                <a:solidFill>
                  <a:srgbClr val="1E2A38"/>
                </a:solidFill>
                <a:latin typeface="Arial"/>
              </a:rPr>
              <a:t>Write 10 sentences with words from the lesson (two from each section and two from the test).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931920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4197096"/>
            <a:ext cx="41148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415137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50" b="0">
                <a:solidFill>
                  <a:srgbClr val="1E2A38"/>
                </a:solidFill>
                <a:latin typeface="Arial"/>
              </a:rPr>
              <a:t>Learn the 35 items with the flashcards: sozlar.com/vocab/cards/?set=grade7-lesson34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IMAGE CREDITS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Rasmlar manbasi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71323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05840" y="1856232"/>
            <a:ext cx="27432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cover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5840" y="2130552"/>
            <a:ext cx="987552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000" b="0">
                <a:solidFill>
                  <a:srgbClr val="5A6572"/>
                </a:solidFill>
                <a:latin typeface="Arial"/>
              </a:rPr>
              <a:t>matthew Hunt · CC BY 2.0 · https://commons.wikimedia.org/wiki/File:Souk_in_Tunisia_1.jpg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2A3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2286000"/>
            <a:ext cx="105156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300" b="1">
                <a:solidFill>
                  <a:srgbClr val="FFFFFF"/>
                </a:solidFill>
                <a:latin typeface="Arial"/>
              </a:rPr>
              <a:t>Uchta so‘z — ertaga ham esingizda qoladi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3566160"/>
            <a:ext cx="105156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0">
                <a:solidFill>
                  <a:srgbClr val="B9AFA0"/>
                </a:solidFill>
                <a:latin typeface="Arial"/>
              </a:rPr>
              <a:t>Juftingizga ayting, so‘ng daftaringizga yozib qo‘ying.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937760"/>
            <a:ext cx="105156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C9A35C"/>
                </a:solidFill>
                <a:latin typeface="Arial"/>
              </a:rPr>
              <a:t>sozlar.com/vocab/cards/?set=grade7-lesson34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