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34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Presentation 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Taqdimot kuni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Presentation 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User:Southgeist · CC BY-SA 3.0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Start and finish a presentation with set phrases (Today I'm going to talk about … / To sum up, 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a picture: the photo shows …, in the background, on the left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a 2-minute presentation using key words, not a full text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one positive comment and one tip to a classmate (two stars and a wish)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Describing a photo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🖼️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describe a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suratni tasvirlamoq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exam you </a:t>
            </a:r>
            <a:r>
              <a:rPr sz="1400" b="1">
                <a:solidFill>
                  <a:srgbClr val="5A6572"/>
                </a:solidFill>
                <a:latin typeface="Arial"/>
              </a:rPr>
              <a:t>describe a photo</a:t>
            </a:r>
            <a:r>
              <a:rPr sz="1400" b="0">
                <a:solidFill>
                  <a:srgbClr val="5A6572"/>
                </a:solidFill>
                <a:latin typeface="Arial"/>
              </a:rPr>
              <a:t> for about one minute.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🍲️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foreground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old planda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In the foreground</a:t>
            </a:r>
            <a:r>
              <a:rPr sz="1400" b="0">
                <a:solidFill>
                  <a:srgbClr val="5A6572"/>
                </a:solidFill>
                <a:latin typeface="Arial"/>
              </a:rPr>
              <a:t> there’s a big pot of sumalak.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background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orqa planda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In the background</a:t>
            </a:r>
            <a:r>
              <a:rPr sz="1400" b="0">
                <a:solidFill>
                  <a:srgbClr val="5A6572"/>
                </a:solidFill>
                <a:latin typeface="Arial"/>
              </a:rPr>
              <a:t> you can see the mountains and a blue sky.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👈️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the left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chap tomonda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On the left</a:t>
            </a:r>
            <a:r>
              <a:rPr sz="1400" b="0">
                <a:solidFill>
                  <a:srgbClr val="5A6572"/>
                </a:solidFill>
                <a:latin typeface="Arial"/>
              </a:rPr>
              <a:t> is my sister, and next to her is my cousin.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Describing a photo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the right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o‘ng tomonda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boy </a:t>
            </a:r>
            <a:r>
              <a:rPr sz="1400" b="1">
                <a:solidFill>
                  <a:srgbClr val="5A6572"/>
                </a:solidFill>
                <a:latin typeface="Arial"/>
              </a:rPr>
              <a:t>on the right</a:t>
            </a:r>
            <a:r>
              <a:rPr sz="1400" b="0">
                <a:solidFill>
                  <a:srgbClr val="5A6572"/>
                </a:solidFill>
                <a:latin typeface="Arial"/>
              </a:rPr>
              <a:t> was holding a big cake.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↗️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top right corner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yuqori o‘ng burchakda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In the top right corner</a:t>
            </a:r>
            <a:r>
              <a:rPr sz="1400" b="0">
                <a:solidFill>
                  <a:srgbClr val="5A6572"/>
                </a:solidFill>
                <a:latin typeface="Arial"/>
              </a:rPr>
              <a:t> you can see a red balloon.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↙️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bottom left corner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pastki chap burchakda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is sitting </a:t>
            </a:r>
            <a:r>
              <a:rPr sz="1400" b="1">
                <a:solidFill>
                  <a:srgbClr val="5A6572"/>
                </a:solidFill>
                <a:latin typeface="Arial"/>
              </a:rPr>
              <a:t>in the bottom left corner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photo.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Preparing a presentation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taqdimot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presentation</a:t>
            </a:r>
            <a:r>
              <a:rPr sz="1400" b="0">
                <a:solidFill>
                  <a:srgbClr val="5A6572"/>
                </a:solidFill>
                <a:latin typeface="Arial"/>
              </a:rPr>
              <a:t> is about Navruz in Samarkand.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give a presentation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taqdimot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Have you ever </a:t>
            </a:r>
            <a:r>
              <a:rPr sz="1400" b="1">
                <a:solidFill>
                  <a:srgbClr val="5A6572"/>
                </a:solidFill>
                <a:latin typeface="Arial"/>
              </a:rPr>
              <a:t>given a presentation</a:t>
            </a:r>
            <a:r>
              <a:rPr sz="1400" b="0">
                <a:solidFill>
                  <a:srgbClr val="5A6572"/>
                </a:solidFill>
                <a:latin typeface="Arial"/>
              </a:rPr>
              <a:t> in English?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talk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nutq, qisqa ma’ruza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Dilnoza gave a short </a:t>
            </a:r>
            <a:r>
              <a:rPr sz="1400" b="1">
                <a:solidFill>
                  <a:srgbClr val="5A6572"/>
                </a:solidFill>
                <a:latin typeface="Arial"/>
              </a:rPr>
              <a:t>talk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her trip to Khiva.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🖥️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slide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slayd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the first </a:t>
            </a:r>
            <a:r>
              <a:rPr sz="1400" b="1">
                <a:solidFill>
                  <a:srgbClr val="5A6572"/>
                </a:solidFill>
                <a:latin typeface="Arial"/>
              </a:rPr>
              <a:t>slide</a:t>
            </a:r>
            <a:r>
              <a:rPr sz="1400" b="0">
                <a:solidFill>
                  <a:srgbClr val="5A6572"/>
                </a:solidFill>
                <a:latin typeface="Arial"/>
              </a:rPr>
              <a:t> there’s a map of our town.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💾️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memory stick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fleshka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saved my presentation on </a:t>
            </a:r>
            <a:r>
              <a:rPr sz="1400" b="1">
                <a:solidFill>
                  <a:srgbClr val="5A6572"/>
                </a:solidFill>
                <a:latin typeface="Arial"/>
              </a:rPr>
              <a:t>a memory stick</a:t>
            </a:r>
            <a:r>
              <a:rPr sz="1400" b="0">
                <a:solidFill>
                  <a:srgbClr val="5A6572"/>
                </a:solidFill>
                <a:latin typeface="Arial"/>
              </a:rPr>
              <a:t>, so I can open it on the school computer.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Preparing a presentation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📽️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projector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proyektor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projector</a:t>
            </a:r>
            <a:r>
              <a:rPr sz="1400" b="0">
                <a:solidFill>
                  <a:srgbClr val="5A6572"/>
                </a:solidFill>
                <a:latin typeface="Arial"/>
              </a:rPr>
              <a:t> wasn’t working, so I showed my photos on a laptop.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🎙️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microphone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mikrofon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school hall you need </a:t>
            </a:r>
            <a:r>
              <a:rPr sz="1400" b="1">
                <a:solidFill>
                  <a:srgbClr val="5A6572"/>
                </a:solidFill>
                <a:latin typeface="Arial"/>
              </a:rPr>
              <a:t>a microphone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the room is very big.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🔁️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practise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mashq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</a:t>
            </a:r>
            <a:r>
              <a:rPr sz="1400" b="1">
                <a:solidFill>
                  <a:srgbClr val="5A6572"/>
                </a:solidFill>
                <a:latin typeface="Arial"/>
              </a:rPr>
              <a:t>practised</a:t>
            </a:r>
            <a:r>
              <a:rPr sz="1400" b="0">
                <a:solidFill>
                  <a:srgbClr val="5A6572"/>
                </a:solidFill>
                <a:latin typeface="Arial"/>
              </a:rPr>
              <a:t> my talk three times at home.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📄️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handout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tarqatma varaq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made </a:t>
            </a:r>
            <a:r>
              <a:rPr sz="1400" b="1">
                <a:solidFill>
                  <a:srgbClr val="5A6572"/>
                </a:solidFill>
                <a:latin typeface="Arial"/>
              </a:rPr>
              <a:t>a handout</a:t>
            </a:r>
            <a:r>
              <a:rPr sz="1400" b="0">
                <a:solidFill>
                  <a:srgbClr val="5A6572"/>
                </a:solidFill>
                <a:latin typeface="Arial"/>
              </a:rPr>
              <a:t> with the new words for everyone in the class.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Speaking to the class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👥️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audience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tinglovchilar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look at the floor. Look at </a:t>
            </a:r>
            <a:r>
              <a:rPr sz="1400" b="1">
                <a:solidFill>
                  <a:srgbClr val="5A6572"/>
                </a:solidFill>
                <a:latin typeface="Arial"/>
              </a:rPr>
              <a:t>the audience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🗣️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speak slowly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sekin gapirmoq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hurry — </a:t>
            </a:r>
            <a:r>
              <a:rPr sz="1400" b="1">
                <a:solidFill>
                  <a:srgbClr val="5A6572"/>
                </a:solidFill>
                <a:latin typeface="Arial"/>
              </a:rPr>
              <a:t>speak</a:t>
            </a:r>
            <a:r>
              <a:rPr sz="1400" b="0">
                <a:solidFill>
                  <a:srgbClr val="5A6572"/>
                </a:solidFill>
                <a:latin typeface="Arial"/>
              </a:rPr>
              <a:t> more </a:t>
            </a:r>
            <a:r>
              <a:rPr sz="1400" b="1">
                <a:solidFill>
                  <a:srgbClr val="5A6572"/>
                </a:solidFill>
                <a:latin typeface="Arial"/>
              </a:rPr>
              <a:t>slowly</a:t>
            </a:r>
            <a:r>
              <a:rPr sz="1400" b="0">
                <a:solidFill>
                  <a:srgbClr val="5A6572"/>
                </a:solidFill>
                <a:latin typeface="Arial"/>
              </a:rPr>
              <a:t>, please.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📢️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speak loudly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baland ovozda gapirmoq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speak</a:t>
            </a:r>
            <a:r>
              <a:rPr sz="1400" b="0">
                <a:solidFill>
                  <a:srgbClr val="5A6572"/>
                </a:solidFill>
                <a:latin typeface="Arial"/>
              </a:rPr>
              <a:t> more </a:t>
            </a:r>
            <a:r>
              <a:rPr sz="1400" b="1">
                <a:solidFill>
                  <a:srgbClr val="5A6572"/>
                </a:solidFill>
                <a:latin typeface="Arial"/>
              </a:rPr>
              <a:t>loudly</a:t>
            </a:r>
            <a:r>
              <a:rPr sz="1400" b="0">
                <a:solidFill>
                  <a:srgbClr val="5A6572"/>
                </a:solidFill>
                <a:latin typeface="Arial"/>
              </a:rPr>
              <a:t> — we can’t hear you at the back.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Speaking to the class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👀️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eye contact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ko‘zlariga qarab gapirmoq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Good speakers </a:t>
            </a:r>
            <a:r>
              <a:rPr sz="1400" b="1">
                <a:solidFill>
                  <a:srgbClr val="5A6572"/>
                </a:solidFill>
                <a:latin typeface="Arial"/>
              </a:rPr>
              <a:t>make eye contact</a:t>
            </a:r>
            <a:r>
              <a:rPr sz="1400" b="0">
                <a:solidFill>
                  <a:srgbClr val="5A6572"/>
                </a:solidFill>
                <a:latin typeface="Arial"/>
              </a:rPr>
              <a:t> with the people in the room.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😮‍💨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a deep breath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chuqur nafas 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Take a deep breath</a:t>
            </a:r>
            <a:r>
              <a:rPr sz="1400" b="0">
                <a:solidFill>
                  <a:srgbClr val="5A6572"/>
                </a:solidFill>
                <a:latin typeface="Arial"/>
              </a:rPr>
              <a:t> and smile — you can do it!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💪️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confident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o‘ziga ishongan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a lot of practice, Bobur felt </a:t>
            </a:r>
            <a:r>
              <a:rPr sz="1400" b="1">
                <a:solidFill>
                  <a:srgbClr val="5A6572"/>
                </a:solidFill>
                <a:latin typeface="Arial"/>
              </a:rPr>
              <a:t>confident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Listening and feedback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❓️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ask a question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savol bermoq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I </a:t>
            </a:r>
            <a:r>
              <a:rPr sz="1400" b="1">
                <a:solidFill>
                  <a:srgbClr val="5A6572"/>
                </a:solidFill>
                <a:latin typeface="Arial"/>
              </a:rPr>
              <a:t>ask a question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the second photo?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give feedback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fikr-mulohaza bildirmoq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each presentation, two students </a:t>
            </a:r>
            <a:r>
              <a:rPr sz="1400" b="1">
                <a:solidFill>
                  <a:srgbClr val="5A6572"/>
                </a:solidFill>
                <a:latin typeface="Arial"/>
              </a:rPr>
              <a:t>give feedback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keep quiet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jim turmoq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keep quiet</a:t>
            </a:r>
            <a:r>
              <a:rPr sz="1400" b="0">
                <a:solidFill>
                  <a:srgbClr val="5A6572"/>
                </a:solidFill>
                <a:latin typeface="Arial"/>
              </a:rPr>
              <a:t> while your classmate is speaking.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Listening and feedback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pay attention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diqqat qilmoq, e’tibor bermoq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pay attention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this part is important.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✋️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interrupt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gapini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interrupt</a:t>
            </a:r>
            <a:r>
              <a:rPr sz="1400" b="0">
                <a:solidFill>
                  <a:srgbClr val="5A6572"/>
                </a:solidFill>
                <a:latin typeface="Arial"/>
              </a:rPr>
              <a:t> — wait for the questions at the end.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📈️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improve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yaxshilamoq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Your talk was good, and with more practice you can </a:t>
            </a:r>
            <a:r>
              <a:rPr sz="1400" b="1">
                <a:solidFill>
                  <a:srgbClr val="5A6572"/>
                </a:solidFill>
                <a:latin typeface="Arial"/>
              </a:rPr>
              <a:t>improve</a:t>
            </a:r>
            <a:r>
              <a:rPr sz="1400" b="0">
                <a:solidFill>
                  <a:srgbClr val="5A6572"/>
                </a:solidFill>
                <a:latin typeface="Arial"/>
              </a:rPr>
              <a:t> it even more.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E2A38"/>
                </a:solidFill>
                <a:latin typeface="Arial"/>
              </a:rPr>
              <a:t>Model presentation: The best celebration I've ever been to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Good morning, everyone. Today I'm going to talk about the best celebration I've ever been to — Navruz at my grandparents' house in Samarkand.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First of all, look at this </a:t>
            </a:r>
            <a:r>
              <a:rPr sz="1600" b="1">
                <a:solidFill>
                  <a:srgbClr val="1E2A38"/>
                </a:solidFill>
                <a:latin typeface="Arial"/>
              </a:rPr>
              <a:t>slide</a:t>
            </a:r>
            <a:r>
              <a:rPr sz="1600" b="0">
                <a:solidFill>
                  <a:srgbClr val="1E2A38"/>
                </a:solidFill>
                <a:latin typeface="Arial"/>
              </a:rPr>
              <a:t>. </a:t>
            </a:r>
            <a:r>
              <a:rPr sz="1600" b="1">
                <a:solidFill>
                  <a:srgbClr val="1E2A38"/>
                </a:solidFill>
                <a:latin typeface="Arial"/>
              </a:rPr>
              <a:t>In the background</a:t>
            </a:r>
            <a:r>
              <a:rPr sz="1600" b="0">
                <a:solidFill>
                  <a:srgbClr val="1E2A38"/>
                </a:solidFill>
                <a:latin typeface="Arial"/>
              </a:rPr>
              <a:t> you can see my grandparents' garden, and </a:t>
            </a:r>
            <a:r>
              <a:rPr sz="1600" b="1">
                <a:solidFill>
                  <a:srgbClr val="1E2A38"/>
                </a:solidFill>
                <a:latin typeface="Arial"/>
              </a:rPr>
              <a:t>in the foreground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on the left</a:t>
            </a:r>
            <a:r>
              <a:rPr sz="1600" b="0">
                <a:solidFill>
                  <a:srgbClr val="1E2A38"/>
                </a:solidFill>
                <a:latin typeface="Arial"/>
              </a:rPr>
              <a:t>, there is a big pot of sumalak. While the women were cooking it, the children were playing games outdoors.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Now I'd like to move on to the food. The refreshments were amazing: plov, samsa and lots of sweets. </a:t>
            </a:r>
            <a:r>
              <a:rPr sz="1600" b="1">
                <a:solidFill>
                  <a:srgbClr val="1E2A38"/>
                </a:solidFill>
                <a:latin typeface="Arial"/>
              </a:rPr>
              <a:t>In the bottom left corner</a:t>
            </a:r>
            <a:r>
              <a:rPr sz="1600" b="0">
                <a:solidFill>
                  <a:srgbClr val="1E2A38"/>
                </a:solidFill>
                <a:latin typeface="Arial"/>
              </a:rPr>
              <a:t> you can see me with my cousins in our new clothes — we were so excited!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E2A38"/>
                </a:solidFill>
                <a:latin typeface="Arial"/>
              </a:rPr>
              <a:t>Model presentation: The best celebration I've ever been to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Finally, something funny happened: my little brother fell asleep in the middle of the party!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To sum up, it was the most exciting day of the year. The main reason is that all my family was together. Thank you for listening. Are there any questions?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the presentation about?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can you see on the left of the first slide?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were the children doing while the women were cooking?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funny thing happened?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three phrases the speaker uses to start, move on and finish.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which word?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vaziyatni aytaman, siz kerakli so‘z yoki iborani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people who watch and listen to your talk.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It shows your slides on the wall.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You feel nervous before you start. What should you do?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Nobody at the back can hear you.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You start talking while your classmate is still speaking. → 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Taqdimot tuzilishi — to‘rt qadam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Boshlash</a:t>
            </a:r>
            <a:r>
              <a:rPr sz="1800" b="0">
                <a:solidFill>
                  <a:srgbClr val="1E2A38"/>
                </a:solidFill>
                <a:latin typeface="Arial"/>
              </a:rPr>
              <a:t>: salom + mavzu — </a:t>
            </a:r>
            <a:r>
              <a:rPr sz="1800" b="1">
                <a:solidFill>
                  <a:srgbClr val="1E2A38"/>
                </a:solidFill>
                <a:latin typeface="Arial"/>
              </a:rPr>
              <a:t>Good morning, everyone. Today I'm going to talk about 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Rasm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Look at this picture. The photo shows … · In the background … · On the left 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O‘tish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First of all, … · Now I'd like to move on to … · Finally, 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Yakun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To sum up, … · Thank you for listening. Are there any questions?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8–10 gap</a:t>
            </a:r>
            <a:r>
              <a:rPr sz="1800" b="0">
                <a:solidFill>
                  <a:srgbClr val="1E2A38"/>
                </a:solidFill>
                <a:latin typeface="Arial"/>
              </a:rPr>
              <a:t>, 2 daqiqa; matnni o‘qimang — kartochkada faqat </a:t>
            </a:r>
            <a:r>
              <a:rPr sz="1800" b="1">
                <a:solidFill>
                  <a:srgbClr val="1E2A38"/>
                </a:solidFill>
                <a:latin typeface="Arial"/>
              </a:rPr>
              <a:t>tayanch so‘zlar</a:t>
            </a:r>
            <a:r>
              <a:rPr sz="1800" b="0">
                <a:solidFill>
                  <a:srgbClr val="1E2A38"/>
                </a:solidFill>
                <a:latin typeface="Arial"/>
              </a:rPr>
              <a:t>. Unit 3–4 grammatikasi: </a:t>
            </a:r>
            <a:r>
              <a:rPr sz="1800" b="1">
                <a:solidFill>
                  <a:srgbClr val="1E2A38"/>
                </a:solidFill>
                <a:latin typeface="Arial"/>
              </a:rPr>
              <a:t>was/were + -ing, I've never …, I've been to …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SPEAKING STRATEGY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phrases — Solutions Pre-Intermediate, p. 82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Speaking Strategy: when you give a short presentation, use set phrases to structure it.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Start</a:t>
            </a:r>
            <a:r>
              <a:rPr sz="1600" b="0">
                <a:solidFill>
                  <a:srgbClr val="1E2A38"/>
                </a:solidFill>
                <a:latin typeface="Arial"/>
              </a:rPr>
              <a:t>: I'd like to start by … · First of all,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Pictures (ex.2)</a:t>
            </a:r>
            <a:r>
              <a:rPr sz="1600" b="0">
                <a:solidFill>
                  <a:srgbClr val="1E2A38"/>
                </a:solidFill>
                <a:latin typeface="Arial"/>
              </a:rPr>
              <a:t>: the photo shows … · in the foreground / background · on the left / right · in the top right corner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Order</a:t>
            </a:r>
            <a:r>
              <a:rPr sz="1600" b="0">
                <a:solidFill>
                  <a:srgbClr val="1E2A38"/>
                </a:solidFill>
                <a:latin typeface="Arial"/>
              </a:rPr>
              <a:t>: First, … Second, … Finally, … · Now I'd like to move on to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Reasons</a:t>
            </a:r>
            <a:r>
              <a:rPr sz="1600" b="0">
                <a:solidFill>
                  <a:srgbClr val="1E2A38"/>
                </a:solidFill>
                <a:latin typeface="Arial"/>
              </a:rPr>
              <a:t>: The main reason is 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Sum up</a:t>
            </a:r>
            <a:r>
              <a:rPr sz="1600" b="0">
                <a:solidFill>
                  <a:srgbClr val="1E2A38"/>
                </a:solidFill>
                <a:latin typeface="Arial"/>
              </a:rPr>
              <a:t>: To sum up, … · In conclusion, …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TWO STARS AND A WISH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Presentation checklist and feedback card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☐ I said hello and my topic. · ☐ I showed and described a picture.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☐ I used First of all / Now I'd like to move on to / Finally.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☐ I said 8–10 sentences in about 2 minutes. · ☐ I made eye contact with the audience and spoke loudly.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☐ I finished with To sum up … Thank you for listening.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Feedback card</a:t>
            </a:r>
            <a:r>
              <a:rPr sz="1600" b="0">
                <a:solidFill>
                  <a:srgbClr val="1E2A38"/>
                </a:solidFill>
                <a:latin typeface="Arial"/>
              </a:rPr>
              <a:t>: ★ I liked … ★ Your pictures … ✎ One thing to improve is …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Taqdimot so‘zlarida urg‘u: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presentation /ˌpreznˈteɪʃn/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audience /ˈɔːdiəns/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foreground /ˈfɔːɡraʊnd/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microphone /ˈmaɪkrəfəʊn/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projector /prəˈdʒektə/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confident /ˈkɒnfɪdənt/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interrupt /ˌɪntəˈrʌpt/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take a deep breath /ˌteɪk ə ˌdiːp ˈbreθ/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Ibora oxirida ovozni tushiring: Thank you for LISTening ↘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Good morning, ________. Today I'm going to talk about my family.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Are you nervous? Take a deep ________ and count to three.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In the ________ of the photo there's a big mountain.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dad is on the ________, next to my mum.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Now I'd like to move ________ to the second picture.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To sum ________, it was a fantastic trip.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Don't look at your notes all the time — make eye ________ with your classmates.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Don't read your text. Look at the ________!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 oldida taqdimotingizni bir marta mashq qiling (2 daqiqa).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 ro‘yxat bo‘yicha belgi qo‘yadi: boshlash iborasi, rasm iborasi, o‘tish iborasi, yakun; speak slowly and loudly, make eye contact.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Bitta maqtov va bitta maslahat ayting: I liked … / One thing to improve is …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Bugun taqdimot: 3- yoki 4-bo‘lim loyihangiz (hikoya, ziyofat) yoki o‘zingiz borgan bayram — 8–10 gap va rasmlar.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in the foreground</a:t>
            </a:r>
            <a:r>
              <a:rPr sz="1600" b="0">
                <a:solidFill>
                  <a:srgbClr val="1E2A38"/>
                </a:solidFill>
                <a:latin typeface="Arial"/>
              </a:rPr>
              <a:t> — oldingi planda; </a:t>
            </a:r>
            <a:r>
              <a:rPr sz="1600" b="1">
                <a:solidFill>
                  <a:srgbClr val="1E2A38"/>
                </a:solidFill>
                <a:latin typeface="Arial"/>
              </a:rPr>
              <a:t>in the background</a:t>
            </a:r>
            <a:r>
              <a:rPr sz="1600" b="0">
                <a:solidFill>
                  <a:srgbClr val="1E2A38"/>
                </a:solidFill>
                <a:latin typeface="Arial"/>
              </a:rPr>
              <a:t> — orqa planda.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make eye contact</a:t>
            </a:r>
            <a:r>
              <a:rPr sz="1600" b="0">
                <a:solidFill>
                  <a:srgbClr val="1E2A38"/>
                </a:solidFill>
                <a:latin typeface="Arial"/>
              </a:rPr>
              <a:t> — tinglovchilarning ko‘ziga qarab gapirmoq; </a:t>
            </a:r>
            <a:r>
              <a:rPr sz="1600" b="1">
                <a:solidFill>
                  <a:srgbClr val="1E2A38"/>
                </a:solidFill>
                <a:latin typeface="Arial"/>
              </a:rPr>
              <a:t>speak slowly / loudly</a:t>
            </a:r>
            <a:r>
              <a:rPr sz="1600" b="0">
                <a:solidFill>
                  <a:srgbClr val="1E2A38"/>
                </a:solidFill>
                <a:latin typeface="Arial"/>
              </a:rPr>
              <a:t> — sekin / baland ovozda gapirmoq.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feedback</a:t>
            </a:r>
            <a:r>
              <a:rPr sz="1600" b="0">
                <a:solidFill>
                  <a:srgbClr val="1E2A38"/>
                </a:solidFill>
                <a:latin typeface="Arial"/>
              </a:rPr>
              <a:t> — fikr-mulohaza: avval maqtov (★★), keyin bitta maslahat (✎).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Prepare your presentation: 8–10 sentences and pictures (if you did not present today, you will present next lesson).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28 words with the flashcards: sozlar.com/vocab/cards/?set=grade8-lesson34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two sentences about your presentation: what went well and one thing to improve.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User:Southgeist · CC BY-SA 3.0 · https://commons.wikimedia.org/wiki/File:Frank_Schulenburg_giving_a_presentation_at_Wikimania_2011.jpg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sozlar.com/vocab/cards/?set=grade8-lesson34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