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33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Unit 5 Reading: How it all began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5-bo‘lim. O‘qish: hammasi qanday boshlangan — televizor tarixi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Unit 5. The global village Reading: How it all began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1913" y="1371600"/>
            <a:ext cx="3101374" cy="4206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563270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Harris &amp; Ewing · Public domain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Answer the Start thinking! questions about the media and TV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what is surprising about the article (ex. 1)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six dates to six events (ex. 2)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the sentence A–G that fits each of the six gaps (ex. 3)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B1+, pp. 42–43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Unit 5 The Global Village — Reading. The book audio (1.15) is not available: read the article silently.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Start thinking!</a:t>
            </a:r>
            <a:r>
              <a:rPr sz="1600" b="0">
                <a:solidFill>
                  <a:srgbClr val="1E2A38"/>
                </a:solidFill>
                <a:latin typeface="Arial"/>
              </a:rPr>
              <a:t> What does ‘media’ mean to you? How much TV do you watch?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Read the magazine article. What is surprising about what it says?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Match the dates 1837, 1876, 1895, 1901, 1922, 1927 to what happened (a–f).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Six sentences have been removed. Choose from A–G; there is one extra sentence.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TV and the media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📺️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media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ommaviy axborot vositalari (OAV)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TV, radio and newspapers are all part of </a:t>
            </a:r>
            <a:r>
              <a:rPr sz="1400" b="1">
                <a:solidFill>
                  <a:srgbClr val="5A6572"/>
                </a:solidFill>
                <a:latin typeface="Arial"/>
              </a:rPr>
              <a:t>the media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🎛️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remote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(televizor) pulti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Where’s </a:t>
            </a:r>
            <a:r>
              <a:rPr sz="1400" b="1">
                <a:solidFill>
                  <a:srgbClr val="5A6572"/>
                </a:solidFill>
                <a:latin typeface="Arial"/>
              </a:rPr>
              <a:t>the remote</a:t>
            </a:r>
            <a:r>
              <a:rPr sz="1400" b="0">
                <a:solidFill>
                  <a:srgbClr val="5A6572"/>
                </a:solidFill>
                <a:latin typeface="Arial"/>
              </a:rPr>
              <a:t>? I want to watch the news.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🌈️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full-colour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to‘liq rangli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first </a:t>
            </a:r>
            <a:r>
              <a:rPr sz="1400" b="1">
                <a:solidFill>
                  <a:srgbClr val="5A6572"/>
                </a:solidFill>
                <a:latin typeface="Arial"/>
              </a:rPr>
              <a:t>full-colour</a:t>
            </a:r>
            <a:r>
              <a:rPr sz="1400" b="0">
                <a:solidFill>
                  <a:srgbClr val="5A6572"/>
                </a:solidFill>
                <a:latin typeface="Arial"/>
              </a:rPr>
              <a:t> TV programmes appeared in the 1950s.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🏆️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success story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muvaffaqiyat tarixi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mobile phone is another great </a:t>
            </a:r>
            <a:r>
              <a:rPr sz="1400" b="1">
                <a:solidFill>
                  <a:srgbClr val="5A6572"/>
                </a:solidFill>
                <a:latin typeface="Arial"/>
              </a:rPr>
              <a:t>success story</a:t>
            </a:r>
            <a:r>
              <a:rPr sz="1400" b="0">
                <a:solidFill>
                  <a:srgbClr val="5A6572"/>
                </a:solidFill>
                <a:latin typeface="Arial"/>
              </a:rPr>
              <a:t> of modern technology.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🚲️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take its modern form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bugungi ko‘rinishiga kelmoq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bicycle </a:t>
            </a:r>
            <a:r>
              <a:rPr sz="1400" b="1">
                <a:solidFill>
                  <a:srgbClr val="5A6572"/>
                </a:solidFill>
                <a:latin typeface="Arial"/>
              </a:rPr>
              <a:t>took its modern form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1880s.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Communication before television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🧱️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basis for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…uchun asos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telegraph was </a:t>
            </a:r>
            <a:r>
              <a:rPr sz="1400" b="1">
                <a:solidFill>
                  <a:srgbClr val="5A6572"/>
                </a:solidFill>
                <a:latin typeface="Arial"/>
              </a:rPr>
              <a:t>the basis for</a:t>
            </a:r>
            <a:r>
              <a:rPr sz="1400" b="0">
                <a:solidFill>
                  <a:srgbClr val="5A6572"/>
                </a:solidFill>
                <a:latin typeface="Arial"/>
              </a:rPr>
              <a:t> many later inventions.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📠️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telegraph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telegraf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The telegraph</a:t>
            </a:r>
            <a:r>
              <a:rPr sz="1400" b="0">
                <a:solidFill>
                  <a:srgbClr val="5A6572"/>
                </a:solidFill>
                <a:latin typeface="Arial"/>
              </a:rPr>
              <a:t> sent short messages along long wires.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💡️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invention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ixtiro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radio was an amazing </a:t>
            </a:r>
            <a:r>
              <a:rPr sz="1400" b="1">
                <a:solidFill>
                  <a:srgbClr val="5A6572"/>
                </a:solidFill>
                <a:latin typeface="Arial"/>
              </a:rPr>
              <a:t>invention</a:t>
            </a:r>
            <a:r>
              <a:rPr sz="1400" b="0">
                <a:solidFill>
                  <a:srgbClr val="5A6572"/>
                </a:solidFill>
                <a:latin typeface="Arial"/>
              </a:rPr>
              <a:t> for its time.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✉️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send messages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xabar yubormoq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Today we </a:t>
            </a:r>
            <a:r>
              <a:rPr sz="1400" b="1">
                <a:solidFill>
                  <a:srgbClr val="5A6572"/>
                </a:solidFill>
                <a:latin typeface="Arial"/>
              </a:rPr>
              <a:t>send messages</a:t>
            </a:r>
            <a:r>
              <a:rPr sz="1400" b="0">
                <a:solidFill>
                  <a:srgbClr val="5A6572"/>
                </a:solidFill>
                <a:latin typeface="Arial"/>
              </a:rPr>
              <a:t> to our friends in a second.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📞️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over long distances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uzoq masofalarga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telephone let people talk </a:t>
            </a:r>
            <a:r>
              <a:rPr sz="1400" b="1">
                <a:solidFill>
                  <a:srgbClr val="5A6572"/>
                </a:solidFill>
                <a:latin typeface="Arial"/>
              </a:rPr>
              <a:t>over long distances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first time.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Communication before television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🔌️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wires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simlar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Old telephones only worked if there were </a:t>
            </a:r>
            <a:r>
              <a:rPr sz="1400" b="1">
                <a:solidFill>
                  <a:srgbClr val="5A6572"/>
                </a:solidFill>
                <a:latin typeface="Arial"/>
              </a:rPr>
              <a:t>wires</a:t>
            </a:r>
            <a:r>
              <a:rPr sz="1400" b="0">
                <a:solidFill>
                  <a:srgbClr val="5A6572"/>
                </a:solidFill>
                <a:latin typeface="Arial"/>
              </a:rPr>
              <a:t> between the two buildings.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💪️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capable of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…ga qodir bo‘lmoq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Early computers </a:t>
            </a:r>
            <a:r>
              <a:rPr sz="1400" b="1">
                <a:solidFill>
                  <a:srgbClr val="5A6572"/>
                </a:solidFill>
                <a:latin typeface="Arial"/>
              </a:rPr>
              <a:t>were capable of</a:t>
            </a:r>
            <a:r>
              <a:rPr sz="1400" b="0">
                <a:solidFill>
                  <a:srgbClr val="5A6572"/>
                </a:solidFill>
                <a:latin typeface="Arial"/>
              </a:rPr>
              <a:t> doing only very simple sums.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📻️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through the air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havo orqali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Radio signals travel </a:t>
            </a:r>
            <a:r>
              <a:rPr sz="1400" b="1">
                <a:solidFill>
                  <a:srgbClr val="5A6572"/>
                </a:solidFill>
                <a:latin typeface="Arial"/>
              </a:rPr>
              <a:t>through the air</a:t>
            </a:r>
            <a:r>
              <a:rPr sz="1400" b="0">
                <a:solidFill>
                  <a:srgbClr val="5A6572"/>
                </a:solidFill>
                <a:latin typeface="Arial"/>
              </a:rPr>
              <a:t> without any wires.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🚫️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impossibility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imkonsiz narsa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hundred years ago, a phone in your pocket was </a:t>
            </a:r>
            <a:r>
              <a:rPr sz="1400" b="1">
                <a:solidFill>
                  <a:srgbClr val="5A6572"/>
                </a:solidFill>
                <a:latin typeface="Arial"/>
              </a:rPr>
              <a:t>an impossibility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🎞️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moving pictures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harakatlanuvchi tasvirlar (kino)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first </a:t>
            </a:r>
            <a:r>
              <a:rPr sz="1400" b="1">
                <a:solidFill>
                  <a:srgbClr val="5A6572"/>
                </a:solidFill>
                <a:latin typeface="Arial"/>
              </a:rPr>
              <a:t>moving pictures</a:t>
            </a:r>
            <a:r>
              <a:rPr sz="1400" b="0">
                <a:solidFill>
                  <a:srgbClr val="5A6572"/>
                </a:solidFill>
                <a:latin typeface="Arial"/>
              </a:rPr>
              <a:t> had no sound at all.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Communication before television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🤩️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impressive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hayratlanarli, kishini qoyil qoldiradigan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first TV pictures were not clear, but they were very </a:t>
            </a:r>
            <a:r>
              <a:rPr sz="1400" b="1">
                <a:solidFill>
                  <a:srgbClr val="5A6572"/>
                </a:solidFill>
                <a:latin typeface="Arial"/>
              </a:rPr>
              <a:t>impressive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time.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⚙️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mechanical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mexanik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grandfather’s old watch is </a:t>
            </a:r>
            <a:r>
              <a:rPr sz="1400" b="1">
                <a:solidFill>
                  <a:srgbClr val="5A6572"/>
                </a:solidFill>
                <a:latin typeface="Arial"/>
              </a:rPr>
              <a:t>mechanical</a:t>
            </a:r>
            <a:r>
              <a:rPr sz="1400" b="0">
                <a:solidFill>
                  <a:srgbClr val="5A6572"/>
                </a:solidFill>
                <a:latin typeface="Arial"/>
              </a:rPr>
              <a:t>, not digital.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💿️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spinning discs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aylanuvchi disklar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the 1920s, some televisions worked with </a:t>
            </a:r>
            <a:r>
              <a:rPr sz="1400" b="1">
                <a:solidFill>
                  <a:srgbClr val="5A6572"/>
                </a:solidFill>
                <a:latin typeface="Arial"/>
              </a:rPr>
              <a:t>spinning discs</a:t>
            </a:r>
            <a:r>
              <a:rPr sz="1400" b="0">
                <a:solidFill>
                  <a:srgbClr val="5A6572"/>
                </a:solidFill>
                <a:latin typeface="Arial"/>
              </a:rPr>
              <a:t> instead of electronics.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📱️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basic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oddiy, sodda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first phone was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basic</a:t>
            </a:r>
            <a:r>
              <a:rPr sz="1400" b="0">
                <a:solidFill>
                  <a:srgbClr val="5A6572"/>
                </a:solidFill>
                <a:latin typeface="Arial"/>
              </a:rPr>
              <a:t> — it didn’t even have a camera.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Philo’s big idea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📡️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electronic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elektron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Philo wanted to build an </a:t>
            </a:r>
            <a:r>
              <a:rPr sz="1400" b="1">
                <a:solidFill>
                  <a:srgbClr val="5A6572"/>
                </a:solidFill>
                <a:latin typeface="Arial"/>
              </a:rPr>
              <a:t>electronic</a:t>
            </a:r>
            <a:r>
              <a:rPr sz="1400" b="0">
                <a:solidFill>
                  <a:srgbClr val="5A6572"/>
                </a:solidFill>
                <a:latin typeface="Arial"/>
              </a:rPr>
              <a:t> television with no moving parts.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🚀️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fascinated by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…ga maftun bo‘lmoq, juda qiziqmoq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is fascinated by</a:t>
            </a:r>
            <a:r>
              <a:rPr sz="1400" b="0">
                <a:solidFill>
                  <a:srgbClr val="5A6572"/>
                </a:solidFill>
                <a:latin typeface="Arial"/>
              </a:rPr>
              <a:t> space and rockets.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⚡️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electricity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elektr (toki)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Without </a:t>
            </a:r>
            <a:r>
              <a:rPr sz="1400" b="1">
                <a:solidFill>
                  <a:srgbClr val="5A6572"/>
                </a:solidFill>
                <a:latin typeface="Arial"/>
              </a:rPr>
              <a:t>electricity</a:t>
            </a:r>
            <a:r>
              <a:rPr sz="1400" b="0">
                <a:solidFill>
                  <a:srgbClr val="5A6572"/>
                </a:solidFill>
                <a:latin typeface="Arial"/>
              </a:rPr>
              <a:t>, we couldn’t watch TV or charge our phones.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🧲️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magnets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magnitlar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played with </a:t>
            </a:r>
            <a:r>
              <a:rPr sz="1400" b="1">
                <a:solidFill>
                  <a:srgbClr val="5A6572"/>
                </a:solidFill>
                <a:latin typeface="Arial"/>
              </a:rPr>
              <a:t>magnets</a:t>
            </a:r>
            <a:r>
              <a:rPr sz="1400" b="0">
                <a:solidFill>
                  <a:srgbClr val="5A6572"/>
                </a:solidFill>
                <a:latin typeface="Arial"/>
              </a:rPr>
              <a:t> in our physics lesson.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Philo’s big idea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📐️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draw diagrams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chizmalar chizmoq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teacher </a:t>
            </a:r>
            <a:r>
              <a:rPr sz="1400" b="1">
                <a:solidFill>
                  <a:srgbClr val="5A6572"/>
                </a:solidFill>
                <a:latin typeface="Arial"/>
              </a:rPr>
              <a:t>drew diagrams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board to explain the idea.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🏗️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working model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ishlaydigan maket (namuna)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Jasur built </a:t>
            </a:r>
            <a:r>
              <a:rPr sz="1400" b="1">
                <a:solidFill>
                  <a:srgbClr val="5A6572"/>
                </a:solidFill>
                <a:latin typeface="Arial"/>
              </a:rPr>
              <a:t>a working model</a:t>
            </a:r>
            <a:r>
              <a:rPr sz="1400" b="0">
                <a:solidFill>
                  <a:srgbClr val="5A6572"/>
                </a:solidFill>
                <a:latin typeface="Arial"/>
              </a:rPr>
              <a:t> of a windmill for the science fair.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🧳️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forced 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…ga majbur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the flood, many families </a:t>
            </a:r>
            <a:r>
              <a:rPr sz="1400" b="1">
                <a:solidFill>
                  <a:srgbClr val="5A6572"/>
                </a:solidFill>
                <a:latin typeface="Arial"/>
              </a:rPr>
              <a:t>were forced to</a:t>
            </a:r>
            <a:r>
              <a:rPr sz="1400" b="0">
                <a:solidFill>
                  <a:srgbClr val="5A6572"/>
                </a:solidFill>
                <a:latin typeface="Arial"/>
              </a:rPr>
              <a:t> leave their homes.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From an idea to everyday life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🛠️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repair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ta’mirlamoq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can </a:t>
            </a:r>
            <a:r>
              <a:rPr sz="1400" b="1">
                <a:solidFill>
                  <a:srgbClr val="5A6572"/>
                </a:solidFill>
                <a:latin typeface="Arial"/>
              </a:rPr>
              <a:t>repair</a:t>
            </a:r>
            <a:r>
              <a:rPr sz="1400" b="0">
                <a:solidFill>
                  <a:srgbClr val="5A6572"/>
                </a:solidFill>
                <a:latin typeface="Arial"/>
              </a:rPr>
              <a:t> old radios and TVs.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🪙️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raise money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pul (mablag‘) to‘plamoq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class </a:t>
            </a:r>
            <a:r>
              <a:rPr sz="1400" b="1">
                <a:solidFill>
                  <a:srgbClr val="5A6572"/>
                </a:solidFill>
                <a:latin typeface="Arial"/>
              </a:rPr>
              <a:t>raised money</a:t>
            </a:r>
            <a:r>
              <a:rPr sz="1400" b="0">
                <a:solidFill>
                  <a:srgbClr val="5A6572"/>
                </a:solidFill>
                <a:latin typeface="Arial"/>
              </a:rPr>
              <a:t> for new books for the library.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world-changing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dunyoni o‘zgartirgan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internet was a </a:t>
            </a:r>
            <a:r>
              <a:rPr sz="1400" b="1">
                <a:solidFill>
                  <a:srgbClr val="5A6572"/>
                </a:solidFill>
                <a:latin typeface="Arial"/>
              </a:rPr>
              <a:t>world-changing</a:t>
            </a:r>
            <a:r>
              <a:rPr sz="1400" b="0">
                <a:solidFill>
                  <a:srgbClr val="5A6572"/>
                </a:solidFill>
                <a:latin typeface="Arial"/>
              </a:rPr>
              <a:t> invention.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💼️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investor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investor, sarmoyador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young inventor found an </a:t>
            </a:r>
            <a:r>
              <a:rPr sz="1400" b="1">
                <a:solidFill>
                  <a:srgbClr val="5A6572"/>
                </a:solidFill>
                <a:latin typeface="Arial"/>
              </a:rPr>
              <a:t>investor</a:t>
            </a:r>
            <a:r>
              <a:rPr sz="1400" b="0">
                <a:solidFill>
                  <a:srgbClr val="5A6572"/>
                </a:solidFill>
                <a:latin typeface="Arial"/>
              </a:rPr>
              <a:t> who believed in his idea.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From an idea to everyday life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🏦️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provide money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mablag‘ ajratmoq, pul bilan ta’minlamoq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Two businessmen agreed to </a:t>
            </a:r>
            <a:r>
              <a:rPr sz="1400" b="1">
                <a:solidFill>
                  <a:srgbClr val="5A6572"/>
                </a:solidFill>
                <a:latin typeface="Arial"/>
              </a:rPr>
              <a:t>provide money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new project.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📜️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register a patent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patent olmoq (rasmiylashtirmoq)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If you invent something new, you should </a:t>
            </a:r>
            <a:r>
              <a:rPr sz="1400" b="1">
                <a:solidFill>
                  <a:srgbClr val="5A6572"/>
                </a:solidFill>
                <a:latin typeface="Arial"/>
              </a:rPr>
              <a:t>register a patent</a:t>
            </a:r>
            <a:r>
              <a:rPr sz="1400" b="0">
                <a:solidFill>
                  <a:srgbClr val="5A6572"/>
                </a:solidFill>
                <a:latin typeface="Arial"/>
              </a:rPr>
              <a:t> for it.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🏠️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everyday life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kundalik hayot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Smartphones are now a part of </a:t>
            </a:r>
            <a:r>
              <a:rPr sz="1400" b="1">
                <a:solidFill>
                  <a:srgbClr val="5A6572"/>
                </a:solidFill>
                <a:latin typeface="Arial"/>
              </a:rPr>
              <a:t>everyday life</a:t>
            </a:r>
            <a:r>
              <a:rPr sz="1400" b="0">
                <a:solidFill>
                  <a:srgbClr val="5A6572"/>
                </a:solidFill>
                <a:latin typeface="Arial"/>
              </a:rPr>
              <a:t> for most people.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Gapped text: yo‘qolgan gapni qanday topamiz?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0">
                <a:solidFill>
                  <a:srgbClr val="1E2A38"/>
                </a:solidFill>
                <a:latin typeface="Arial"/>
              </a:rPr>
              <a:t>Bo‘shliqdan </a:t>
            </a:r>
            <a:r>
              <a:rPr sz="1700" b="1">
                <a:solidFill>
                  <a:srgbClr val="1E2A38"/>
                </a:solidFill>
                <a:latin typeface="Arial"/>
              </a:rPr>
              <a:t>oldingi va keyingi</a:t>
            </a:r>
            <a:r>
              <a:rPr sz="1700" b="0">
                <a:solidFill>
                  <a:srgbClr val="1E2A38"/>
                </a:solidFill>
                <a:latin typeface="Arial"/>
              </a:rPr>
              <a:t> gapni o‘qing — yo‘qolgan gap ikkalasini bog‘lashi kerak.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Olmoshlar</a:t>
            </a:r>
            <a:r>
              <a:rPr sz="1700" b="0">
                <a:solidFill>
                  <a:srgbClr val="1E2A38"/>
                </a:solidFill>
                <a:latin typeface="Arial"/>
              </a:rPr>
              <a:t> qayerga ishora qiladi? </a:t>
            </a:r>
            <a:r>
              <a:rPr sz="1700" b="1">
                <a:solidFill>
                  <a:srgbClr val="1E2A38"/>
                </a:solidFill>
                <a:latin typeface="Arial"/>
              </a:rPr>
              <a:t>he, they, it</a:t>
            </a:r>
            <a:r>
              <a:rPr sz="1700" b="0">
                <a:solidFill>
                  <a:srgbClr val="1E2A38"/>
                </a:solidFill>
                <a:latin typeface="Arial"/>
              </a:rPr>
              <a:t>: </a:t>
            </a:r>
            <a:r>
              <a:rPr sz="1700" b="1">
                <a:solidFill>
                  <a:srgbClr val="1E2A38"/>
                </a:solidFill>
                <a:latin typeface="Arial"/>
              </a:rPr>
              <a:t>B It finally came …</a:t>
            </a:r>
            <a:r>
              <a:rPr sz="1700" b="0">
                <a:solidFill>
                  <a:srgbClr val="1E2A38"/>
                </a:solidFill>
                <a:latin typeface="Arial"/>
              </a:rPr>
              <a:t> — «it» = «the chance to raise money».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Bog‘lovchilar</a:t>
            </a:r>
            <a:r>
              <a:rPr sz="1700" b="0">
                <a:solidFill>
                  <a:srgbClr val="1E2A38"/>
                </a:solidFill>
                <a:latin typeface="Arial"/>
              </a:rPr>
              <a:t>: </a:t>
            </a:r>
            <a:r>
              <a:rPr sz="1700" b="1">
                <a:solidFill>
                  <a:srgbClr val="1E2A38"/>
                </a:solidFill>
                <a:latin typeface="Arial"/>
              </a:rPr>
              <a:t>However</a:t>
            </a:r>
            <a:r>
              <a:rPr sz="1700" b="0">
                <a:solidFill>
                  <a:srgbClr val="1E2A38"/>
                </a:solidFill>
                <a:latin typeface="Arial"/>
              </a:rPr>
              <a:t> (zid fikr), </a:t>
            </a:r>
            <a:r>
              <a:rPr sz="1700" b="1">
                <a:solidFill>
                  <a:srgbClr val="1E2A38"/>
                </a:solidFill>
                <a:latin typeface="Arial"/>
              </a:rPr>
              <a:t>Although</a:t>
            </a:r>
            <a:r>
              <a:rPr sz="1700" b="0">
                <a:solidFill>
                  <a:srgbClr val="1E2A38"/>
                </a:solidFill>
                <a:latin typeface="Arial"/>
              </a:rPr>
              <a:t> (qarshilik), </a:t>
            </a:r>
            <a:r>
              <a:rPr sz="1700" b="1">
                <a:solidFill>
                  <a:srgbClr val="1E2A38"/>
                </a:solidFill>
                <a:latin typeface="Arial"/>
              </a:rPr>
              <a:t>Over the next few weeks</a:t>
            </a:r>
            <a:r>
              <a:rPr sz="1700" b="0">
                <a:solidFill>
                  <a:srgbClr val="1E2A38"/>
                </a:solidFill>
                <a:latin typeface="Arial"/>
              </a:rPr>
              <a:t> (vaqt).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0">
                <a:solidFill>
                  <a:srgbClr val="1E2A38"/>
                </a:solidFill>
                <a:latin typeface="Arial"/>
              </a:rPr>
              <a:t>Matndagi </a:t>
            </a:r>
            <a:r>
              <a:rPr sz="1700" b="1">
                <a:solidFill>
                  <a:srgbClr val="1E2A38"/>
                </a:solidFill>
                <a:latin typeface="Arial"/>
              </a:rPr>
              <a:t>takrorlangan so‘zlar</a:t>
            </a:r>
            <a:r>
              <a:rPr sz="1700" b="0">
                <a:solidFill>
                  <a:srgbClr val="1E2A38"/>
                </a:solidFill>
                <a:latin typeface="Arial"/>
              </a:rPr>
              <a:t>: </a:t>
            </a:r>
            <a:r>
              <a:rPr sz="1700" b="1">
                <a:solidFill>
                  <a:srgbClr val="1E2A38"/>
                </a:solidFill>
                <a:latin typeface="Arial"/>
              </a:rPr>
              <a:t>wires ↔ through the air</a:t>
            </a:r>
            <a:r>
              <a:rPr sz="1700" b="0">
                <a:solidFill>
                  <a:srgbClr val="1E2A38"/>
                </a:solidFill>
                <a:latin typeface="Arial"/>
              </a:rPr>
              <a:t>, </a:t>
            </a:r>
            <a:r>
              <a:rPr sz="1700" b="1">
                <a:solidFill>
                  <a:srgbClr val="1E2A38"/>
                </a:solidFill>
                <a:latin typeface="Arial"/>
              </a:rPr>
              <a:t>images ↔ basic</a:t>
            </a:r>
            <a:r>
              <a:rPr sz="1700" b="0">
                <a:solidFill>
                  <a:srgbClr val="1E2A38"/>
                </a:solidFill>
                <a:latin typeface="Arial"/>
              </a:rPr>
              <a:t>, </a:t>
            </a:r>
            <a:r>
              <a:rPr sz="1700" b="1">
                <a:solidFill>
                  <a:srgbClr val="1E2A38"/>
                </a:solidFill>
                <a:latin typeface="Arial"/>
              </a:rPr>
              <a:t>fields ↔ farm</a:t>
            </a:r>
            <a:r>
              <a:rPr sz="17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0">
                <a:solidFill>
                  <a:srgbClr val="1E2A38"/>
                </a:solidFill>
                <a:latin typeface="Arial"/>
              </a:rPr>
              <a:t>Oxirida </a:t>
            </a:r>
            <a:r>
              <a:rPr sz="1700" b="1">
                <a:solidFill>
                  <a:srgbClr val="1E2A38"/>
                </a:solidFill>
                <a:latin typeface="Arial"/>
              </a:rPr>
              <a:t>ortiqcha gapni</a:t>
            </a:r>
            <a:r>
              <a:rPr sz="1700" b="0">
                <a:solidFill>
                  <a:srgbClr val="1E2A38"/>
                </a:solidFill>
                <a:latin typeface="Arial"/>
              </a:rPr>
              <a:t> tekshiring: u matnning hech qaysi joyiga mantiqan tushmasligi kerak.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GAPPED 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Ex.3 — which sentence fits each gap?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A everyday life · B two rich investors · C wires · D nobody understood · E next few weeks · F basic · G the fields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gap 1 — after: «people’s voices could be sent over long distances.»   ___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gap 2 — after: «spinning discs … allowed light through small holes.»   ___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gap 3 — after: «it could never be fast enough to produce good pictures.»   ___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gap 4 — after: «He drew diagrams … explaining how it would work.»   ___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gap 5 — after: «… looking out for the chance to raise money …»   ___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gap 6 — after: «… across Europe and the rest of the world.»   ___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Hard words from today’s cards — listen for the stressed syllable (ˈ). Repeat after me: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telegraph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/ˈtelɪɡrɑːf/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invention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/ɪnˈvenʃn/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mechanical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/məˈkænɪkl/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electronic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/ɪˌlekˈtrɒnɪk/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electricity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/ɪˌlekˈtrɪsəti/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impossibility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/ɪmˌpɒsəˈbɪləti/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investor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/ɪnˈvestə/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register a patent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/ˈredʒɪstə ə ˈpætnt/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The stress moves: electric /ɪˈlektrɪk/ → electricity /ɪˌlekˈtrɪsəti/; patent: /ˈpætnt/ or /ˈpeɪtnt/.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TEACHER ·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B1+, p. 43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Modern TV began in the mind of a 13-year-old farm boy, Philo T. Farnsworth.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d (1837) · 2 b (1876) · 3 f (1895) · 4 c (1901) · 5 a (1922) · 6 e (1927)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1 C · 2 F · 3 G · 4 E · 5 B · 6 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extra sentence: D (Nobody understood how it worked …)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Without even thinking about it, we click the ________ to turn our TVs 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telephone was a great ________ — it changed the way people talked to each other.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For the first time, people’s voices could be sent over long ________.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Sending pictures with sound seemed to be an ________.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Philo T. Farnsworth was ________ by electricity.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Crowds came to see the new machine — everyone thought it was very ________.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There was no way they could build a working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He was looking for a chance to ________ money for his invention.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Farnsworth registered the ________ for his idea in 1927.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Television became a part of ________ life.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Start thinking! What does the word ‘media’ mean to you?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much TV do you watch? What kinds of TV programme do you like?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Ex.1: What is surprising about the article? Which invention from it is the most important, in your opinion?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The farm boy who imagined television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 the nineteenth century, </a:t>
            </a:r>
            <a:r>
              <a:rPr sz="1600" b="1">
                <a:solidFill>
                  <a:srgbClr val="1E2A38"/>
                </a:solidFill>
                <a:latin typeface="Arial"/>
              </a:rPr>
              <a:t>the telegraph</a:t>
            </a:r>
            <a:r>
              <a:rPr sz="1600" b="0">
                <a:solidFill>
                  <a:srgbClr val="1E2A38"/>
                </a:solidFill>
                <a:latin typeface="Arial"/>
              </a:rPr>
              <a:t> and the telephone let people </a:t>
            </a:r>
            <a:r>
              <a:rPr sz="1600" b="1">
                <a:solidFill>
                  <a:srgbClr val="1E2A38"/>
                </a:solidFill>
                <a:latin typeface="Arial"/>
              </a:rPr>
              <a:t>send messages</a:t>
            </a:r>
            <a:r>
              <a:rPr sz="1600" b="0">
                <a:solidFill>
                  <a:srgbClr val="1E2A38"/>
                </a:solidFill>
                <a:latin typeface="Arial"/>
              </a:rPr>
              <a:t> round the world and talk </a:t>
            </a:r>
            <a:r>
              <a:rPr sz="1600" b="1">
                <a:solidFill>
                  <a:srgbClr val="1E2A38"/>
                </a:solidFill>
                <a:latin typeface="Arial"/>
              </a:rPr>
              <a:t>over long distances</a:t>
            </a:r>
            <a:r>
              <a:rPr sz="1600" b="0">
                <a:solidFill>
                  <a:srgbClr val="1E2A38"/>
                </a:solidFill>
                <a:latin typeface="Arial"/>
              </a:rPr>
              <a:t>, but only with </a:t>
            </a:r>
            <a:r>
              <a:rPr sz="1600" b="1">
                <a:solidFill>
                  <a:srgbClr val="1E2A38"/>
                </a:solidFill>
                <a:latin typeface="Arial"/>
              </a:rPr>
              <a:t>wires</a:t>
            </a:r>
            <a:r>
              <a:rPr sz="1600" b="0">
                <a:solidFill>
                  <a:srgbClr val="1E2A38"/>
                </a:solidFill>
                <a:latin typeface="Arial"/>
              </a:rPr>
              <a:t>. Then the radio sent sound </a:t>
            </a:r>
            <a:r>
              <a:rPr sz="1600" b="1">
                <a:solidFill>
                  <a:srgbClr val="1E2A38"/>
                </a:solidFill>
                <a:latin typeface="Arial"/>
              </a:rPr>
              <a:t>through the air</a:t>
            </a:r>
            <a:r>
              <a:rPr sz="1600" b="0">
                <a:solidFill>
                  <a:srgbClr val="1E2A38"/>
                </a:solidFill>
                <a:latin typeface="Arial"/>
              </a:rPr>
              <a:t>. Sending </a:t>
            </a:r>
            <a:r>
              <a:rPr sz="1600" b="1">
                <a:solidFill>
                  <a:srgbClr val="1E2A38"/>
                </a:solidFill>
                <a:latin typeface="Arial"/>
              </a:rPr>
              <a:t>moving pictures</a:t>
            </a:r>
            <a:r>
              <a:rPr sz="1600" b="0">
                <a:solidFill>
                  <a:srgbClr val="1E2A38"/>
                </a:solidFill>
                <a:latin typeface="Arial"/>
              </a:rPr>
              <a:t> the same way seemed </a:t>
            </a:r>
            <a:r>
              <a:rPr sz="1600" b="1">
                <a:solidFill>
                  <a:srgbClr val="1E2A38"/>
                </a:solidFill>
                <a:latin typeface="Arial"/>
              </a:rPr>
              <a:t>an impossibility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Early inventors built </a:t>
            </a:r>
            <a:r>
              <a:rPr sz="1600" b="1">
                <a:solidFill>
                  <a:srgbClr val="1E2A38"/>
                </a:solidFill>
                <a:latin typeface="Arial"/>
              </a:rPr>
              <a:t>mechanical</a:t>
            </a:r>
            <a:r>
              <a:rPr sz="1600" b="0">
                <a:solidFill>
                  <a:srgbClr val="1E2A38"/>
                </a:solidFill>
                <a:latin typeface="Arial"/>
              </a:rPr>
              <a:t> televisions with </a:t>
            </a:r>
            <a:r>
              <a:rPr sz="1600" b="1">
                <a:solidFill>
                  <a:srgbClr val="1E2A38"/>
                </a:solidFill>
                <a:latin typeface="Arial"/>
              </a:rPr>
              <a:t>spinning discs</a:t>
            </a:r>
            <a:r>
              <a:rPr sz="1600" b="0">
                <a:solidFill>
                  <a:srgbClr val="1E2A38"/>
                </a:solidFill>
                <a:latin typeface="Arial"/>
              </a:rPr>
              <a:t>, but the pictures were very </a:t>
            </a:r>
            <a:r>
              <a:rPr sz="1600" b="1">
                <a:solidFill>
                  <a:srgbClr val="1E2A38"/>
                </a:solidFill>
                <a:latin typeface="Arial"/>
              </a:rPr>
              <a:t>basic</a:t>
            </a:r>
            <a:r>
              <a:rPr sz="1600" b="0">
                <a:solidFill>
                  <a:srgbClr val="1E2A38"/>
                </a:solidFill>
                <a:latin typeface="Arial"/>
              </a:rPr>
              <a:t>. In 1922, a thirteen-year-old farm boy, Philo Farnsworth, who </a:t>
            </a:r>
            <a:r>
              <a:rPr sz="1600" b="1">
                <a:solidFill>
                  <a:srgbClr val="1E2A38"/>
                </a:solidFill>
                <a:latin typeface="Arial"/>
              </a:rPr>
              <a:t>was fascinated by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electricity</a:t>
            </a:r>
            <a:r>
              <a:rPr sz="1600" b="0">
                <a:solidFill>
                  <a:srgbClr val="1E2A38"/>
                </a:solidFill>
                <a:latin typeface="Arial"/>
              </a:rPr>
              <a:t>, had a better idea: </a:t>
            </a:r>
            <a:r>
              <a:rPr sz="1600" b="1">
                <a:solidFill>
                  <a:srgbClr val="1E2A38"/>
                </a:solidFill>
                <a:latin typeface="Arial"/>
              </a:rPr>
              <a:t>magnets</a:t>
            </a:r>
            <a:r>
              <a:rPr sz="1600" b="0">
                <a:solidFill>
                  <a:srgbClr val="1E2A38"/>
                </a:solidFill>
                <a:latin typeface="Arial"/>
              </a:rPr>
              <a:t> could control electrons and make an </a:t>
            </a:r>
            <a:r>
              <a:rPr sz="1600" b="1">
                <a:solidFill>
                  <a:srgbClr val="1E2A38"/>
                </a:solidFill>
                <a:latin typeface="Arial"/>
              </a:rPr>
              <a:t>electronic</a:t>
            </a:r>
            <a:r>
              <a:rPr sz="1600" b="0">
                <a:solidFill>
                  <a:srgbClr val="1E2A38"/>
                </a:solidFill>
                <a:latin typeface="Arial"/>
              </a:rPr>
              <a:t> picture.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The farm boy who imagined television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Philo </a:t>
            </a:r>
            <a:r>
              <a:rPr sz="1600" b="1">
                <a:solidFill>
                  <a:srgbClr val="1E2A38"/>
                </a:solidFill>
                <a:latin typeface="Arial"/>
              </a:rPr>
              <a:t>drew diagrams</a:t>
            </a:r>
            <a:r>
              <a:rPr sz="1600" b="0">
                <a:solidFill>
                  <a:srgbClr val="1E2A38"/>
                </a:solidFill>
                <a:latin typeface="Arial"/>
              </a:rPr>
              <a:t> for his chemistry teacher, but they could not build </a:t>
            </a:r>
            <a:r>
              <a:rPr sz="1600" b="1">
                <a:solidFill>
                  <a:srgbClr val="1E2A38"/>
                </a:solidFill>
                <a:latin typeface="Arial"/>
              </a:rPr>
              <a:t>a working model</a:t>
            </a:r>
            <a:r>
              <a:rPr sz="1600" b="0">
                <a:solidFill>
                  <a:srgbClr val="1E2A38"/>
                </a:solidFill>
                <a:latin typeface="Arial"/>
              </a:rPr>
              <a:t>, and his family </a:t>
            </a:r>
            <a:r>
              <a:rPr sz="1600" b="1">
                <a:solidFill>
                  <a:srgbClr val="1E2A38"/>
                </a:solidFill>
                <a:latin typeface="Arial"/>
              </a:rPr>
              <a:t>was forced to</a:t>
            </a:r>
            <a:r>
              <a:rPr sz="1600" b="0">
                <a:solidFill>
                  <a:srgbClr val="1E2A38"/>
                </a:solidFill>
                <a:latin typeface="Arial"/>
              </a:rPr>
              <a:t> move. Years later he </a:t>
            </a:r>
            <a:r>
              <a:rPr sz="1600" b="1">
                <a:solidFill>
                  <a:srgbClr val="1E2A38"/>
                </a:solidFill>
                <a:latin typeface="Arial"/>
              </a:rPr>
              <a:t>repaired</a:t>
            </a:r>
            <a:r>
              <a:rPr sz="1600" b="0">
                <a:solidFill>
                  <a:srgbClr val="1E2A38"/>
                </a:solidFill>
                <a:latin typeface="Arial"/>
              </a:rPr>
              <a:t> radios, found two </a:t>
            </a:r>
            <a:r>
              <a:rPr sz="1600" b="1">
                <a:solidFill>
                  <a:srgbClr val="1E2A38"/>
                </a:solidFill>
                <a:latin typeface="Arial"/>
              </a:rPr>
              <a:t>investors</a:t>
            </a:r>
            <a:r>
              <a:rPr sz="1600" b="0">
                <a:solidFill>
                  <a:srgbClr val="1E2A38"/>
                </a:solidFill>
                <a:latin typeface="Arial"/>
              </a:rPr>
              <a:t> who agreed to </a:t>
            </a:r>
            <a:r>
              <a:rPr sz="1600" b="1">
                <a:solidFill>
                  <a:srgbClr val="1E2A38"/>
                </a:solidFill>
                <a:latin typeface="Arial"/>
              </a:rPr>
              <a:t>provide the money</a:t>
            </a:r>
            <a:r>
              <a:rPr sz="1600" b="0">
                <a:solidFill>
                  <a:srgbClr val="1E2A38"/>
                </a:solidFill>
                <a:latin typeface="Arial"/>
              </a:rPr>
              <a:t>, and in 1927 he </a:t>
            </a:r>
            <a:r>
              <a:rPr sz="1600" b="1">
                <a:solidFill>
                  <a:srgbClr val="1E2A38"/>
                </a:solidFill>
                <a:latin typeface="Arial"/>
              </a:rPr>
              <a:t>registered the patents</a:t>
            </a:r>
            <a:r>
              <a:rPr sz="1600" b="0">
                <a:solidFill>
                  <a:srgbClr val="1E2A38"/>
                </a:solidFill>
                <a:latin typeface="Arial"/>
              </a:rPr>
              <a:t> and saw the first pictures.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After the Second World War, television became a part of </a:t>
            </a:r>
            <a:r>
              <a:rPr sz="1600" b="1">
                <a:solidFill>
                  <a:srgbClr val="1E2A38"/>
                </a:solidFill>
                <a:latin typeface="Arial"/>
              </a:rPr>
              <a:t>everyday life</a:t>
            </a:r>
            <a:r>
              <a:rPr sz="1600" b="0">
                <a:solidFill>
                  <a:srgbClr val="1E2A38"/>
                </a:solidFill>
                <a:latin typeface="Arial"/>
              </a:rPr>
              <a:t>. Today billions of us watch it — and it all began with an idea in the mind of a young boy.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could the telegraph and the telephone not do without?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was the problem with mechanical television?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old was Philo when he had his idea, and what was it?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couldn’t Philo and his teacher build the television?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happened in 1927?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which date?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voqeani aytaman, siz yilni aytasiz (1837 · 1876 · 1895 · 1901 · 1922 · 1927).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 telegraph sent the first messages along wires → 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voices travelled over long distances (the telephone) →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 first moving pictures (the cinema) → 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 radio sent sound through the air → 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Philo drew diagrams of an electronic TV → 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 media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«OAV» (televidenie, radio, gazetalar, internet); ko‘plikdagi so‘z.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invent</a:t>
            </a:r>
            <a:r>
              <a:rPr sz="1600" b="0">
                <a:solidFill>
                  <a:srgbClr val="1E2A38"/>
                </a:solidFill>
                <a:latin typeface="Arial"/>
              </a:rPr>
              <a:t> — ixtiro qilmoq, </a:t>
            </a:r>
            <a:r>
              <a:rPr sz="1600" b="1">
                <a:solidFill>
                  <a:srgbClr val="1E2A38"/>
                </a:solidFill>
                <a:latin typeface="Arial"/>
              </a:rPr>
              <a:t>invention</a:t>
            </a:r>
            <a:r>
              <a:rPr sz="1600" b="0">
                <a:solidFill>
                  <a:srgbClr val="1E2A38"/>
                </a:solidFill>
                <a:latin typeface="Arial"/>
              </a:rPr>
              <a:t> — ixtiro, </a:t>
            </a:r>
            <a:r>
              <a:rPr sz="1600" b="1">
                <a:solidFill>
                  <a:srgbClr val="1E2A38"/>
                </a:solidFill>
                <a:latin typeface="Arial"/>
              </a:rPr>
              <a:t>inventor</a:t>
            </a:r>
            <a:r>
              <a:rPr sz="1600" b="0">
                <a:solidFill>
                  <a:srgbClr val="1E2A38"/>
                </a:solidFill>
                <a:latin typeface="Arial"/>
              </a:rPr>
              <a:t> — ixtirochi.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be fascinated by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«…ga maftun bo‘lmoq», predlogi </a:t>
            </a:r>
            <a:r>
              <a:rPr sz="1600" b="1">
                <a:solidFill>
                  <a:srgbClr val="1E2A38"/>
                </a:solidFill>
                <a:latin typeface="Arial"/>
              </a:rPr>
              <a:t>by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be capable of</a:t>
            </a:r>
            <a:r>
              <a:rPr sz="1600" b="0">
                <a:solidFill>
                  <a:srgbClr val="1E2A38"/>
                </a:solidFill>
                <a:latin typeface="Arial"/>
              </a:rPr>
              <a:t> + -ing — «…ga qodir bo‘lmoq»: </a:t>
            </a:r>
            <a:r>
              <a:rPr sz="1600" b="1">
                <a:solidFill>
                  <a:srgbClr val="1E2A38"/>
                </a:solidFill>
                <a:latin typeface="Arial"/>
              </a:rPr>
              <a:t>capable of sending messages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raise money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«mablag‘ to‘plamoq» (</a:t>
            </a:r>
            <a:r>
              <a:rPr sz="1600" b="1">
                <a:solidFill>
                  <a:srgbClr val="1E2A38"/>
                </a:solidFill>
                <a:latin typeface="Arial"/>
              </a:rPr>
              <a:t>rise</a:t>
            </a:r>
            <a:r>
              <a:rPr sz="1600" b="0">
                <a:solidFill>
                  <a:srgbClr val="1E2A38"/>
                </a:solidFill>
                <a:latin typeface="Arial"/>
              </a:rPr>
              <a:t> emas!); </a:t>
            </a:r>
            <a:r>
              <a:rPr sz="1600" b="1">
                <a:solidFill>
                  <a:srgbClr val="1E2A38"/>
                </a:solidFill>
                <a:latin typeface="Arial"/>
              </a:rPr>
              <a:t>register a patent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«patentni ro‘yxatdan o‘tkazmoq».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Unit 5 Word box vocabulary (TV programmes) — Laser B1+ p. 43 ex.4; write 8 sentences (rejadagi vazifa).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33 items with the flashcards: sozlar.com/vocab/cards/?set=grade10-lesson33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Read «The farm boy who imagined television» on the lesson page and answer the five questions.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Harris &amp; Ewing · Public domain · https://commons.wikimedia.org/wiki/File:Philo_T_Farnsworth.jpg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sozlar.com/vocab/cards/?set=grade10-lesson33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