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Review: Units 3–4 — Working 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 takrori: 3–4-bo‘limlar — xatolar ustida ishlash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review (Unit 3-4)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53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807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noma'lum (Wikimedia Commons) · GFDL 1.2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incorrect sentence in twenty pairs and say why it is wrong (Grammar database Quick checks 5–8)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between the past simple and the past continuous with when and while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present perfect questions, negatives and short answers correctly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their own BSB 2 mistakes and write the rule next to each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Grammar database, pp. 148–149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148. Put a line through the incorrect sentence. Work alone, then compare.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 5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past simple / past continuous (5 juft gap).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 6</a:t>
            </a:r>
            <a:r>
              <a:rPr sz="1600" b="0">
                <a:solidFill>
                  <a:srgbClr val="1E2A38"/>
                </a:solidFill>
                <a:latin typeface="Arial"/>
              </a:rPr>
              <a:t> — imperative, to + fe’l, -ing (5 juft gap).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 7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perfect 1: shakl (5 juft gap).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 8</a:t>
            </a:r>
            <a:r>
              <a:rPr sz="1600" b="0">
                <a:solidFill>
                  <a:srgbClr val="1E2A38"/>
                </a:solidFill>
                <a:latin typeface="Arial"/>
              </a:rPr>
              <a:t> (p. 149) — present perfect 2: already, ever, never, aniq vaqt (5 juft gap).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xato gapning yoniga sababini yozing: </a:t>
            </a:r>
            <a:r>
              <a:rPr sz="1600" b="1">
                <a:solidFill>
                  <a:srgbClr val="1E2A38"/>
                </a:solidFill>
                <a:latin typeface="Arial"/>
              </a:rPr>
              <a:t>tense · form · to / -ing · word order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Grammar database (incorrect sentences)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QC 5</a:t>
            </a:r>
            <a:r>
              <a:rPr sz="1600" b="0">
                <a:solidFill>
                  <a:srgbClr val="1E2A38"/>
                </a:solidFill>
                <a:latin typeface="Arial"/>
              </a:rPr>
              <a:t> ✗ 1 I was seeing Angie … · 2 What Angie doing … · 3 No, she wasn't buying. · 4 Conor was breaking the window … · 5 I had lunch.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QC 6</a:t>
            </a:r>
            <a:r>
              <a:rPr sz="1600" b="0">
                <a:solidFill>
                  <a:srgbClr val="1E2A38"/>
                </a:solidFill>
                <a:latin typeface="Arial"/>
              </a:rPr>
              <a:t> ✗ 1 Sally, you to wake up! · 2 Adam, not make a mess! · 3 Sten promised helping me. · 4 Do you enjoy to collect stamps? · 5 … you can see Fiona run.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QC 7</a:t>
            </a:r>
            <a:r>
              <a:rPr sz="1600" b="0">
                <a:solidFill>
                  <a:srgbClr val="1E2A38"/>
                </a:solidFill>
                <a:latin typeface="Arial"/>
              </a:rPr>
              <a:t> ✗ 1 My dad given me some money. · 2 What you have done to your arm? · 3 Are you sent the invitations? · 4 Yes, I've had. · 5 I not have seen Peter today.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QC 8</a:t>
            </a:r>
            <a:r>
              <a:rPr sz="1600" b="0">
                <a:solidFill>
                  <a:srgbClr val="1E2A38"/>
                </a:solidFill>
                <a:latin typeface="Arial"/>
              </a:rPr>
              <a:t> ✗ 1 I already saw that film. · 2 I've been to China and India last year. · 3 Were you ever visit America? · 4 I've ever not met your brother. · 5 No, I haven't read.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QC 5.5 — at 2 o'clock → davom etayotgan ish; QC 6.5 — suratda harakatning bir qismi → running.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continuous and present perfect — form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Past continuous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perfect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was 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when he called.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</a:t>
            </a:r>
            <a:r>
              <a:rPr sz="1600" b="1">
                <a:solidFill>
                  <a:srgbClr val="1E2A38"/>
                </a:solidFill>
                <a:latin typeface="Arial"/>
              </a:rPr>
              <a:t>'ve</a:t>
            </a:r>
            <a:r>
              <a:rPr sz="1600" b="0">
                <a:solidFill>
                  <a:srgbClr val="1E2A38"/>
                </a:solidFill>
                <a:latin typeface="Arial"/>
              </a:rPr>
              <a:t> already </a:t>
            </a:r>
            <a:r>
              <a:rPr sz="1600" b="1">
                <a:solidFill>
                  <a:srgbClr val="1E2A38"/>
                </a:solidFill>
                <a:latin typeface="Arial"/>
              </a:rPr>
              <a:t>read</a:t>
            </a:r>
            <a:r>
              <a:rPr sz="1600" b="0">
                <a:solidFill>
                  <a:srgbClr val="1E2A38"/>
                </a:solidFill>
                <a:latin typeface="Arial"/>
              </a:rPr>
              <a:t>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They </a:t>
            </a:r>
            <a:r>
              <a:rPr sz="1600" b="1">
                <a:solidFill>
                  <a:srgbClr val="1E2A38"/>
                </a:solidFill>
                <a:latin typeface="Arial"/>
              </a:rPr>
              <a:t>weren't listening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hasn't seen</a:t>
            </a:r>
            <a:r>
              <a:rPr sz="1600" b="0">
                <a:solidFill>
                  <a:srgbClr val="1E2A38"/>
                </a:solidFill>
                <a:latin typeface="Arial"/>
              </a:rPr>
              <a:t> it yet.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sleeping</a:t>
            </a:r>
            <a:r>
              <a:rPr sz="1600" b="0">
                <a:solidFill>
                  <a:srgbClr val="1E2A38"/>
                </a:solidFill>
                <a:latin typeface="Arial"/>
              </a:rPr>
              <a:t> at ten?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ever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to Bukhara?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short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Yes, I was. / No, I wasn't.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Yes, I have. / No, I haven't.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Aniq o‘tgan vaqt aytilsa (yesterday, last week, at five o'clock) — past simple yoki past continuous; vaqt aytilmasa — present perfect.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To‘rt qoida — to‘rt tipik xato (Grammar database 5–8)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5</a:t>
            </a:r>
            <a:r>
              <a:rPr sz="1500" b="0">
                <a:solidFill>
                  <a:srgbClr val="1E2A38"/>
                </a:solidFill>
                <a:latin typeface="Arial"/>
              </a:rPr>
              <a:t>: fon — </a:t>
            </a:r>
            <a:r>
              <a:rPr sz="1500" b="1">
                <a:solidFill>
                  <a:srgbClr val="1E2A38"/>
                </a:solidFill>
                <a:latin typeface="Arial"/>
              </a:rPr>
              <a:t>was/were + -ing</a:t>
            </a:r>
            <a:r>
              <a:rPr sz="1500" b="0">
                <a:solidFill>
                  <a:srgbClr val="1E2A38"/>
                </a:solidFill>
                <a:latin typeface="Arial"/>
              </a:rPr>
              <a:t>, qisqa voqea — </a:t>
            </a:r>
            <a:r>
              <a:rPr sz="15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I was walking</a:t>
            </a:r>
            <a:r>
              <a:rPr sz="1500" b="0">
                <a:solidFill>
                  <a:srgbClr val="1E2A38"/>
                </a:solidFill>
                <a:latin typeface="Arial"/>
              </a:rPr>
              <a:t> home when it </a:t>
            </a:r>
            <a:r>
              <a:rPr sz="1500" b="1">
                <a:solidFill>
                  <a:srgbClr val="1E2A38"/>
                </a:solidFill>
                <a:latin typeface="Arial"/>
              </a:rPr>
              <a:t>started</a:t>
            </a:r>
            <a:r>
              <a:rPr sz="1500" b="0">
                <a:solidFill>
                  <a:srgbClr val="1E2A38"/>
                </a:solidFill>
                <a:latin typeface="Arial"/>
              </a:rPr>
              <a:t> to rain.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was starting</a:t>
            </a:r>
            <a:r>
              <a:rPr sz="1500" b="0">
                <a:solidFill>
                  <a:srgbClr val="1E2A38"/>
                </a:solidFill>
                <a:latin typeface="Arial"/>
              </a:rPr>
              <a:t>)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6</a:t>
            </a:r>
            <a:r>
              <a:rPr sz="1500" b="0">
                <a:solidFill>
                  <a:srgbClr val="1E2A38"/>
                </a:solidFill>
                <a:latin typeface="Arial"/>
              </a:rPr>
              <a:t>: buyruq — fe’lning o‘zi: </a:t>
            </a:r>
            <a:r>
              <a:rPr sz="1500" b="1">
                <a:solidFill>
                  <a:srgbClr val="1E2A38"/>
                </a:solidFill>
                <a:latin typeface="Arial"/>
              </a:rPr>
              <a:t>Wake up!</a:t>
            </a:r>
            <a:r>
              <a:rPr sz="1500" b="0">
                <a:solidFill>
                  <a:srgbClr val="1E2A38"/>
                </a:solidFill>
                <a:latin typeface="Arial"/>
              </a:rPr>
              <a:t> · </a:t>
            </a:r>
            <a:r>
              <a:rPr sz="1500" b="1">
                <a:solidFill>
                  <a:srgbClr val="1E2A38"/>
                </a:solidFill>
                <a:latin typeface="Arial"/>
              </a:rPr>
              <a:t>Don't</a:t>
            </a:r>
            <a:r>
              <a:rPr sz="1500" b="0">
                <a:solidFill>
                  <a:srgbClr val="1E2A38"/>
                </a:solidFill>
                <a:latin typeface="Arial"/>
              </a:rPr>
              <a:t> make a mess!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you to wake up</a:t>
            </a:r>
            <a:r>
              <a:rPr sz="1500" b="0">
                <a:solidFill>
                  <a:srgbClr val="1E2A38"/>
                </a:solidFill>
                <a:latin typeface="Arial"/>
              </a:rPr>
              <a:t>, 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not make</a:t>
            </a:r>
            <a:r>
              <a:rPr sz="1500" b="0">
                <a:solidFill>
                  <a:srgbClr val="1E2A38"/>
                </a:solidFill>
                <a:latin typeface="Arial"/>
              </a:rPr>
              <a:t>); </a:t>
            </a:r>
            <a:r>
              <a:rPr sz="1500" b="1">
                <a:solidFill>
                  <a:srgbClr val="1E2A38"/>
                </a:solidFill>
                <a:latin typeface="Arial"/>
              </a:rPr>
              <a:t>promise / decide to</a:t>
            </a:r>
            <a:r>
              <a:rPr sz="1500" b="0">
                <a:solidFill>
                  <a:srgbClr val="1E2A38"/>
                </a:solidFill>
                <a:latin typeface="Arial"/>
              </a:rPr>
              <a:t>, </a:t>
            </a:r>
            <a:r>
              <a:rPr sz="1500" b="1">
                <a:solidFill>
                  <a:srgbClr val="1E2A38"/>
                </a:solidFill>
                <a:latin typeface="Arial"/>
              </a:rPr>
              <a:t>enjoy / stop -ing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7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have / has + 3-shakl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My dad's given</a:t>
            </a:r>
            <a:r>
              <a:rPr sz="1500" b="0">
                <a:solidFill>
                  <a:srgbClr val="1E2A38"/>
                </a:solidFill>
                <a:latin typeface="Arial"/>
              </a:rPr>
              <a:t> me …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My dad given</a:t>
            </a:r>
            <a:r>
              <a:rPr sz="1500" b="0">
                <a:solidFill>
                  <a:srgbClr val="1E2A38"/>
                </a:solidFill>
                <a:latin typeface="Arial"/>
              </a:rPr>
              <a:t>); savol — </a:t>
            </a:r>
            <a:r>
              <a:rPr sz="1500" b="1">
                <a:solidFill>
                  <a:srgbClr val="1E2A38"/>
                </a:solidFill>
                <a:latin typeface="Arial"/>
              </a:rPr>
              <a:t>Have</a:t>
            </a:r>
            <a:r>
              <a:rPr sz="1500" b="0">
                <a:solidFill>
                  <a:srgbClr val="1E2A38"/>
                </a:solidFill>
                <a:latin typeface="Arial"/>
              </a:rPr>
              <a:t> you sent …?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Are you sent</a:t>
            </a:r>
            <a:r>
              <a:rPr sz="1500" b="0">
                <a:solidFill>
                  <a:srgbClr val="1E2A38"/>
                </a:solidFill>
                <a:latin typeface="Arial"/>
              </a:rPr>
              <a:t>); qisqa javob — </a:t>
            </a:r>
            <a:r>
              <a:rPr sz="1500" b="1">
                <a:solidFill>
                  <a:srgbClr val="1E2A38"/>
                </a:solidFill>
                <a:latin typeface="Arial"/>
              </a:rPr>
              <a:t>Yes, I have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8</a:t>
            </a:r>
            <a:r>
              <a:rPr sz="1500" b="0">
                <a:solidFill>
                  <a:srgbClr val="1E2A38"/>
                </a:solidFill>
                <a:latin typeface="Arial"/>
              </a:rPr>
              <a:t>: aniq vaqt bilan present perfect EMAS: </a:t>
            </a:r>
            <a:r>
              <a:rPr sz="1500" b="1">
                <a:solidFill>
                  <a:srgbClr val="1E2A38"/>
                </a:solidFill>
                <a:latin typeface="Arial"/>
              </a:rPr>
              <a:t>I went</a:t>
            </a:r>
            <a:r>
              <a:rPr sz="1500" b="0">
                <a:solidFill>
                  <a:srgbClr val="1E2A38"/>
                </a:solidFill>
                <a:latin typeface="Arial"/>
              </a:rPr>
              <a:t> there last year.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I've been there last year</a:t>
            </a:r>
            <a:r>
              <a:rPr sz="1500" b="0">
                <a:solidFill>
                  <a:srgbClr val="1E2A38"/>
                </a:solidFill>
                <a:latin typeface="Arial"/>
              </a:rPr>
              <a:t>); </a:t>
            </a:r>
            <a:r>
              <a:rPr sz="1500" b="1">
                <a:solidFill>
                  <a:srgbClr val="1E2A38"/>
                </a:solidFill>
                <a:latin typeface="Arial"/>
              </a:rPr>
              <a:t>never</a:t>
            </a:r>
            <a:r>
              <a:rPr sz="1500" b="0">
                <a:solidFill>
                  <a:srgbClr val="1E2A38"/>
                </a:solidFill>
                <a:latin typeface="Arial"/>
              </a:rPr>
              <a:t> — </a:t>
            </a:r>
            <a:r>
              <a:rPr sz="1500" b="1">
                <a:solidFill>
                  <a:srgbClr val="1E2A38"/>
                </a:solidFill>
                <a:latin typeface="Arial"/>
              </a:rPr>
              <a:t>ever not</a:t>
            </a:r>
            <a:r>
              <a:rPr sz="1500" b="0">
                <a:solidFill>
                  <a:srgbClr val="1E2A38"/>
                </a:solidFill>
                <a:latin typeface="Arial"/>
              </a:rPr>
              <a:t> emas.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been to</a:t>
            </a:r>
            <a:r>
              <a:rPr sz="1500" b="0">
                <a:solidFill>
                  <a:srgbClr val="1E2A38"/>
                </a:solidFill>
                <a:latin typeface="Arial"/>
              </a:rPr>
              <a:t> — borib QAYTGAN; </a:t>
            </a:r>
            <a:r>
              <a:rPr sz="1500" b="1">
                <a:solidFill>
                  <a:srgbClr val="1E2A38"/>
                </a:solidFill>
                <a:latin typeface="Arial"/>
              </a:rPr>
              <a:t>gone to</a:t>
            </a:r>
            <a:r>
              <a:rPr sz="1500" b="0">
                <a:solidFill>
                  <a:srgbClr val="1E2A38"/>
                </a:solidFill>
                <a:latin typeface="Arial"/>
              </a:rPr>
              <a:t> — ketgan, hali u yerda: </a:t>
            </a:r>
            <a:r>
              <a:rPr sz="1500" b="1">
                <a:solidFill>
                  <a:srgbClr val="1E2A38"/>
                </a:solidFill>
                <a:latin typeface="Arial"/>
              </a:rPr>
              <a:t>He's gone to</a:t>
            </a:r>
            <a:r>
              <a:rPr sz="1500" b="0">
                <a:solidFill>
                  <a:srgbClr val="1E2A38"/>
                </a:solidFill>
                <a:latin typeface="Arial"/>
              </a:rPr>
              <a:t> the market.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WORKING ON MISTAKES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BSB 2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Typical BSB 2 mistakes. What's wrong? Correct the sentences in pairs. Then correct your own test.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While I run to the bus stop, I was seeing my friend.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were walking home when it was starting to rain.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grandparents have never flew on a plane.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Have you ever ate Japanese food?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sorry, I didn't finish my project yet.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Dilnoza has gone to Samarkand three times — she loves it there.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WORKING ON MISTAKES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BSB 2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ghost story was really frightened.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don't laugh to me!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answers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While I </a:t>
            </a:r>
            <a:r>
              <a:rPr sz="1600" b="1">
                <a:solidFill>
                  <a:srgbClr val="1E2A38"/>
                </a:solidFill>
                <a:latin typeface="Arial"/>
              </a:rPr>
              <a:t>was running</a:t>
            </a:r>
            <a:r>
              <a:rPr sz="1600" b="0">
                <a:solidFill>
                  <a:srgbClr val="1E2A38"/>
                </a:solidFill>
                <a:latin typeface="Arial"/>
              </a:rPr>
              <a:t> to the bus stop, I </a:t>
            </a:r>
            <a:r>
              <a:rPr sz="1600" b="1">
                <a:solidFill>
                  <a:srgbClr val="1E2A38"/>
                </a:solidFill>
                <a:latin typeface="Arial"/>
              </a:rPr>
              <a:t>saw</a:t>
            </a:r>
            <a:r>
              <a:rPr sz="1600" b="0">
                <a:solidFill>
                  <a:srgbClr val="1E2A38"/>
                </a:solidFill>
                <a:latin typeface="Arial"/>
              </a:rPr>
              <a:t> my friend. · 2 … when it </a:t>
            </a:r>
            <a:r>
              <a:rPr sz="1600" b="1">
                <a:solidFill>
                  <a:srgbClr val="1E2A38"/>
                </a:solidFill>
                <a:latin typeface="Arial"/>
              </a:rPr>
              <a:t>started</a:t>
            </a:r>
            <a:r>
              <a:rPr sz="1600" b="0">
                <a:solidFill>
                  <a:srgbClr val="1E2A38"/>
                </a:solidFill>
                <a:latin typeface="Arial"/>
              </a:rPr>
              <a:t> to rain.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 … have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flown</a:t>
            </a:r>
            <a:r>
              <a:rPr sz="1600" b="0">
                <a:solidFill>
                  <a:srgbClr val="1E2A38"/>
                </a:solidFill>
                <a:latin typeface="Arial"/>
              </a:rPr>
              <a:t> … · 4 Have you ever </a:t>
            </a:r>
            <a:r>
              <a:rPr sz="1600" b="1">
                <a:solidFill>
                  <a:srgbClr val="1E2A38"/>
                </a:solidFill>
                <a:latin typeface="Arial"/>
              </a:rPr>
              <a:t>eaten</a:t>
            </a:r>
            <a:r>
              <a:rPr sz="1600" b="0">
                <a:solidFill>
                  <a:srgbClr val="1E2A38"/>
                </a:solidFill>
                <a:latin typeface="Arial"/>
              </a:rPr>
              <a:t> Japanese food?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I </a:t>
            </a:r>
            <a:r>
              <a:rPr sz="1600" b="1">
                <a:solidFill>
                  <a:srgbClr val="1E2A38"/>
                </a:solidFill>
                <a:latin typeface="Arial"/>
              </a:rPr>
              <a:t>haven't finished</a:t>
            </a:r>
            <a:r>
              <a:rPr sz="1600" b="0">
                <a:solidFill>
                  <a:srgbClr val="1E2A38"/>
                </a:solidFill>
                <a:latin typeface="Arial"/>
              </a:rPr>
              <a:t> my project yet. · 6 Dilnoza </a:t>
            </a:r>
            <a:r>
              <a:rPr sz="1600" b="1">
                <a:solidFill>
                  <a:srgbClr val="1E2A38"/>
                </a:solidFill>
                <a:latin typeface="Arial"/>
              </a:rPr>
              <a:t>has been</a:t>
            </a:r>
            <a:r>
              <a:rPr sz="1600" b="0">
                <a:solidFill>
                  <a:srgbClr val="1E2A38"/>
                </a:solidFill>
                <a:latin typeface="Arial"/>
              </a:rPr>
              <a:t> to Samarkand three times.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7 …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frightening</a:t>
            </a:r>
            <a:r>
              <a:rPr sz="1600" b="0">
                <a:solidFill>
                  <a:srgbClr val="1E2A38"/>
                </a:solidFill>
                <a:latin typeface="Arial"/>
              </a:rPr>
              <a:t>. · 8 Please don't laugh </a:t>
            </a:r>
            <a:r>
              <a:rPr sz="1600" b="1">
                <a:solidFill>
                  <a:srgbClr val="1E2A38"/>
                </a:solidFill>
                <a:latin typeface="Arial"/>
              </a:rPr>
              <a:t>at</a:t>
            </a:r>
            <a:r>
              <a:rPr sz="1600" b="0">
                <a:solidFill>
                  <a:srgbClr val="1E2A38"/>
                </a:solidFill>
                <a:latin typeface="Arial"/>
              </a:rPr>
              <a:t> me!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in the past (GD 5)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grandma on the phone when you called.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tinglamoq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was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music when the lights went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living 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mehmonxona (uydagi umumiy xona)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sitting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living room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watching TV.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Mum </a:t>
            </a:r>
            <a:r>
              <a:rPr sz="1400" b="1">
                <a:solidFill>
                  <a:srgbClr val="5A6572"/>
                </a:solidFill>
                <a:latin typeface="Arial"/>
              </a:rPr>
              <a:t>came in</a:t>
            </a:r>
            <a:r>
              <a:rPr sz="1400" b="0">
                <a:solidFill>
                  <a:srgbClr val="5A6572"/>
                </a:solidFill>
                <a:latin typeface="Arial"/>
              </a:rPr>
              <a:t>, we were still playing on the floor.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still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hali ham, hamon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ten o’clock, but my brother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still</a:t>
            </a:r>
            <a:r>
              <a:rPr sz="1400" b="0">
                <a:solidFill>
                  <a:srgbClr val="5A6572"/>
                </a:solidFill>
                <a:latin typeface="Arial"/>
              </a:rPr>
              <a:t> sleeping.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in the past (GD 5)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yiqilib tushmoq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Sardor </a:t>
            </a:r>
            <a:r>
              <a:rPr sz="1400" b="1">
                <a:solidFill>
                  <a:srgbClr val="5A6572"/>
                </a:solidFill>
                <a:latin typeface="Arial"/>
              </a:rPr>
              <a:t>fell over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he was running to the shop.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realise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anglamoq, sezib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didn’t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realise</a:t>
            </a:r>
            <a:r>
              <a:rPr sz="1400" b="0">
                <a:solidFill>
                  <a:srgbClr val="5A6572"/>
                </a:solidFill>
                <a:latin typeface="Arial"/>
              </a:rPr>
              <a:t> that my friend was standing behind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little girl was </a:t>
            </a:r>
            <a:r>
              <a:rPr sz="1400" b="1">
                <a:solidFill>
                  <a:srgbClr val="5A6572"/>
                </a:solidFill>
                <a:latin typeface="Arial"/>
              </a:rPr>
              <a:t>crying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she couldn’t find her mum.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that moment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o‘sha paytda, shu payt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that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, the door opened and Grandma walked 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Instructions and verb patterns (GD 6)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worry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(nimadan) xavotirlanmoq, tashvishlanmoq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worry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— you’re ready.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 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(kimgadir) baqirmoq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 at</a:t>
            </a:r>
            <a:r>
              <a:rPr sz="1400" b="0">
                <a:solidFill>
                  <a:srgbClr val="5A6572"/>
                </a:solidFill>
                <a:latin typeface="Arial"/>
              </a:rPr>
              <a:t> your little brother.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underline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tagiga chizmoq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Underline</a:t>
            </a:r>
            <a:r>
              <a:rPr sz="1400" b="0">
                <a:solidFill>
                  <a:srgbClr val="5A6572"/>
                </a:solidFill>
                <a:latin typeface="Arial"/>
              </a:rPr>
              <a:t> the most important words in red.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ishonch hosil qilmoq, albatta …ishini ta’minlamoq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Make sure</a:t>
            </a:r>
            <a:r>
              <a:rPr sz="1400" b="0">
                <a:solidFill>
                  <a:srgbClr val="5A6572"/>
                </a:solidFill>
                <a:latin typeface="Arial"/>
              </a:rPr>
              <a:t> everybody brings a coat — it’s cold.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offer to help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 berishni taklif qilmoq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offers to help</a:t>
            </a:r>
            <a:r>
              <a:rPr sz="1400" b="0">
                <a:solidFill>
                  <a:srgbClr val="5A6572"/>
                </a:solidFill>
                <a:latin typeface="Arial"/>
              </a:rPr>
              <a:t> when we tidy the classroom.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Instructions and verb patterns (GD 6)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🙇️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apologise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uchun uzr so‘ramoq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</a:t>
            </a:r>
            <a:r>
              <a:rPr sz="1400" b="1">
                <a:solidFill>
                  <a:srgbClr val="5A6572"/>
                </a:solidFill>
                <a:latin typeface="Arial"/>
              </a:rPr>
              <a:t>apologised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breaking the window.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stop laughing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kulgidan to‘xtay olmaslik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film was so funny that I </a:t>
            </a:r>
            <a:r>
              <a:rPr sz="1400" b="1">
                <a:solidFill>
                  <a:srgbClr val="5A6572"/>
                </a:solidFill>
                <a:latin typeface="Arial"/>
              </a:rPr>
              <a:t>couldn’t stop laughing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finish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tugatmoq, (aytib)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he </a:t>
            </a:r>
            <a:r>
              <a:rPr sz="1400" b="1">
                <a:solidFill>
                  <a:srgbClr val="5A6572"/>
                </a:solidFill>
                <a:latin typeface="Arial"/>
              </a:rPr>
              <a:t>finished</a:t>
            </a:r>
            <a:r>
              <a:rPr sz="1400" b="0">
                <a:solidFill>
                  <a:srgbClr val="5A6572"/>
                </a:solidFill>
                <a:latin typeface="Arial"/>
              </a:rPr>
              <a:t> telling the joke, we all laughed.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dream about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orzu qilmoq; tushida ko‘rmoq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</a:t>
            </a:r>
            <a:r>
              <a:rPr sz="1400" b="1">
                <a:solidFill>
                  <a:srgbClr val="5A6572"/>
                </a:solidFill>
                <a:latin typeface="Arial"/>
              </a:rPr>
              <a:t>dreams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playing for a big football team.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has happened? (GD 7)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yirtmoq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Oh no! The cat </a:t>
            </a:r>
            <a:r>
              <a:rPr sz="1400" b="1">
                <a:solidFill>
                  <a:srgbClr val="5A6572"/>
                </a:solidFill>
                <a:latin typeface="Arial"/>
              </a:rPr>
              <a:t>has ripped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paper decorations.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knock over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turtib ag‘darib yubormoq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Someone </a:t>
            </a:r>
            <a:r>
              <a:rPr sz="1400" b="1">
                <a:solidFill>
                  <a:srgbClr val="5A6572"/>
                </a:solidFill>
                <a:latin typeface="Arial"/>
              </a:rPr>
              <a:t>has knocked over</a:t>
            </a:r>
            <a:r>
              <a:rPr sz="1400" b="0">
                <a:solidFill>
                  <a:srgbClr val="5A6572"/>
                </a:solidFill>
                <a:latin typeface="Arial"/>
              </a:rPr>
              <a:t> the vase, and there’s water everywhere.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stand 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ustiga bosib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Oh no! The dog </a:t>
            </a:r>
            <a:r>
              <a:rPr sz="1400" b="1">
                <a:solidFill>
                  <a:srgbClr val="5A6572"/>
                </a:solidFill>
                <a:latin typeface="Arial"/>
              </a:rPr>
              <a:t>has stood on</a:t>
            </a:r>
            <a:r>
              <a:rPr sz="1400" b="0">
                <a:solidFill>
                  <a:srgbClr val="5A6572"/>
                </a:solidFill>
                <a:latin typeface="Arial"/>
              </a:rPr>
              <a:t> my new glasses!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build a snowman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qordan odam yasamoq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built a snowman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Party jobs we have done (GD 7–8)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birthday cake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 torti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has made a chocolate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cake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sister.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 to help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 berishga rozi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</a:t>
            </a:r>
            <a:r>
              <a:rPr sz="1400" b="1">
                <a:solidFill>
                  <a:srgbClr val="5A6572"/>
                </a:solidFill>
                <a:latin typeface="Arial"/>
              </a:rPr>
              <a:t>agreed to help</a:t>
            </a:r>
            <a:r>
              <a:rPr sz="1400" b="0">
                <a:solidFill>
                  <a:srgbClr val="5A6572"/>
                </a:solidFill>
                <a:latin typeface="Arial"/>
              </a:rPr>
              <a:t> us with the cake.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arrange everything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hamma narsani tashkil qilib qo‘ymoq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worry — my dad has </a:t>
            </a:r>
            <a:r>
              <a:rPr sz="1400" b="1">
                <a:solidFill>
                  <a:srgbClr val="5A6572"/>
                </a:solidFill>
                <a:latin typeface="Arial"/>
              </a:rPr>
              <a:t>arranged everything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trip.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farewell present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xayrlashuv sovg‘asi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bought a nice </a:t>
            </a:r>
            <a:r>
              <a:rPr sz="1400" b="1">
                <a:solidFill>
                  <a:srgbClr val="5A6572"/>
                </a:solidFill>
                <a:latin typeface="Arial"/>
              </a:rPr>
              <a:t>farewell present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English teacher.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sign a card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otkritkaga imzo qo‘ymoq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in the class has </a:t>
            </a:r>
            <a:r>
              <a:rPr sz="1400" b="1">
                <a:solidFill>
                  <a:srgbClr val="5A6572"/>
                </a:solidFill>
                <a:latin typeface="Arial"/>
              </a:rPr>
              <a:t>signed the card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Mrs Smith.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Party jobs we have done (GD 7–8)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yig‘moq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collected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whole class for a present.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blow up balloons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sharlarini puflamoq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and I have </a:t>
            </a:r>
            <a:r>
              <a:rPr sz="1400" b="1">
                <a:solidFill>
                  <a:srgbClr val="5A6572"/>
                </a:solidFill>
                <a:latin typeface="Arial"/>
              </a:rPr>
              <a:t>blown up</a:t>
            </a:r>
            <a:r>
              <a:rPr sz="1400" b="0">
                <a:solidFill>
                  <a:srgbClr val="5A6572"/>
                </a:solidFill>
                <a:latin typeface="Arial"/>
              </a:rPr>
              <a:t> fifty </a:t>
            </a:r>
            <a:r>
              <a:rPr sz="1400" b="1">
                <a:solidFill>
                  <a:srgbClr val="5A6572"/>
                </a:solidFill>
                <a:latin typeface="Arial"/>
              </a:rPr>
              <a:t>balloons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lemonade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limonad tayyorlamoq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and I have </a:t>
            </a:r>
            <a:r>
              <a:rPr sz="1400" b="1">
                <a:solidFill>
                  <a:srgbClr val="5A6572"/>
                </a:solidFill>
                <a:latin typeface="Arial"/>
              </a:rPr>
              <a:t>made</a:t>
            </a:r>
            <a:r>
              <a:rPr sz="1400" b="0">
                <a:solidFill>
                  <a:srgbClr val="5A6572"/>
                </a:solidFill>
                <a:latin typeface="Arial"/>
              </a:rPr>
              <a:t> two big jugs of </a:t>
            </a:r>
            <a:r>
              <a:rPr sz="1400" b="1">
                <a:solidFill>
                  <a:srgbClr val="5A6572"/>
                </a:solidFill>
                <a:latin typeface="Arial"/>
              </a:rPr>
              <a:t>lemonade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 chairs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stullarni vaqtincha olib turmoq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borrowed</a:t>
            </a:r>
            <a:r>
              <a:rPr sz="1400" b="0">
                <a:solidFill>
                  <a:srgbClr val="5A6572"/>
                </a:solidFill>
                <a:latin typeface="Arial"/>
              </a:rPr>
              <a:t> ten </a:t>
            </a:r>
            <a:r>
              <a:rPr sz="1400" b="1">
                <a:solidFill>
                  <a:srgbClr val="5A6572"/>
                </a:solidFill>
                <a:latin typeface="Arial"/>
              </a:rPr>
              <a:t>chairs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our neighbours.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Experiences: ever and never (GD 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fly on a plane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samolyotda uchmoq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has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flown on a plane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on TV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televizorga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has </a:t>
            </a:r>
            <a:r>
              <a:rPr sz="1400" b="1">
                <a:solidFill>
                  <a:srgbClr val="5A6572"/>
                </a:solidFill>
                <a:latin typeface="Arial"/>
              </a:rPr>
              <a:t>been on TV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— he’s a famous chef.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hire a costume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kostyum ijaraga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hired a costume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always make my 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🐘️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real life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haqiqiy hayotda, o‘z ko‘zi bilan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seen tigers on TV, but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in real life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Malika's busy week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Monday was a crazy day for Malika. While she was walking to school, it started to rain. She wasn't wearing a coat, so when she </a:t>
            </a:r>
            <a:r>
              <a:rPr sz="1600" b="1">
                <a:solidFill>
                  <a:srgbClr val="1E2A38"/>
                </a:solidFill>
                <a:latin typeface="Arial"/>
              </a:rPr>
              <a:t>came in</a:t>
            </a:r>
            <a:r>
              <a:rPr sz="1600" b="0">
                <a:solidFill>
                  <a:srgbClr val="1E2A38"/>
                </a:solidFill>
                <a:latin typeface="Arial"/>
              </a:rPr>
              <a:t>, she was completely wet! Her classmates </a:t>
            </a:r>
            <a:r>
              <a:rPr sz="1600" b="1">
                <a:solidFill>
                  <a:srgbClr val="1E2A38"/>
                </a:solidFill>
                <a:latin typeface="Arial"/>
              </a:rPr>
              <a:t>couldn't stop laughing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afternoon her friends were planning a party for their teacher. 'Don't tell her!' said Aziza. Malika promised to keep the secret, and she enjoyed making the decorations. The class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collected money</a:t>
            </a:r>
            <a:r>
              <a:rPr sz="1600" b="0">
                <a:solidFill>
                  <a:srgbClr val="1E2A38"/>
                </a:solidFill>
                <a:latin typeface="Arial"/>
              </a:rPr>
              <a:t> for </a:t>
            </a:r>
            <a:r>
              <a:rPr sz="1600" b="1">
                <a:solidFill>
                  <a:srgbClr val="1E2A38"/>
                </a:solidFill>
                <a:latin typeface="Arial"/>
              </a:rPr>
              <a:t>a farewell present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Now it's Friday. Malika has already sent the invitations and she has just </a:t>
            </a:r>
            <a:r>
              <a:rPr sz="1600" b="1">
                <a:solidFill>
                  <a:srgbClr val="1E2A38"/>
                </a:solidFill>
                <a:latin typeface="Arial"/>
              </a:rPr>
              <a:t>finished</a:t>
            </a:r>
            <a:r>
              <a:rPr sz="1600" b="0">
                <a:solidFill>
                  <a:srgbClr val="1E2A38"/>
                </a:solidFill>
                <a:latin typeface="Arial"/>
              </a:rPr>
              <a:t> the cake. Her friends have </a:t>
            </a:r>
            <a:r>
              <a:rPr sz="1600" b="1">
                <a:solidFill>
                  <a:srgbClr val="1E2A38"/>
                </a:solidFill>
                <a:latin typeface="Arial"/>
              </a:rPr>
              <a:t>blown up balloons</a:t>
            </a:r>
            <a:r>
              <a:rPr sz="1600" b="0">
                <a:solidFill>
                  <a:srgbClr val="1E2A38"/>
                </a:solidFill>
                <a:latin typeface="Arial"/>
              </a:rPr>
              <a:t> too. She hasn't bought the card yet. Her brother has gone to the shop to get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Malika's busy week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'Have you ever been so busy?' her mum asks. 'No, I haven't,' says Malika. 'I've never worked so hard — but it's fun!'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while Malika was walking to school?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Malika promise to do?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has Malika already done?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hasn't she done yet?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her brother? Is he back?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right or wrong?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 aytaman: to‘g‘ri bo‘lsa — qo‘lingizni ko‘taring, xato bo‘lsa — to‘g‘rilang.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was listening music when you called.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offered helping me with the cake.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 ever flown on a plane?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uncle has been on TV last year.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Don't shout at the dog!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Kartalardagi qiyin so‘zlar — urg‘uga e’tibor bering: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realise /ˈriːəlaɪz/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apologise /əˈpɒlədʒaɪz/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laughing /ˈlɑːfɪŋ/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arrange /əˈreɪndʒ/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farewell present /ə ˌfeəˈwel ˈpreznt/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balloons /bəˈluːnz/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lemonade /ˌleməˈneɪd/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costume /ˈkɒstjuːm/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-ise oxiri /aɪz/: realise, apologise. Qisqa javobda kuchli shakl: Yes, I HAVE. / Yes, I WAS.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talking to my friend when the teacher came in. (be)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While Aziz was playing football, he ________ over and hurt his knee. (fall)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shout at your little sister — she's only five!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Bobur offered ________ help me with the lemonade.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enjoy ________ (play) chess?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'Has Lola tidied her room?' 'No, she ________. She's still playing.'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have you ________ to your hair? It looks great! (do)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________ seen a lion in real life. I'd love to see 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to Khiva last year. (go)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Aziz isn't at home. He's ________ to the football match.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Juftingizdan so‘rang: What were you doing at 8 o'clock last night? — u past continuous bilan javob beradi (I was listening to music / talking to …).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 ever …? bilan uchta savol bering (fly on a plane, be on TV, hire a costume …); Yes bo‘lsa — When did you …? (past simple) deb davom eting.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bugun qilgan va hali qilmagan ikki ishingizni ayting: I've already … / I haven't … yet (make lemonade, sign a card …).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Kartalar 18–31-darslar so‘zlari (takror); grammatikada YANGI faqat Grammar database qoidalari (pp. 148–149) va </a:t>
            </a:r>
            <a:r>
              <a:rPr sz="1600" b="1">
                <a:solidFill>
                  <a:srgbClr val="1E2A38"/>
                </a:solidFill>
                <a:latin typeface="Arial"/>
              </a:rPr>
              <a:t>gone to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was/were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«…ayotgan edi» (fon); </a:t>
            </a: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«…di» (qisqa voqea): </a:t>
            </a:r>
            <a:r>
              <a:rPr sz="1600" b="1">
                <a:solidFill>
                  <a:srgbClr val="1E2A38"/>
                </a:solidFill>
                <a:latin typeface="Arial"/>
              </a:rPr>
              <a:t>I was sleeping when the phone rang.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It's starting to rain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davomli shakldan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starting raining</a:t>
            </a:r>
            <a:r>
              <a:rPr sz="1600" b="0">
                <a:solidFill>
                  <a:srgbClr val="1E2A38"/>
                </a:solidFill>
                <a:latin typeface="Arial"/>
              </a:rPr>
              <a:t> deyilmaydi.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been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«borib kelgan»; </a:t>
            </a:r>
            <a:r>
              <a:rPr sz="1600" b="1">
                <a:solidFill>
                  <a:srgbClr val="1E2A38"/>
                </a:solidFill>
                <a:latin typeface="Arial"/>
              </a:rPr>
              <a:t>gone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«ketgan (hali o‘sha yerda)».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Exercises 1–4 on page 29 (Workbook: Check your progress! Units 3–4).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words with the flashcards: sozlar.com/vocab/cards/?set=grade8-lesson33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your three BSB 2 mistakes correctly and the rule for each.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noma'lum (Wikimedia Commons) · GFDL 1.2 · https://commons.wikimedia.org/wiki/File:Homework_-_vector_maths.jpg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