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33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 Review: Units 3–4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Grammatika takrori: 3–4-bo‘limlar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noma'lum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six present continuous sentences with short forms (p. 41 ex. 4)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too or very for positive and negative situations (ex. 5)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right question word and choose the right pronoun (ex. 6–7)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questions for given answers and ask a partner (ex. 8)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grammar — Grammar database 5–8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FORM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487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36981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-ing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36981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am / is / are (+ not) + verb-ing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36981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We’re </a:t>
            </a:r>
            <a:r>
              <a:rPr sz="1600" b="1">
                <a:solidFill>
                  <a:srgbClr val="1E2A38"/>
                </a:solidFill>
                <a:latin typeface="Arial"/>
              </a:rPr>
              <a:t>waiting</a:t>
            </a:r>
            <a:r>
              <a:rPr sz="1600" b="0">
                <a:solidFill>
                  <a:srgbClr val="1E2A38"/>
                </a:solidFill>
                <a:latin typeface="Arial"/>
              </a:rPr>
              <a:t> for the bus. It </a:t>
            </a:r>
            <a:r>
              <a:rPr sz="1600" b="1">
                <a:solidFill>
                  <a:srgbClr val="1E2A38"/>
                </a:solidFill>
                <a:latin typeface="Arial"/>
              </a:rPr>
              <a:t>isn’t raining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2910840"/>
            <a:ext cx="822960" cy="487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294893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291084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29489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Am / Is / Are + subject + verb-ing?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291084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29489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they </a:t>
            </a:r>
            <a:r>
              <a:rPr sz="1600" b="1">
                <a:solidFill>
                  <a:srgbClr val="1E2A38"/>
                </a:solidFill>
                <a:latin typeface="Arial"/>
              </a:rPr>
              <a:t>doing</a:t>
            </a:r>
            <a:r>
              <a:rPr sz="1600" b="0">
                <a:solidFill>
                  <a:srgbClr val="1E2A38"/>
                </a:solidFill>
                <a:latin typeface="Arial"/>
              </a:rPr>
              <a:t> a test? — Yes, they </a:t>
            </a: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489960"/>
            <a:ext cx="822960" cy="487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35280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state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348996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35280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know, like, need, prefer — no -ing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348996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35280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know</a:t>
            </a:r>
            <a:r>
              <a:rPr sz="1600" b="0">
                <a:solidFill>
                  <a:srgbClr val="1E2A38"/>
                </a:solidFill>
                <a:latin typeface="Arial"/>
              </a:rPr>
              <a:t> the answer. (not: I’m knowing)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069080"/>
            <a:ext cx="822960" cy="487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41071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pron.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06908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41071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us, them · myself · these / those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06908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41071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Tell </a:t>
            </a:r>
            <a:r>
              <a:rPr sz="1600" b="1">
                <a:solidFill>
                  <a:srgbClr val="1E2A38"/>
                </a:solidFill>
                <a:latin typeface="Arial"/>
              </a:rPr>
              <a:t>us</a:t>
            </a:r>
            <a:r>
              <a:rPr sz="1600" b="0">
                <a:solidFill>
                  <a:srgbClr val="1E2A38"/>
                </a:solidFill>
                <a:latin typeface="Arial"/>
              </a:rPr>
              <a:t>! They’re cooking it </a:t>
            </a:r>
            <a:r>
              <a:rPr sz="1600" b="1">
                <a:solidFill>
                  <a:srgbClr val="1E2A38"/>
                </a:solidFill>
                <a:latin typeface="Arial"/>
              </a:rPr>
              <a:t>themselves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4648200"/>
            <a:ext cx="822960" cy="487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77240" y="46862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Wh-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91640" y="464820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828800" y="46862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Wh- word + do / does / is / are + subject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9400" y="464820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766560" y="46862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time</a:t>
            </a:r>
            <a:r>
              <a:rPr sz="1600" b="0">
                <a:solidFill>
                  <a:srgbClr val="1E2A38"/>
                </a:solidFill>
                <a:latin typeface="Arial"/>
              </a:rPr>
              <a:t> does the film start?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5227320"/>
            <a:ext cx="822960" cy="487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777240" y="526541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too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691640" y="522732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828800" y="526541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too / very + adj. · too + adj. + to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629400" y="5227320"/>
            <a:ext cx="4480560" cy="48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766560" y="526541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It’s </a:t>
            </a: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hot (for me)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eat.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 CAREFUL! </a:t>
            </a:r>
            <a:r>
              <a:rPr sz="1600" b="1">
                <a:solidFill>
                  <a:srgbClr val="1E2A38"/>
                </a:solidFill>
                <a:latin typeface="Arial"/>
              </a:rPr>
              <a:t>Who</a:t>
            </a:r>
            <a:r>
              <a:rPr sz="1600" b="0">
                <a:solidFill>
                  <a:srgbClr val="1E2A38"/>
                </a:solidFill>
                <a:latin typeface="Arial"/>
              </a:rPr>
              <a:t> as the subject — no do: </a:t>
            </a:r>
            <a:r>
              <a:rPr sz="1600" b="1">
                <a:solidFill>
                  <a:srgbClr val="1E2A38"/>
                </a:solidFill>
                <a:latin typeface="Arial"/>
              </a:rPr>
              <a:t>Who knows the answer?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41 (Revision Units 3–4)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Work alone first, then compare with a partner.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put the verbs into the present continuous. Use short forms (I’m, it isn’t …).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— positive → very, negative → too (six pizza sentences).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one question word in each gap (7).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— choose the correct pronoun (6).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ex.8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a question for each answer (4) — for the speaking stage.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41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I’m listening · 2 Are they doing · 3 (Who) is Sarah talking · 4 It isn’t raining / It’s not raining · 5 Simon and Greg aren’t waiting · 6 (Why) are we watching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 1 too · 2 very · 3 very · 4 too · 5 too · 6 too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 1 Where · 2 When · 3 What · 4 How · 5 Who · 6 How · 7 Why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 1 us · 2 this · 3 those · 4 yourself · 5 themselves · 6 ours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ex.8</a:t>
            </a:r>
            <a:r>
              <a:rPr sz="1600" b="0">
                <a:solidFill>
                  <a:srgbClr val="1E2A38"/>
                </a:solidFill>
                <a:latin typeface="Arial"/>
              </a:rPr>
              <a:t> (open)  1 Who is your favourite actress? · 2 Which do you prefer, tennis or football? · 3 What time do you go to bed? · 4 Why are you learning English?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 for every answer: is it happening now? Is there a problem? A person or a place?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Units 3–4 grammar — five things to remember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= am / is / are + -ing — hozir bo‘layotgan ish: </a:t>
            </a:r>
            <a:r>
              <a:rPr sz="1600" b="1">
                <a:solidFill>
                  <a:srgbClr val="1E2A38"/>
                </a:solidFill>
                <a:latin typeface="Arial"/>
              </a:rPr>
              <a:t>She’s cooking</a:t>
            </a:r>
            <a:r>
              <a:rPr sz="1600" b="0">
                <a:solidFill>
                  <a:srgbClr val="1E2A38"/>
                </a:solidFill>
                <a:latin typeface="Arial"/>
              </a:rPr>
              <a:t> right now. Imlo: </a:t>
            </a:r>
            <a:r>
              <a:rPr sz="1600" b="1">
                <a:solidFill>
                  <a:srgbClr val="1E2A38"/>
                </a:solidFill>
                <a:latin typeface="Arial"/>
              </a:rPr>
              <a:t>run → running, dance → dancing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Holat fe’llari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1">
                <a:solidFill>
                  <a:srgbClr val="1E2A38"/>
                </a:solidFill>
                <a:latin typeface="Arial"/>
              </a:rPr>
              <a:t>know, like, love, want, need, prefer, understand</a:t>
            </a:r>
            <a:r>
              <a:rPr sz="1600" b="0">
                <a:solidFill>
                  <a:srgbClr val="1E2A38"/>
                </a:solidFill>
                <a:latin typeface="Arial"/>
              </a:rPr>
              <a:t>) -ing olmaydi: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I’m knowing</a:t>
            </a:r>
            <a:r>
              <a:rPr sz="1600" b="0">
                <a:solidFill>
                  <a:srgbClr val="1E2A38"/>
                </a:solidFill>
                <a:latin typeface="Arial"/>
              </a:rPr>
              <a:t> → </a:t>
            </a:r>
            <a:r>
              <a:rPr sz="1600" b="1">
                <a:solidFill>
                  <a:srgbClr val="1E2A38"/>
                </a:solidFill>
                <a:latin typeface="Arial"/>
              </a:rPr>
              <a:t>I know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Olmoshlar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I, we, they</a:t>
            </a:r>
            <a:r>
              <a:rPr sz="1600" b="0">
                <a:solidFill>
                  <a:srgbClr val="1E2A38"/>
                </a:solidFill>
                <a:latin typeface="Arial"/>
              </a:rPr>
              <a:t> → </a:t>
            </a:r>
            <a:r>
              <a:rPr sz="1600" b="1">
                <a:solidFill>
                  <a:srgbClr val="1E2A38"/>
                </a:solidFill>
                <a:latin typeface="Arial"/>
              </a:rPr>
              <a:t>me, us, them</a:t>
            </a:r>
            <a:r>
              <a:rPr sz="1600" b="0">
                <a:solidFill>
                  <a:srgbClr val="1E2A38"/>
                </a:solidFill>
                <a:latin typeface="Arial"/>
              </a:rPr>
              <a:t> → </a:t>
            </a:r>
            <a:r>
              <a:rPr sz="1600" b="1">
                <a:solidFill>
                  <a:srgbClr val="1E2A38"/>
                </a:solidFill>
                <a:latin typeface="Arial"/>
              </a:rPr>
              <a:t>myself, ourselves, themselves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this / these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yaqin, </a:t>
            </a:r>
            <a:r>
              <a:rPr sz="1600" b="1">
                <a:solidFill>
                  <a:srgbClr val="1E2A38"/>
                </a:solidFill>
                <a:latin typeface="Arial"/>
              </a:rPr>
              <a:t>that / those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uzoq.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So‘roq so‘zi</a:t>
            </a:r>
            <a:r>
              <a:rPr sz="1600" b="0">
                <a:solidFill>
                  <a:srgbClr val="1E2A38"/>
                </a:solidFill>
                <a:latin typeface="Arial"/>
              </a:rPr>
              <a:t> + do / does / am / is / are + ega: </a:t>
            </a:r>
            <a:r>
              <a:rPr sz="1600" b="1">
                <a:solidFill>
                  <a:srgbClr val="1E2A38"/>
                </a:solidFill>
                <a:latin typeface="Arial"/>
              </a:rPr>
              <a:t>Where do you</a:t>
            </a:r>
            <a:r>
              <a:rPr sz="1600" b="0">
                <a:solidFill>
                  <a:srgbClr val="1E2A38"/>
                </a:solidFill>
                <a:latin typeface="Arial"/>
              </a:rPr>
              <a:t> live? Why </a:t>
            </a:r>
            <a:r>
              <a:rPr sz="1600" b="1">
                <a:solidFill>
                  <a:srgbClr val="1E2A38"/>
                </a:solidFill>
                <a:latin typeface="Arial"/>
              </a:rPr>
              <a:t>are they</a:t>
            </a:r>
            <a:r>
              <a:rPr sz="1600" b="0">
                <a:solidFill>
                  <a:srgbClr val="1E2A38"/>
                </a:solidFill>
                <a:latin typeface="Arial"/>
              </a:rPr>
              <a:t> laughing?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very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yaxshi ham, yomon ham; </a:t>
            </a: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— muammo bor: </a:t>
            </a:r>
            <a:r>
              <a:rPr sz="1600" b="1">
                <a:solidFill>
                  <a:srgbClr val="1E2A38"/>
                </a:solidFill>
                <a:latin typeface="Arial"/>
              </a:rPr>
              <a:t>too hot (for me) to eat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Actions happening now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💸️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money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pul sarflamoq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spending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on clothes again!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hurry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shoshilmoq, tezroq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Hurry up</a:t>
            </a:r>
            <a:r>
              <a:rPr sz="1400" b="0">
                <a:solidFill>
                  <a:srgbClr val="5A6572"/>
                </a:solidFill>
                <a:latin typeface="Arial"/>
              </a:rPr>
              <a:t>! Everybody is waiting for us.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left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chapga burilmoq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is </a:t>
            </a:r>
            <a:r>
              <a:rPr sz="1400" b="1">
                <a:solidFill>
                  <a:srgbClr val="5A6572"/>
                </a:solidFill>
                <a:latin typeface="Arial"/>
              </a:rPr>
              <a:t>turning left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traffic lights.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 silkitmoq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Look! Grandpa is </a:t>
            </a:r>
            <a:r>
              <a:rPr sz="1400" b="1">
                <a:solidFill>
                  <a:srgbClr val="5A6572"/>
                </a:solidFill>
                <a:latin typeface="Arial"/>
              </a:rPr>
              <a:t>waving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us from the window.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Actions happening now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smile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jilmaymoq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are you </a:t>
            </a:r>
            <a:r>
              <a:rPr sz="1400" b="1">
                <a:solidFill>
                  <a:srgbClr val="5A6572"/>
                </a:solidFill>
                <a:latin typeface="Arial"/>
              </a:rPr>
              <a:t>smiling</a:t>
            </a:r>
            <a:r>
              <a:rPr sz="1400" b="0">
                <a:solidFill>
                  <a:srgbClr val="5A6572"/>
                </a:solidFill>
                <a:latin typeface="Arial"/>
              </a:rPr>
              <a:t>? What’s funny?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qo‘shiq aytmoq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singing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bathroom again!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🕐️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moment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ayni paytda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At the moment</a:t>
            </a:r>
            <a:r>
              <a:rPr sz="1400" b="0">
                <a:solidFill>
                  <a:srgbClr val="5A6572"/>
                </a:solidFill>
                <a:latin typeface="Arial"/>
              </a:rPr>
              <a:t> Malika is reading in the library.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right now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hozirning o‘zida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can’t talk </a:t>
            </a:r>
            <a:r>
              <a:rPr sz="1400" b="1">
                <a:solidFill>
                  <a:srgbClr val="5A6572"/>
                </a:solidFill>
                <a:latin typeface="Arial"/>
              </a:rPr>
              <a:t>right now</a:t>
            </a:r>
            <a:r>
              <a:rPr sz="1400" b="0">
                <a:solidFill>
                  <a:srgbClr val="5A6572"/>
                </a:solidFill>
                <a:latin typeface="Arial"/>
              </a:rPr>
              <a:t> — I’m having lunch.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Liking, knowing and needing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😖️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yomon ko‘rmoq, nafratlanmoq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Joel </a:t>
            </a:r>
            <a:r>
              <a:rPr sz="1400" b="1">
                <a:solidFill>
                  <a:srgbClr val="5A6572"/>
                </a:solidFill>
                <a:latin typeface="Arial"/>
              </a:rPr>
              <a:t>hates</a:t>
            </a:r>
            <a:r>
              <a:rPr sz="1400" b="0">
                <a:solidFill>
                  <a:srgbClr val="5A6572"/>
                </a:solidFill>
                <a:latin typeface="Arial"/>
              </a:rPr>
              <a:t> shopping, so he never comes with 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prefer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afzal ko‘rmoq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Football is OK, but I </a:t>
            </a:r>
            <a:r>
              <a:rPr sz="1400" b="1">
                <a:solidFill>
                  <a:srgbClr val="5A6572"/>
                </a:solidFill>
                <a:latin typeface="Arial"/>
              </a:rPr>
              <a:t>prefer</a:t>
            </a:r>
            <a:r>
              <a:rPr sz="1400" b="0">
                <a:solidFill>
                  <a:srgbClr val="5A6572"/>
                </a:solidFill>
                <a:latin typeface="Arial"/>
              </a:rPr>
              <a:t> basketball.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kerak bo‘lmoq, muhtoj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need</a:t>
            </a:r>
            <a:r>
              <a:rPr sz="1400" b="0">
                <a:solidFill>
                  <a:srgbClr val="5A6572"/>
                </a:solidFill>
                <a:latin typeface="Arial"/>
              </a:rPr>
              <a:t> some carrots for the soup.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Liking, knowing and needing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know</a:t>
            </a:r>
            <a:r>
              <a:rPr sz="1400" b="0">
                <a:solidFill>
                  <a:srgbClr val="5A6572"/>
                </a:solidFill>
                <a:latin typeface="Arial"/>
              </a:rPr>
              <a:t> that boy over there? He’s in my class.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remember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esida bo‘lmoq, eslamoq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remember</a:t>
            </a:r>
            <a:r>
              <a:rPr sz="1400" b="0">
                <a:solidFill>
                  <a:srgbClr val="5A6572"/>
                </a:solidFill>
                <a:latin typeface="Arial"/>
              </a:rPr>
              <a:t> his phone number. Can you help 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anglatmoq, ma’noni bildirmoq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does ‘gigantic’ </a:t>
            </a:r>
            <a:r>
              <a:rPr sz="1400" b="1">
                <a:solidFill>
                  <a:srgbClr val="5A6572"/>
                </a:solidFill>
                <a:latin typeface="Arial"/>
              </a:rPr>
              <a:t>mean</a:t>
            </a:r>
            <a:r>
              <a:rPr sz="1400" b="0">
                <a:solidFill>
                  <a:srgbClr val="5A6572"/>
                </a:solidFill>
                <a:latin typeface="Arial"/>
              </a:rPr>
              <a:t>? — It means very, very big.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Doing things yourself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🩹️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cut yourself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biror joyini kesib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Careful!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cut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on that broken glass.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hurt yourself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lat yemoq, o‘zini jarohatlamoq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you OK? Did you </a:t>
            </a:r>
            <a:r>
              <a:rPr sz="1400" b="1">
                <a:solidFill>
                  <a:srgbClr val="5A6572"/>
                </a:solidFill>
                <a:latin typeface="Arial"/>
              </a:rPr>
              <a:t>hurt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teach yourself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mustaqil o‘rganmoq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</a:t>
            </a:r>
            <a:r>
              <a:rPr sz="1400" b="1">
                <a:solidFill>
                  <a:srgbClr val="5A6572"/>
                </a:solidFill>
                <a:latin typeface="Arial"/>
              </a:rPr>
              <a:t>teach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to play the guitar with online videos.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Doing things yourself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🍛️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help yourself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marhamat, o‘zingiz oling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plov on the table — </a:t>
            </a:r>
            <a:r>
              <a:rPr sz="1400" b="1">
                <a:solidFill>
                  <a:srgbClr val="5A6572"/>
                </a:solidFill>
                <a:latin typeface="Arial"/>
              </a:rPr>
              <a:t>help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myself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o‘zim, hech kimning yordamisiz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made this cake </a:t>
            </a:r>
            <a:r>
              <a:rPr sz="1400" b="1">
                <a:solidFill>
                  <a:srgbClr val="5A6572"/>
                </a:solidFill>
                <a:latin typeface="Arial"/>
              </a:rPr>
              <a:t>by myself</a:t>
            </a:r>
            <a:r>
              <a:rPr sz="1400" b="0">
                <a:solidFill>
                  <a:srgbClr val="5A6572"/>
                </a:solidFill>
                <a:latin typeface="Arial"/>
              </a:rPr>
              <a:t> — nobody helped me!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after yourself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o‘ziga ehtiyot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Look after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school trip, Ali!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Places and getting around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to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bormoq, maktabga yetib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get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bus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does your mum go to work? — </a:t>
            </a:r>
            <a:r>
              <a:rPr sz="1400" b="1">
                <a:solidFill>
                  <a:srgbClr val="5A6572"/>
                </a:solidFill>
                <a:latin typeface="Arial"/>
              </a:rPr>
              <a:t>By bus</a:t>
            </a:r>
            <a:r>
              <a:rPr sz="1400" b="0">
                <a:solidFill>
                  <a:srgbClr val="5A6572"/>
                </a:solidFill>
                <a:latin typeface="Arial"/>
              </a:rPr>
              <a:t>. It’s quick and cheap.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foot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piyoda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do you get home after school? — </a:t>
            </a:r>
            <a:r>
              <a:rPr sz="1400" b="1">
                <a:solidFill>
                  <a:srgbClr val="5A6572"/>
                </a:solidFill>
                <a:latin typeface="Arial"/>
              </a:rPr>
              <a:t>On foot</a:t>
            </a:r>
            <a:r>
              <a:rPr sz="1400" b="0">
                <a:solidFill>
                  <a:srgbClr val="5A6572"/>
                </a:solidFill>
                <a:latin typeface="Arial"/>
              </a:rPr>
              <a:t>. I live in the next street.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🚏️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bus stop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 bekati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Where is the nearest </a:t>
            </a:r>
            <a:r>
              <a:rPr sz="1400" b="1">
                <a:solidFill>
                  <a:srgbClr val="5A6572"/>
                </a:solidFill>
                <a:latin typeface="Arial"/>
              </a:rPr>
              <a:t>bus stop</a:t>
            </a:r>
            <a:r>
              <a:rPr sz="1400" b="0">
                <a:solidFill>
                  <a:srgbClr val="5A6572"/>
                </a:solidFill>
                <a:latin typeface="Arial"/>
              </a:rPr>
              <a:t>? — Over there, next to the bank.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hobby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sevimli mashg‘ulot, xobbi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What’s your </a:t>
            </a:r>
            <a:r>
              <a:rPr sz="1400" b="1">
                <a:solidFill>
                  <a:srgbClr val="5A6572"/>
                </a:solidFill>
                <a:latin typeface="Arial"/>
              </a:rPr>
              <a:t>hobby</a:t>
            </a:r>
            <a:r>
              <a:rPr sz="1400" b="0">
                <a:solidFill>
                  <a:srgbClr val="5A6572"/>
                </a:solidFill>
                <a:latin typeface="Arial"/>
              </a:rPr>
              <a:t>? — I collect old coins.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Describing words with too and very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heavy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og‘ir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box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heavy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can carry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crowded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odam gavjum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crowded</a:t>
            </a:r>
            <a:r>
              <a:rPr sz="1400" b="0">
                <a:solidFill>
                  <a:srgbClr val="5A6572"/>
                </a:solidFill>
                <a:latin typeface="Arial"/>
              </a:rPr>
              <a:t> — let’s wait for the next one.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issiq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too </a:t>
            </a:r>
            <a:r>
              <a:rPr sz="1400" b="1">
                <a:solidFill>
                  <a:srgbClr val="5A6572"/>
                </a:solidFill>
                <a:latin typeface="Arial"/>
              </a:rPr>
              <a:t>hot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can’t sleep!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sovuq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March the sea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cold</a:t>
            </a:r>
            <a:r>
              <a:rPr sz="1400" b="0">
                <a:solidFill>
                  <a:srgbClr val="5A6572"/>
                </a:solidFill>
                <a:latin typeface="Arial"/>
              </a:rPr>
              <a:t> for swimming.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Describing words with too and very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charchagan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the match I was too </a:t>
            </a:r>
            <a:r>
              <a:rPr sz="1400" b="1">
                <a:solidFill>
                  <a:srgbClr val="5A6572"/>
                </a:solidFill>
                <a:latin typeface="Arial"/>
              </a:rPr>
              <a:t>tired</a:t>
            </a:r>
            <a:r>
              <a:rPr sz="1400" b="0">
                <a:solidFill>
                  <a:srgbClr val="5A6572"/>
                </a:solidFill>
                <a:latin typeface="Arial"/>
              </a:rPr>
              <a:t> to do my homework.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difficult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qiyin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question’s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difficult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know the answer.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carefully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diqqat bilan, ehtiyotkorlik bilan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Read the questions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carefully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Review words — say the stressed syllable clearly: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hurry up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/ˌhʌri ˈʌp/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prefer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/prɪˈfɜː/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remember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/rɪˈmembə/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cut yourself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/ˌkʌt jɔːˈself/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heavy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/ˈhevi/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crowded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/ˈkraʊdɪd/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tired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/ˈtaɪəd/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carefully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/ˈkeəfəli/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Question words are stressed: WHERE do you live? WHY are you laughing?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Shh! The baby ________ sleeping. (i…)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aren’t ________ TV — we’re doing our homework. (w…)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this song! It’s my favourite. (l…)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little sister can dress ________ now. She’s five. (h…)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 at ________ birds in the sky! (t…)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Can you help ________? We can’t find the bus stop. (u…)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do you live? — In Chirchiq. (W…)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kind of books do you like? — Comics. (W…)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tea is ________ hot to drink. (t…)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swims very ________. He’s in the school team. (w…)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Book ex. 8: read your four questions to a partner; the partner gives the book answer, then his or her own answer.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someone who …: Are you wearing something blue today? How do you get to school — by bus or on foot? Which do you prefer, hot or cold weather? Ask three classmates and take notes.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Report back: Malika is wearing a blue scarf. Bobur and Aziz prefer cold weather — like me!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message from Samarkand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 Kamola! It’s Saturday morning and I’m in Samarkand with my family. We are staying at my aunt’s house.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Right now</a:t>
            </a:r>
            <a:r>
              <a:rPr sz="1600" b="0">
                <a:solidFill>
                  <a:srgbClr val="1E2A38"/>
                </a:solidFill>
                <a:latin typeface="Arial"/>
              </a:rPr>
              <a:t> I am sitting in the garden. My cousins are playing football and my aunt is cooking plov. It smells great!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mum isn’t here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moment</a:t>
            </a:r>
            <a:r>
              <a:rPr sz="1600" b="0">
                <a:solidFill>
                  <a:srgbClr val="1E2A38"/>
                </a:solidFill>
                <a:latin typeface="Arial"/>
              </a:rPr>
              <a:t>. She is </a:t>
            </a:r>
            <a:r>
              <a:rPr sz="1600" b="1">
                <a:solidFill>
                  <a:srgbClr val="1E2A38"/>
                </a:solidFill>
                <a:latin typeface="Arial"/>
              </a:rPr>
              <a:t>spending money</a:t>
            </a:r>
            <a:r>
              <a:rPr sz="1600" b="0">
                <a:solidFill>
                  <a:srgbClr val="1E2A38"/>
                </a:solidFill>
                <a:latin typeface="Arial"/>
              </a:rPr>
              <a:t> on presents at the bazaar. She always buys too many!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Samarkand is beautiful, but it’s too </a:t>
            </a:r>
            <a:r>
              <a:rPr sz="1600" b="1">
                <a:solidFill>
                  <a:srgbClr val="1E2A38"/>
                </a:solidFill>
                <a:latin typeface="Arial"/>
              </a:rPr>
              <a:t>hot</a:t>
            </a:r>
            <a:r>
              <a:rPr sz="1600" b="0">
                <a:solidFill>
                  <a:srgbClr val="1E2A38"/>
                </a:solidFill>
                <a:latin typeface="Arial"/>
              </a:rPr>
              <a:t> to walk in the afternoon. In the evening we usually go out </a:t>
            </a:r>
            <a:r>
              <a:rPr sz="1600" b="1">
                <a:solidFill>
                  <a:srgbClr val="1E2A38"/>
                </a:solidFill>
                <a:latin typeface="Arial"/>
              </a:rPr>
              <a:t>on foot</a:t>
            </a:r>
            <a:r>
              <a:rPr sz="1600" b="0">
                <a:solidFill>
                  <a:srgbClr val="1E2A38"/>
                </a:solidFill>
                <a:latin typeface="Arial"/>
              </a:rPr>
              <a:t>. I love the Registan — it’s very big and very old.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are you doing now? Which do you </a:t>
            </a:r>
            <a:r>
              <a:rPr sz="1600" b="1">
                <a:solidFill>
                  <a:srgbClr val="1E2A38"/>
                </a:solidFill>
                <a:latin typeface="Arial"/>
              </a:rPr>
              <a:t>prefer</a:t>
            </a:r>
            <a:r>
              <a:rPr sz="1600" b="0">
                <a:solidFill>
                  <a:srgbClr val="1E2A38"/>
                </a:solidFill>
                <a:latin typeface="Arial"/>
              </a:rPr>
              <a:t>, the mountains or the city? Write back soon! — Nilufar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is Nilufar staying?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are her cousins doing?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doesn’t the family go out in the afternoon?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stative verb and one sentence in the present simple with an adverb of frequency.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question words in the message.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fix the mistake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xato gapni aytaman, siz uni to‘g‘ri aytasiz va qoidani eslatasiz.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smiling at me now.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I’m remembering his phone number.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Careful! Don’t cut you on that glass.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you get to school?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This box is very heavy to carry.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«…yapman / …yapti»: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reading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«o‘qiyapman».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know, like, hate, need, prefer, remember, mean</a:t>
            </a:r>
            <a:r>
              <a:rPr sz="1600" b="0">
                <a:solidFill>
                  <a:srgbClr val="1E2A38"/>
                </a:solidFill>
                <a:latin typeface="Arial"/>
              </a:rPr>
              <a:t> — holat fe’llari, -ing olmaydi: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I need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«menga kerak», </a:t>
            </a:r>
            <a:r>
              <a:rPr sz="1600" b="1">
                <a:solidFill>
                  <a:srgbClr val="1E2A38"/>
                </a:solidFill>
                <a:latin typeface="Arial"/>
              </a:rPr>
              <a:t>I remember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«esimda».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us / them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«bizni, bizga / ularni, ularga»; </a:t>
            </a:r>
            <a:r>
              <a:rPr sz="1600" b="1">
                <a:solidFill>
                  <a:srgbClr val="1E2A38"/>
                </a:solidFill>
                <a:latin typeface="Arial"/>
              </a:rPr>
              <a:t>myself / themselves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«o‘zim / o‘zlari»: </a:t>
            </a:r>
            <a:r>
              <a:rPr sz="1600" b="1">
                <a:solidFill>
                  <a:srgbClr val="1E2A38"/>
                </a:solidFill>
                <a:latin typeface="Arial"/>
              </a:rPr>
              <a:t>by myself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«o‘zim, yordamsiz».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Which</a:t>
            </a:r>
            <a:r>
              <a:rPr sz="1600" b="0">
                <a:solidFill>
                  <a:srgbClr val="1E2A38"/>
                </a:solidFill>
                <a:latin typeface="Arial"/>
              </a:rPr>
              <a:t> — tanlov bo‘lsa (qaysi biri?), </a:t>
            </a:r>
            <a:r>
              <a:rPr sz="1600" b="1">
                <a:solidFill>
                  <a:srgbClr val="1E2A38"/>
                </a:solidFill>
                <a:latin typeface="Arial"/>
              </a:rPr>
              <a:t>What</a:t>
            </a:r>
            <a:r>
              <a:rPr sz="1600" b="0">
                <a:solidFill>
                  <a:srgbClr val="1E2A38"/>
                </a:solidFill>
                <a:latin typeface="Arial"/>
              </a:rPr>
              <a:t> — umumiy savol (nima?).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«haddan tashqari» (natija yomon), </a:t>
            </a:r>
            <a:r>
              <a:rPr sz="1600" b="1">
                <a:solidFill>
                  <a:srgbClr val="1E2A38"/>
                </a:solidFill>
                <a:latin typeface="Arial"/>
              </a:rPr>
              <a:t>very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«juda».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Revise Grammar databases 5–8 (SB pp. 147–148) and do the Quick checks.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10 example sentences: 2 present continuous, 2 stative verbs, 2 pronouns, 2 questions with question words, 2 with too / very.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32 items with the flashcards: sozlar.com/vocab/cards/?set=grade7-lesson33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noma'lum · Public domain · https://commons.wikimedia.org/wiki/File:School_girls_write_in_their_exercise_books,_San_Ramón,_Choluteca,_Honduras.jpg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