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32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Writing: A 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Yozish: hisobot (report)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A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346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109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Wilfred Iven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who the report is to and what the subject is (ex. 1, 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if six statements about reports are true or false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the four parts of a model report in order and complete six sentences about it (ex. 3–4)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 a report with four headed paragraphs and write the first two (ex. 6–8)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Writing database p. 151 helps with ex.2.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writing task. Who is the report to and what is the subject?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True or false? 1 clear information · 2 never your opinion · 3 informal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4 a heading for each paragraph · 5 summary / suggestions · 6 name at the 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 model: put the parts A–D of Hannah’s report in the correct order.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Complete six sentences about the model (a word or short phrase).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38–39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To the teacher (Mrs Edwards); the job you learned about on your day at work.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T · 2 F · 3 F · 4 T · 5 T · 6 F (the name goes at the top: From 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C · 2 B · 3 D · 4 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learn about · 2 accountant · 3 the office · 4 meetings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5 financial problems (managing their money) · 6 vet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 report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hisobot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asked us to write a </a:t>
            </a:r>
            <a:r>
              <a:rPr sz="1400" b="1">
                <a:solidFill>
                  <a:srgbClr val="5A6572"/>
                </a:solidFill>
                <a:latin typeface="Arial"/>
              </a:rPr>
              <a:t>report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a job in our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main features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asosiy xususiyatlar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Describe </a:t>
            </a:r>
            <a:r>
              <a:rPr sz="1400" b="1">
                <a:solidFill>
                  <a:srgbClr val="5A6572"/>
                </a:solidFill>
                <a:latin typeface="Arial"/>
              </a:rPr>
              <a:t>the main features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job in the middle paragraphs.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suitable for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mos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job with a lot of night work wouldn’t </a:t>
            </a:r>
            <a:r>
              <a:rPr sz="1400" b="1">
                <a:solidFill>
                  <a:srgbClr val="5A6572"/>
                </a:solidFill>
                <a:latin typeface="Arial"/>
              </a:rPr>
              <a:t>be suitable for</a:t>
            </a:r>
            <a:r>
              <a:rPr sz="1400" b="0">
                <a:solidFill>
                  <a:srgbClr val="5A6572"/>
                </a:solidFill>
                <a:latin typeface="Arial"/>
              </a:rPr>
              <a:t> 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present information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ma’lumot taqdim etmoq (bayon qilmoq)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Short paragraphs help you </a:t>
            </a:r>
            <a:r>
              <a:rPr sz="1400" b="1">
                <a:solidFill>
                  <a:srgbClr val="5A6572"/>
                </a:solidFill>
                <a:latin typeface="Arial"/>
              </a:rPr>
              <a:t>present information</a:t>
            </a:r>
            <a:r>
              <a:rPr sz="1400" b="0">
                <a:solidFill>
                  <a:srgbClr val="5A6572"/>
                </a:solidFill>
                <a:latin typeface="Arial"/>
              </a:rPr>
              <a:t> clearly.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 report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heading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sarlavha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paragraph of the report has its own </a:t>
            </a:r>
            <a:r>
              <a:rPr sz="1400" b="1">
                <a:solidFill>
                  <a:srgbClr val="5A6572"/>
                </a:solidFill>
                <a:latin typeface="Arial"/>
              </a:rPr>
              <a:t>heading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summary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qisqacha mazmun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last paragraph gives a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summary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whole report.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suggestion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Sardor ended his report with two useful </a:t>
            </a:r>
            <a:r>
              <a:rPr sz="1400" b="1">
                <a:solidFill>
                  <a:srgbClr val="5A6572"/>
                </a:solidFill>
                <a:latin typeface="Arial"/>
              </a:rPr>
              <a:t>suggestions</a:t>
            </a:r>
            <a:r>
              <a:rPr sz="1400" b="0">
                <a:solidFill>
                  <a:srgbClr val="5A6572"/>
                </a:solidFill>
                <a:latin typeface="Arial"/>
              </a:rPr>
              <a:t> for other pupils.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introduction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kirish (qismi)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introduction</a:t>
            </a:r>
            <a:r>
              <a:rPr sz="1400" b="0">
                <a:solidFill>
                  <a:srgbClr val="5A6572"/>
                </a:solidFill>
                <a:latin typeface="Arial"/>
              </a:rPr>
              <a:t>, say why you are writing the report.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Writing a report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recommendation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tavsiya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Finish your report with a clear </a:t>
            </a:r>
            <a:r>
              <a:rPr sz="1400" b="1">
                <a:solidFill>
                  <a:srgbClr val="5A6572"/>
                </a:solidFill>
                <a:latin typeface="Arial"/>
              </a:rPr>
              <a:t>recommendation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reader.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recommend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tavsiya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would </a:t>
            </a:r>
            <a:r>
              <a:rPr sz="1400" b="1">
                <a:solidFill>
                  <a:srgbClr val="5A6572"/>
                </a:solidFill>
                <a:latin typeface="Arial"/>
              </a:rPr>
              <a:t>recommend</a:t>
            </a:r>
            <a:r>
              <a:rPr sz="1400" b="0">
                <a:solidFill>
                  <a:srgbClr val="5A6572"/>
                </a:solidFill>
                <a:latin typeface="Arial"/>
              </a:rPr>
              <a:t> this job to anyone who loves children.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reason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sabab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Give two </a:t>
            </a:r>
            <a:r>
              <a:rPr sz="1400" b="1">
                <a:solidFill>
                  <a:srgbClr val="5A6572"/>
                </a:solidFill>
                <a:latin typeface="Arial"/>
              </a:rPr>
              <a:t>reasons</a:t>
            </a:r>
            <a:r>
              <a:rPr sz="1400" b="0">
                <a:solidFill>
                  <a:srgbClr val="5A6572"/>
                </a:solidFill>
                <a:latin typeface="Arial"/>
              </a:rPr>
              <a:t> why the job would or wouldn’t suit you.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conclusion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xulosa (qismi)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conclusion</a:t>
            </a:r>
            <a:r>
              <a:rPr sz="1400" b="0">
                <a:solidFill>
                  <a:srgbClr val="5A6572"/>
                </a:solidFill>
                <a:latin typeface="Arial"/>
              </a:rPr>
              <a:t>, say clearly if the job would suit you.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day at work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a day at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 bir kun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week I </a:t>
            </a:r>
            <a:r>
              <a:rPr sz="1400" b="1">
                <a:solidFill>
                  <a:srgbClr val="5A6572"/>
                </a:solidFill>
                <a:latin typeface="Arial"/>
              </a:rPr>
              <a:t>spent a day at work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uncle at the airport.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daily routine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 tartibi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doctor’s </a:t>
            </a:r>
            <a:r>
              <a:rPr sz="1400" b="1">
                <a:solidFill>
                  <a:srgbClr val="5A6572"/>
                </a:solidFill>
                <a:latin typeface="Arial"/>
              </a:rPr>
              <a:t>daily routine</a:t>
            </a:r>
            <a:r>
              <a:rPr sz="1400" b="0">
                <a:solidFill>
                  <a:srgbClr val="5A6572"/>
                </a:solidFill>
                <a:latin typeface="Arial"/>
              </a:rPr>
              <a:t> often starts very early in the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 at the office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ishxonaga (ofisga)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mother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arrives at the office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eight.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meetings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uchrashuvlar (majlislar) o‘tkazmoq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manager </a:t>
            </a:r>
            <a:r>
              <a:rPr sz="1400" b="1">
                <a:solidFill>
                  <a:srgbClr val="5A6572"/>
                </a:solidFill>
                <a:latin typeface="Arial"/>
              </a:rPr>
              <a:t>has meetings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customers every afternoon.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day at work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observe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kuzatmoq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observed</a:t>
            </a:r>
            <a:r>
              <a:rPr sz="1400" b="0">
                <a:solidFill>
                  <a:srgbClr val="5A6572"/>
                </a:solidFill>
                <a:latin typeface="Arial"/>
              </a:rPr>
              <a:t> the nurse while she was talking to her patients.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solve problems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muammolarni hal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helps small businesses </a:t>
            </a:r>
            <a:r>
              <a:rPr sz="1400" b="1">
                <a:solidFill>
                  <a:srgbClr val="5A6572"/>
                </a:solidFill>
                <a:latin typeface="Arial"/>
              </a:rPr>
              <a:t>solve problems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their money.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financial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moliyaviy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accountant can give you good </a:t>
            </a:r>
            <a:r>
              <a:rPr sz="1400" b="1">
                <a:solidFill>
                  <a:srgbClr val="5A6572"/>
                </a:solidFill>
                <a:latin typeface="Arial"/>
              </a:rPr>
              <a:t>financial</a:t>
            </a:r>
            <a:r>
              <a:rPr sz="1400" b="0">
                <a:solidFill>
                  <a:srgbClr val="5A6572"/>
                </a:solidFill>
                <a:latin typeface="Arial"/>
              </a:rPr>
              <a:t> advice.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manage money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pulni to‘g‘ri boshqarmoq (sarflamoq)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young people don’t know how to </a:t>
            </a:r>
            <a:r>
              <a:rPr sz="1400" b="1">
                <a:solidFill>
                  <a:srgbClr val="5A6572"/>
                </a:solidFill>
                <a:latin typeface="Arial"/>
              </a:rPr>
              <a:t>manage money</a:t>
            </a:r>
            <a:r>
              <a:rPr sz="1400" b="0">
                <a:solidFill>
                  <a:srgbClr val="5A6572"/>
                </a:solidFill>
                <a:latin typeface="Arial"/>
              </a:rPr>
              <a:t> well.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 day at work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career choice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kasb tanlovi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Medicine would be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career choice</a:t>
            </a:r>
            <a:r>
              <a:rPr sz="1400" b="0">
                <a:solidFill>
                  <a:srgbClr val="5A6572"/>
                </a:solidFill>
                <a:latin typeface="Arial"/>
              </a:rPr>
              <a:t> for Malika because she is very caring.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🐾️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with animals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hayvonlar bilan ishlamoq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wants to </a:t>
            </a:r>
            <a:r>
              <a:rPr sz="1400" b="1">
                <a:solidFill>
                  <a:srgbClr val="5A6572"/>
                </a:solidFill>
                <a:latin typeface="Arial"/>
              </a:rPr>
              <a:t>work with animals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she leaves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change your plans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rejalarni o‘zgartirmoq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Did your day at the bank make you </a:t>
            </a:r>
            <a:r>
              <a:rPr sz="1400" b="1">
                <a:solidFill>
                  <a:srgbClr val="5A6572"/>
                </a:solidFill>
                <a:latin typeface="Arial"/>
              </a:rPr>
              <a:t>change your plans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future?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 research and details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search online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internetdan qidirmoq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searched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to learn more about the work of a pilot.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mos kelmoq, to‘g‘ri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Working at night doesn’t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suit</a:t>
            </a:r>
            <a:r>
              <a:rPr sz="1400" b="0">
                <a:solidFill>
                  <a:srgbClr val="5A6572"/>
                </a:solidFill>
                <a:latin typeface="Arial"/>
              </a:rPr>
              <a:t> everyone.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first aid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birinchi tibbiy yordam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Paramedics give </a:t>
            </a:r>
            <a:r>
              <a:rPr sz="1400" b="1">
                <a:solidFill>
                  <a:srgbClr val="5A6572"/>
                </a:solidFill>
                <a:latin typeface="Arial"/>
              </a:rPr>
              <a:t>first aid</a:t>
            </a:r>
            <a:r>
              <a:rPr sz="1400" b="0">
                <a:solidFill>
                  <a:srgbClr val="5A6572"/>
                </a:solidFill>
                <a:latin typeface="Arial"/>
              </a:rPr>
              <a:t> to people after accidents.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 research and details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night shift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tungi smena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Nurses sometimes work a </a:t>
            </a:r>
            <a:r>
              <a:rPr sz="1400" b="1">
                <a:solidFill>
                  <a:srgbClr val="5A6572"/>
                </a:solidFill>
                <a:latin typeface="Arial"/>
              </a:rPr>
              <a:t>night shift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hospital.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save lives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odamlarning hayotini saqlab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Doctors and paramedics </a:t>
            </a:r>
            <a:r>
              <a:rPr sz="1400" b="1">
                <a:solidFill>
                  <a:srgbClr val="5A6572"/>
                </a:solidFill>
                <a:latin typeface="Arial"/>
              </a:rPr>
              <a:t>save lives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regular income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doimiy daromad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people prefer a job with a </a:t>
            </a:r>
            <a:r>
              <a:rPr sz="1400" b="1">
                <a:solidFill>
                  <a:srgbClr val="5A6572"/>
                </a:solidFill>
                <a:latin typeface="Arial"/>
              </a:rPr>
              <a:t>regular income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Report — the shape (4 headed paragraphs)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Boshida xat emas — sarlavha bloki: </a:t>
            </a:r>
            <a:r>
              <a:rPr sz="1700" b="1">
                <a:solidFill>
                  <a:srgbClr val="1E2A38"/>
                </a:solidFill>
                <a:latin typeface="Arial"/>
              </a:rPr>
              <a:t>To:</a:t>
            </a:r>
            <a:r>
              <a:rPr sz="1700" b="0">
                <a:solidFill>
                  <a:srgbClr val="1E2A38"/>
                </a:solidFill>
                <a:latin typeface="Arial"/>
              </a:rPr>
              <a:t> (kimga) · </a:t>
            </a:r>
            <a:r>
              <a:rPr sz="1700" b="1">
                <a:solidFill>
                  <a:srgbClr val="1E2A38"/>
                </a:solidFill>
                <a:latin typeface="Arial"/>
              </a:rPr>
              <a:t>From:</a:t>
            </a:r>
            <a:r>
              <a:rPr sz="1700" b="0">
                <a:solidFill>
                  <a:srgbClr val="1E2A38"/>
                </a:solidFill>
                <a:latin typeface="Arial"/>
              </a:rPr>
              <a:t> (kimdan) · </a:t>
            </a:r>
            <a:r>
              <a:rPr sz="1700" b="1">
                <a:solidFill>
                  <a:srgbClr val="1E2A38"/>
                </a:solidFill>
                <a:latin typeface="Arial"/>
              </a:rPr>
              <a:t>Subject:</a:t>
            </a:r>
            <a:r>
              <a:rPr sz="1700" b="0">
                <a:solidFill>
                  <a:srgbClr val="1E2A38"/>
                </a:solidFill>
                <a:latin typeface="Arial"/>
              </a:rPr>
              <a:t> (mavzu). </a:t>
            </a:r>
            <a:r>
              <a:rPr sz="1700" b="1">
                <a:solidFill>
                  <a:srgbClr val="1E2A38"/>
                </a:solidFill>
                <a:latin typeface="Arial"/>
              </a:rPr>
              <a:t>Dear …</a:t>
            </a:r>
            <a:r>
              <a:rPr sz="1700" b="0">
                <a:solidFill>
                  <a:srgbClr val="1E2A38"/>
                </a:solidFill>
                <a:latin typeface="Arial"/>
              </a:rPr>
              <a:t> va oxirida imzo YO‘Q.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INTRODUCTION</a:t>
            </a:r>
            <a:r>
              <a:rPr sz="1700" b="0">
                <a:solidFill>
                  <a:srgbClr val="1E2A38"/>
                </a:solidFill>
                <a:latin typeface="Arial"/>
              </a:rPr>
              <a:t> — nima uchun yozilyapti: </a:t>
            </a:r>
            <a:r>
              <a:rPr sz="1700" b="1">
                <a:solidFill>
                  <a:srgbClr val="1E2A38"/>
                </a:solidFill>
                <a:latin typeface="Arial"/>
              </a:rPr>
              <a:t>To learn about careers, we were each asked to …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O‘rta qismlar — </a:t>
            </a:r>
            <a:r>
              <a:rPr sz="1700" b="1">
                <a:solidFill>
                  <a:srgbClr val="1E2A38"/>
                </a:solidFill>
                <a:latin typeface="Arial"/>
              </a:rPr>
              <a:t>sarlavha bilan</a:t>
            </a:r>
            <a:r>
              <a:rPr sz="1700" b="0">
                <a:solidFill>
                  <a:srgbClr val="1E2A38"/>
                </a:solidFill>
                <a:latin typeface="Arial"/>
              </a:rPr>
              <a:t>: </a:t>
            </a:r>
            <a:r>
              <a:rPr sz="1700" b="1">
                <a:solidFill>
                  <a:srgbClr val="1E2A38"/>
                </a:solidFill>
                <a:latin typeface="Arial"/>
              </a:rPr>
              <a:t>DAILY ROUTINE</a:t>
            </a:r>
            <a:r>
              <a:rPr sz="1700" b="0">
                <a:solidFill>
                  <a:srgbClr val="1E2A38"/>
                </a:solidFill>
                <a:latin typeface="Arial"/>
              </a:rPr>
              <a:t>, </a:t>
            </a:r>
            <a:r>
              <a:rPr sz="1700" b="1">
                <a:solidFill>
                  <a:srgbClr val="1E2A38"/>
                </a:solidFill>
                <a:latin typeface="Arial"/>
              </a:rPr>
              <a:t>SALARY AND JOB SATISFACTION</a:t>
            </a:r>
            <a:r>
              <a:rPr sz="1700" b="0">
                <a:solidFill>
                  <a:srgbClr val="1E2A38"/>
                </a:solidFill>
                <a:latin typeface="Arial"/>
              </a:rPr>
              <a:t>; faktlar: </a:t>
            </a:r>
            <a:r>
              <a:rPr sz="1700" b="1">
                <a:solidFill>
                  <a:srgbClr val="1E2A38"/>
                </a:solidFill>
                <a:latin typeface="Arial"/>
              </a:rPr>
              <a:t>On most days … · As well as …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CONCLUSION</a:t>
            </a:r>
            <a:r>
              <a:rPr sz="1700" b="0">
                <a:solidFill>
                  <a:srgbClr val="1E2A38"/>
                </a:solidFill>
                <a:latin typeface="Arial"/>
              </a:rPr>
              <a:t> — fikr va </a:t>
            </a:r>
            <a:r>
              <a:rPr sz="1700" b="1">
                <a:solidFill>
                  <a:srgbClr val="1E2A38"/>
                </a:solidFill>
                <a:latin typeface="Arial"/>
              </a:rPr>
              <a:t>aniq tavsiya</a:t>
            </a:r>
            <a:r>
              <a:rPr sz="1700" b="0">
                <a:solidFill>
                  <a:srgbClr val="1E2A38"/>
                </a:solidFill>
                <a:latin typeface="Arial"/>
              </a:rPr>
              <a:t>: </a:t>
            </a:r>
            <a:r>
              <a:rPr sz="1700" b="1">
                <a:solidFill>
                  <a:srgbClr val="1E2A38"/>
                </a:solidFill>
                <a:latin typeface="Arial"/>
              </a:rPr>
              <a:t>… would (not) be an appropriate career choice for me. Firstly, … Secondly, …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0">
                <a:solidFill>
                  <a:srgbClr val="1E2A38"/>
                </a:solidFill>
                <a:latin typeface="Arial"/>
              </a:rPr>
              <a:t>Uslub </a:t>
            </a:r>
            <a:r>
              <a:rPr sz="1700" b="1">
                <a:solidFill>
                  <a:srgbClr val="1E2A38"/>
                </a:solidFill>
                <a:latin typeface="Arial"/>
              </a:rPr>
              <a:t>rasmiy</a:t>
            </a:r>
            <a:r>
              <a:rPr sz="1700" b="0">
                <a:solidFill>
                  <a:srgbClr val="1E2A38"/>
                </a:solidFill>
                <a:latin typeface="Arial"/>
              </a:rPr>
              <a:t>: qisqartmalarsiz (</a:t>
            </a:r>
            <a:r>
              <a:rPr sz="1700" b="1">
                <a:solidFill>
                  <a:srgbClr val="1E2A38"/>
                </a:solidFill>
                <a:latin typeface="Arial"/>
              </a:rPr>
              <a:t>I am, would not</a:t>
            </a:r>
            <a:r>
              <a:rPr sz="1700" b="0">
                <a:solidFill>
                  <a:srgbClr val="1E2A38"/>
                </a:solidFill>
                <a:latin typeface="Arial"/>
              </a:rPr>
              <a:t>), undov belgisi va «Hi!» siz; 120–180 so‘z.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your report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</a:t>
            </a:r>
            <a:r>
              <a:rPr sz="1700" b="0">
                <a:solidFill>
                  <a:srgbClr val="1E2A38"/>
                </a:solidFill>
                <a:latin typeface="Arial"/>
              </a:rPr>
              <a:t> the task (ex.5): who is it to, what is the subject, what must you describe and explain?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Collect</a:t>
            </a:r>
            <a:r>
              <a:rPr sz="1700" b="0">
                <a:solidFill>
                  <a:srgbClr val="1E2A38"/>
                </a:solidFill>
                <a:latin typeface="Arial"/>
              </a:rPr>
              <a:t> facts (ex.6): the job, where you found out, the salary, a typical day, what people enjoy.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</a:t>
            </a:r>
            <a:r>
              <a:rPr sz="1700" b="0">
                <a:solidFill>
                  <a:srgbClr val="1E2A38"/>
                </a:solidFill>
                <a:latin typeface="Arial"/>
              </a:rPr>
              <a:t> four headed paragraphs with the ex.7 questions (Writing Planner 4 p.156).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</a:t>
            </a:r>
            <a:r>
              <a:rPr sz="1700" b="0">
                <a:solidFill>
                  <a:srgbClr val="1E2A38"/>
                </a:solidFill>
                <a:latin typeface="Arial"/>
              </a:rPr>
              <a:t> 120–180 words in formal language, make a clear recommendation, then </a:t>
            </a:r>
            <a:r>
              <a:rPr sz="1700" b="1">
                <a:solidFill>
                  <a:srgbClr val="1E2A38"/>
                </a:solidFill>
                <a:latin typeface="Arial"/>
              </a:rPr>
              <a:t>check it out!</a:t>
            </a:r>
            <a:r>
              <a:rPr sz="1700" b="0">
                <a:solidFill>
                  <a:srgbClr val="1E2A38"/>
                </a:solidFill>
                <a:latin typeface="Arial"/>
              </a:rPr>
              <a:t> (ex.9).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PLAN AND WRITE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Ready to write! — Laser B1+, p. 39, ex. 5–9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Task: a report for your teacher about a career you found out about (120–180 words).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Short answers: Which job? Where did you get the information? Usual salary?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</a:t>
            </a:r>
            <a:r>
              <a:rPr sz="1600" b="0">
                <a:solidFill>
                  <a:srgbClr val="1E2A38"/>
                </a:solidFill>
                <a:latin typeface="Arial"/>
              </a:rPr>
              <a:t> What does that person do each day? Apart from money, what might they enjoy?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To / From / Subject · titles of the paragraphs · how will you start each one?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ex.7</a:t>
            </a:r>
            <a:r>
              <a:rPr sz="1600" b="0">
                <a:solidFill>
                  <a:srgbClr val="1E2A38"/>
                </a:solidFill>
                <a:latin typeface="Arial"/>
              </a:rPr>
              <a:t> Would this career suit you? Two reasons. Is there a career that would suit you better?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ex.8</a:t>
            </a:r>
            <a:r>
              <a:rPr sz="1600" b="0">
                <a:solidFill>
                  <a:srgbClr val="1E2A38"/>
                </a:solidFill>
                <a:latin typeface="Arial"/>
              </a:rPr>
              <a:t> Now write! Formal language, clear headings, a clear recommendation.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ex.9</a:t>
            </a:r>
            <a:r>
              <a:rPr sz="1600" b="0">
                <a:solidFill>
                  <a:srgbClr val="1E2A38"/>
                </a:solidFill>
                <a:latin typeface="Arial"/>
              </a:rPr>
              <a:t> Check it out! — tick the six points on p. 39.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Word stress — the capital letters show the stressed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rePORT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conCLUsion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fiNANcial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recommenDAtion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introDUCtion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SUMmary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rouTINE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sugGEStion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financial: fi-NAN-cial or fai-NAN-cial — both are correct; the stress is on NAN.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aim of a report is to ________ information about a job in a clear way.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a good idea to give each paragraph a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report doesn’t start with Dear … — it starts with To, From and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To learn about careers, we were each ________ to spend a day at work.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________ days, my aunt arrives at the office at nine o’clock.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uncle sleeps during the day this week because he is working a night ________.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As ________ as a good salary, she gets a lot of job satisfaction.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Being an accountant would not be an appropriate career ________ for 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am not interested in office work, and I would ________ work outdoors.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Use formal language and make a clear ________.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family member’s job would you like to see for a day? Why?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Ex.6: ask your partner the five questions about the career he or she has chosen.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Would this career be suitable for you? Give two reasons — Firstly, … Secondly, 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answer — a report on a career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To: Mrs Karimova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From: Sardor Aliyev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Subject: A career as a paramedic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INTRODUCTION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 learn about careers, we were each asked to find out about a different job. I spoke to my uncle Bobur, who works as a paramedic, and I also </a:t>
            </a:r>
            <a:r>
              <a:rPr sz="1600" b="1">
                <a:solidFill>
                  <a:srgbClr val="1E2A38"/>
                </a:solidFill>
                <a:latin typeface="Arial"/>
              </a:rPr>
              <a:t>searched online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DAILY ROUTINE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most days, my uncle starts work at seven o’clock. He drives to people who need help and gives them </a:t>
            </a:r>
            <a:r>
              <a:rPr sz="1600" b="1">
                <a:solidFill>
                  <a:srgbClr val="1E2A38"/>
                </a:solidFill>
                <a:latin typeface="Arial"/>
              </a:rPr>
              <a:t>first aid</a:t>
            </a:r>
            <a:r>
              <a:rPr sz="1600" b="0">
                <a:solidFill>
                  <a:srgbClr val="1E2A38"/>
                </a:solidFill>
                <a:latin typeface="Arial"/>
              </a:rPr>
              <a:t> until they reach hospital. Some days are quiet, but most are very busy.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SALARY AND JOB SATISFACTION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Model answer — a report on a career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Paramedics do not receive a very high salary, but they can earn more by doing </a:t>
            </a:r>
            <a:r>
              <a:rPr sz="1600" b="1">
                <a:solidFill>
                  <a:srgbClr val="1E2A38"/>
                </a:solidFill>
                <a:latin typeface="Arial"/>
              </a:rPr>
              <a:t>night shifts</a:t>
            </a:r>
            <a:r>
              <a:rPr sz="1600" b="0">
                <a:solidFill>
                  <a:srgbClr val="1E2A38"/>
                </a:solidFill>
                <a:latin typeface="Arial"/>
              </a:rPr>
              <a:t>. As well as a </a:t>
            </a:r>
            <a:r>
              <a:rPr sz="1600" b="1">
                <a:solidFill>
                  <a:srgbClr val="1E2A38"/>
                </a:solidFill>
                <a:latin typeface="Arial"/>
              </a:rPr>
              <a:t>regular income</a:t>
            </a:r>
            <a:r>
              <a:rPr sz="1600" b="0">
                <a:solidFill>
                  <a:srgbClr val="1E2A38"/>
                </a:solidFill>
                <a:latin typeface="Arial"/>
              </a:rPr>
              <a:t>, my uncle gets a lot of job satisfaction because he </a:t>
            </a:r>
            <a:r>
              <a:rPr sz="1600" b="1">
                <a:solidFill>
                  <a:srgbClr val="1E2A38"/>
                </a:solidFill>
                <a:latin typeface="Arial"/>
              </a:rPr>
              <a:t>saves lives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CONCLUSION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Being a paramedic would be an appropriate </a:t>
            </a:r>
            <a:r>
              <a:rPr sz="1600" b="1">
                <a:solidFill>
                  <a:srgbClr val="1E2A38"/>
                </a:solidFill>
                <a:latin typeface="Arial"/>
              </a:rPr>
              <a:t>career choice</a:t>
            </a:r>
            <a:r>
              <a:rPr sz="1600" b="0">
                <a:solidFill>
                  <a:srgbClr val="1E2A38"/>
                </a:solidFill>
                <a:latin typeface="Arial"/>
              </a:rPr>
              <a:t> for me. Firstly, I want to help people. Secondly, I stay calm in difficult situations. Overall, I would </a:t>
            </a:r>
            <a:r>
              <a:rPr sz="1600" b="1">
                <a:solidFill>
                  <a:srgbClr val="1E2A38"/>
                </a:solidFill>
                <a:latin typeface="Arial"/>
              </a:rPr>
              <a:t>recommend</a:t>
            </a:r>
            <a:r>
              <a:rPr sz="1600" b="0">
                <a:solidFill>
                  <a:srgbClr val="1E2A38"/>
                </a:solidFill>
                <a:latin typeface="Arial"/>
              </a:rPr>
              <a:t> this career to anyone who is brave and caring.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the report to, and what is the subject?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did Sardor get his information?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a paramedic do on most days?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can paramedics earn more money?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Sardor’s recommendation?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heading?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aytaman, siz qaysi xatboshida turishini aytasiz (INTRODUCTION / DAILY ROUTINE / SALARY … / CONCLUSION).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spent a day at work with my aunt, who is a vet.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On most days, she arrives at the office at nine.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sometimes works a night shift, which pays more.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 would not be a good career choice for me. → 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would recommend this job to anyone who wants to work with animals. → 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report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«hisobot»: rasmiy matn, boshida </a:t>
            </a:r>
            <a:r>
              <a:rPr sz="1600" b="1">
                <a:solidFill>
                  <a:srgbClr val="1E2A38"/>
                </a:solidFill>
                <a:latin typeface="Arial"/>
              </a:rPr>
              <a:t>To / From / Subject</a:t>
            </a:r>
            <a:r>
              <a:rPr sz="1600" b="0">
                <a:solidFill>
                  <a:srgbClr val="1E2A38"/>
                </a:solidFill>
                <a:latin typeface="Arial"/>
              </a:rPr>
              <a:t>, oxirida imzo yo‘q.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«sarlavha»; har xatboshi o‘z sarlavhasi bilan (odatda KATTA harflarda).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recommendation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«tavsiya»: </a:t>
            </a:r>
            <a:r>
              <a:rPr sz="1600" b="1">
                <a:solidFill>
                  <a:srgbClr val="1E2A38"/>
                </a:solidFill>
                <a:latin typeface="Arial"/>
              </a:rPr>
              <a:t>I would (not) recommend …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… would be an appropriate career choice for me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As well as</a:t>
            </a:r>
            <a:r>
              <a:rPr sz="1600" b="0">
                <a:solidFill>
                  <a:srgbClr val="1E2A38"/>
                </a:solidFill>
                <a:latin typeface="Arial"/>
              </a:rPr>
              <a:t> + ot — «… bilan bir qatorda»: </a:t>
            </a:r>
            <a:r>
              <a:rPr sz="1600" b="1">
                <a:solidFill>
                  <a:srgbClr val="1E2A38"/>
                </a:solidFill>
                <a:latin typeface="Arial"/>
              </a:rPr>
              <a:t>As well as a regular income, 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would rather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 (to siz!) — «…ni afzal ko‘raman»: </a:t>
            </a:r>
            <a:r>
              <a:rPr sz="1600" b="1">
                <a:solidFill>
                  <a:srgbClr val="1E2A38"/>
                </a:solidFill>
                <a:latin typeface="Arial"/>
              </a:rPr>
              <a:t>I would rather work outdoors.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report about jobs for young people in your town (120–150 words) — rejadagi vazifa; use To / From / Subject and four headed paragraphs.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sozlar.com/vocab/cards/?set=grade10-lesson32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the report about the career you planned in class (ex.8) and tick the ex.9 list.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Wilfred Iven · CC0 1.0 · https://stocksnap.io/photo/accounting-finance-JONMP7TPGK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