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Review: Units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Lug‘at takrori: 3–4-bo‘limlar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review (Unit 3-4)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140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440555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Noah1806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Recall thirty-five Units 3–4 words and phrases in context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WB p. 18 words (childhood, notice, unfortunately, terrible) in sentences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between -ed and -ing adjectives and the correct preposition after a verb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mixed revision test with at least 14/20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Story words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character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qahramon, personaj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character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book is a brave girl called Malika.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childhood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bolalik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father often talks about his </a:t>
            </a:r>
            <a:r>
              <a:rPr sz="1400" b="1">
                <a:solidFill>
                  <a:srgbClr val="5A6572"/>
                </a:solidFill>
                <a:latin typeface="Arial"/>
              </a:rPr>
              <a:t>childhood</a:t>
            </a:r>
            <a:r>
              <a:rPr sz="1400" b="0">
                <a:solidFill>
                  <a:srgbClr val="5A6572"/>
                </a:solidFill>
                <a:latin typeface="Arial"/>
              </a:rPr>
              <a:t> in Samarkand.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distance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could see the mountains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distance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scream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chinqiriq, qichqiriq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Suddenly we heard a loud </a:t>
            </a:r>
            <a:r>
              <a:rPr sz="1400" b="1">
                <a:solidFill>
                  <a:srgbClr val="5A6572"/>
                </a:solidFill>
                <a:latin typeface="Arial"/>
              </a:rPr>
              <a:t>scream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kitchen.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Story words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payqamoq, sezib qolmoq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</a:t>
            </a:r>
            <a:r>
              <a:rPr sz="1400" b="1">
                <a:solidFill>
                  <a:srgbClr val="5A6572"/>
                </a:solidFill>
                <a:latin typeface="Arial"/>
              </a:rPr>
              <a:t>noticed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man in the black coat.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disappear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g‘oyib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weekend went so fast — it just </a:t>
            </a:r>
            <a:r>
              <a:rPr sz="1400" b="1">
                <a:solidFill>
                  <a:srgbClr val="5A6572"/>
                </a:solidFill>
                <a:latin typeface="Arial"/>
              </a:rPr>
              <a:t>disappeared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treasure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xazina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dug in the sand, looking for </a:t>
            </a:r>
            <a:r>
              <a:rPr sz="1400" b="1">
                <a:solidFill>
                  <a:srgbClr val="5A6572"/>
                </a:solidFill>
                <a:latin typeface="Arial"/>
              </a:rPr>
              <a:t>treasure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unfortunately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afsuski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Unfortunately</a:t>
            </a:r>
            <a:r>
              <a:rPr sz="1400" b="0">
                <a:solidFill>
                  <a:srgbClr val="5A6572"/>
                </a:solidFill>
                <a:latin typeface="Arial"/>
              </a:rPr>
              <a:t>, it started to rain, so we went home.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Story words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g‘alati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strange</a:t>
            </a:r>
            <a:r>
              <a:rPr sz="1400" b="0">
                <a:solidFill>
                  <a:srgbClr val="5A6572"/>
                </a:solidFill>
                <a:latin typeface="Arial"/>
              </a:rPr>
              <a:t> thing happened to me on the way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xavotirlangan, tashvishlangan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was </a:t>
            </a:r>
            <a:r>
              <a:rPr sz="1400" b="1">
                <a:solidFill>
                  <a:srgbClr val="5A6572"/>
                </a:solidFill>
                <a:latin typeface="Arial"/>
              </a:rPr>
              <a:t>worried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 came home late.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terrible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yomon, dahshatli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new quiz show is </a:t>
            </a:r>
            <a:r>
              <a:rPr sz="1400" b="1">
                <a:solidFill>
                  <a:srgbClr val="5A6572"/>
                </a:solidFill>
                <a:latin typeface="Arial"/>
              </a:rPr>
              <a:t>terrible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watch a film instead.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Verbs and prepositions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so‘ramoq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thirsty,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asked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a glass of water.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(kimgadir, nimagadir) kulmoq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at</a:t>
            </a:r>
            <a:r>
              <a:rPr sz="1400" b="0">
                <a:solidFill>
                  <a:srgbClr val="5A6572"/>
                </a:solidFill>
                <a:latin typeface="Arial"/>
              </a:rPr>
              <a:t> Sardor’s funny drawing.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qidirmoq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looking for</a:t>
            </a:r>
            <a:r>
              <a:rPr sz="1400" b="0">
                <a:solidFill>
                  <a:srgbClr val="5A6572"/>
                </a:solidFill>
                <a:latin typeface="Arial"/>
              </a:rPr>
              <a:t> my keys. Have you seen them?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(kimnidir, nimanidir) kutmoq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waited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bus for twenty minutes.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Verbs and prepositions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worry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(nimadan) xavotirlanmoq, tashvishlanmoq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worry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— you’re ready.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tinglamoq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was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music when the lights went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gaplashmoq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grandma on the phone when you called.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Party words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refreshments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yegulik va ichimliklar (mehmonlar uchun)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refreshments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thirty guests: juice, sandwiches and fruit.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decorations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bezaklar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paper </a:t>
            </a:r>
            <a:r>
              <a:rPr sz="1400" b="1">
                <a:solidFill>
                  <a:srgbClr val="5A6572"/>
                </a:solidFill>
                <a:latin typeface="Arial"/>
              </a:rPr>
              <a:t>decorations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walls looked beautiful.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indoors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ichkarida, bino ichida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cold and windy, so let’s play </a:t>
            </a:r>
            <a:r>
              <a:rPr sz="1400" b="1">
                <a:solidFill>
                  <a:srgbClr val="5A6572"/>
                </a:solidFill>
                <a:latin typeface="Arial"/>
              </a:rPr>
              <a:t>indoors</a:t>
            </a:r>
            <a:r>
              <a:rPr sz="1400" b="0">
                <a:solidFill>
                  <a:srgbClr val="5A6572"/>
                </a:solidFill>
                <a:latin typeface="Arial"/>
              </a:rPr>
              <a:t> today.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outdoors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havoda, tashqarida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my family eats </a:t>
            </a:r>
            <a:r>
              <a:rPr sz="1400" b="1">
                <a:solidFill>
                  <a:srgbClr val="5A6572"/>
                </a:solidFill>
                <a:latin typeface="Arial"/>
              </a:rPr>
              <a:t>outdoors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garden.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Party words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order pizza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pitsaga buyurtma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wants to cook, so 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order pizza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guests will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</a:t>
            </a:r>
            <a:r>
              <a:rPr sz="1400" b="0">
                <a:solidFill>
                  <a:srgbClr val="5A6572"/>
                </a:solidFill>
                <a:latin typeface="Arial"/>
              </a:rPr>
              <a:t> at six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arzon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Running is a </a:t>
            </a:r>
            <a:r>
              <a:rPr sz="1400" b="1">
                <a:solidFill>
                  <a:srgbClr val="5A6572"/>
                </a:solidFill>
                <a:latin typeface="Arial"/>
              </a:rPr>
              <a:t>cheap</a:t>
            </a:r>
            <a:r>
              <a:rPr sz="1400" b="0">
                <a:solidFill>
                  <a:srgbClr val="5A6572"/>
                </a:solidFill>
                <a:latin typeface="Arial"/>
              </a:rPr>
              <a:t> hobby: you only need good shoes.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xati, javob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sent Kamola an email, but there’s no </a:t>
            </a:r>
            <a:r>
              <a:rPr sz="1400" b="1">
                <a:solidFill>
                  <a:srgbClr val="5A6572"/>
                </a:solidFill>
                <a:latin typeface="Arial"/>
              </a:rPr>
              <a:t>reply</a:t>
            </a:r>
            <a:r>
              <a:rPr sz="1400" b="0">
                <a:solidFill>
                  <a:srgbClr val="5A6572"/>
                </a:solidFill>
                <a:latin typeface="Arial"/>
              </a:rPr>
              <a:t> yet.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-ed and -ing adjectives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amazed / amazing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hayratda qolgan / hayratlanarli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magic show was </a:t>
            </a:r>
            <a:r>
              <a:rPr sz="1400" b="1">
                <a:solidFill>
                  <a:srgbClr val="5A6572"/>
                </a:solidFill>
                <a:latin typeface="Arial"/>
              </a:rPr>
              <a:t>amazing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all the children were </a:t>
            </a:r>
            <a:r>
              <a:rPr sz="1400" b="1">
                <a:solidFill>
                  <a:srgbClr val="5A6572"/>
                </a:solidFill>
                <a:latin typeface="Arial"/>
              </a:rPr>
              <a:t>amazed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interested / interesting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qiziqqan / qiziqarli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interested</a:t>
            </a:r>
            <a:r>
              <a:rPr sz="1400" b="0">
                <a:solidFill>
                  <a:srgbClr val="5A6572"/>
                </a:solidFill>
                <a:latin typeface="Arial"/>
              </a:rPr>
              <a:t> in space, so this book is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excited / exciting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hayajonlangan / hayajonli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match was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the fans were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excited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-ed and -ing adjectives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frightened / frightening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qo‘rqib ketgan / qo‘rqinchli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storm was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my little brother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surprised / surprising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hayron qolgan / ajablanarli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news was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were all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😵‍💫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confused / confusing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boshi qotgan / chalkash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rules of the game were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the players got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Offers and reminders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offer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(yordam berishni taklif qilish)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Thanks for your </a:t>
            </a:r>
            <a:r>
              <a:rPr sz="1400" b="1">
                <a:solidFill>
                  <a:srgbClr val="5A6572"/>
                </a:solidFill>
                <a:latin typeface="Arial"/>
              </a:rPr>
              <a:t>offer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the bag myself.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suggestion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taklif, fikr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made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suggestion</a:t>
            </a:r>
            <a:r>
              <a:rPr sz="1400" b="0">
                <a:solidFill>
                  <a:srgbClr val="5A6572"/>
                </a:solidFill>
                <a:latin typeface="Arial"/>
              </a:rPr>
              <a:t>: a picnic by the river.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remind (sb) about (sth)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 biror narsani) eslatmoq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remind me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tomorrow?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Grandad's story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grandad loves telling stories about his </a:t>
            </a:r>
            <a:r>
              <a:rPr sz="1600" b="1">
                <a:solidFill>
                  <a:srgbClr val="1E2A38"/>
                </a:solidFill>
                <a:latin typeface="Arial"/>
              </a:rPr>
              <a:t>childhood</a:t>
            </a:r>
            <a:r>
              <a:rPr sz="1600" b="0">
                <a:solidFill>
                  <a:srgbClr val="1E2A38"/>
                </a:solidFill>
                <a:latin typeface="Arial"/>
              </a:rPr>
              <a:t>. My favourite one is a ghost story about his village. 'It was a </a:t>
            </a:r>
            <a:r>
              <a:rPr sz="1600" b="1">
                <a:solidFill>
                  <a:srgbClr val="1E2A38"/>
                </a:solidFill>
                <a:latin typeface="Arial"/>
              </a:rPr>
              <a:t>terrible</a:t>
            </a:r>
            <a:r>
              <a:rPr sz="1600" b="0">
                <a:solidFill>
                  <a:srgbClr val="1E2A38"/>
                </a:solidFill>
                <a:latin typeface="Arial"/>
              </a:rPr>
              <a:t> night,' he always begins. 'The wind was blowing and the dogs were barking.'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and his brother were </a:t>
            </a:r>
            <a:r>
              <a:rPr sz="1600" b="1">
                <a:solidFill>
                  <a:srgbClr val="1E2A38"/>
                </a:solidFill>
                <a:latin typeface="Arial"/>
              </a:rPr>
              <a:t>looking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their lost goat. Suddenly they heard </a:t>
            </a:r>
            <a:r>
              <a:rPr sz="1600" b="1">
                <a:solidFill>
                  <a:srgbClr val="1E2A38"/>
                </a:solidFill>
                <a:latin typeface="Arial"/>
              </a:rPr>
              <a:t>a scream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distance</a:t>
            </a:r>
            <a:r>
              <a:rPr sz="1600" b="0">
                <a:solidFill>
                  <a:srgbClr val="1E2A38"/>
                </a:solidFill>
                <a:latin typeface="Arial"/>
              </a:rPr>
              <a:t>. They were very </a:t>
            </a:r>
            <a:r>
              <a:rPr sz="1600" b="1">
                <a:solidFill>
                  <a:srgbClr val="1E2A38"/>
                </a:solidFill>
                <a:latin typeface="Arial"/>
              </a:rPr>
              <a:t>frightened</a:t>
            </a:r>
            <a:r>
              <a:rPr sz="1600" b="0">
                <a:solidFill>
                  <a:srgbClr val="1E2A38"/>
                </a:solidFill>
                <a:latin typeface="Arial"/>
              </a:rPr>
              <a:t>. Then they </a:t>
            </a:r>
            <a:r>
              <a:rPr sz="1600" b="1">
                <a:solidFill>
                  <a:srgbClr val="1E2A38"/>
                </a:solidFill>
                <a:latin typeface="Arial"/>
              </a:rPr>
              <a:t>noticed</a:t>
            </a:r>
            <a:r>
              <a:rPr sz="1600" b="0">
                <a:solidFill>
                  <a:srgbClr val="1E2A38"/>
                </a:solidFill>
                <a:latin typeface="Arial"/>
              </a:rPr>
              <a:t> a white figure near the old mill. It moved, and then it </a:t>
            </a:r>
            <a:r>
              <a:rPr sz="1600" b="1">
                <a:solidFill>
                  <a:srgbClr val="1E2A38"/>
                </a:solidFill>
                <a:latin typeface="Arial"/>
              </a:rPr>
              <a:t>disappeared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'Were you </a:t>
            </a:r>
            <a:r>
              <a:rPr sz="1600" b="1">
                <a:solidFill>
                  <a:srgbClr val="1E2A38"/>
                </a:solidFill>
                <a:latin typeface="Arial"/>
              </a:rPr>
              <a:t>worried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the goat?' I asked. 'Not at all,' he said. 'I was </a:t>
            </a:r>
            <a:r>
              <a:rPr sz="1600" b="1">
                <a:solidFill>
                  <a:srgbClr val="1E2A38"/>
                </a:solidFill>
                <a:latin typeface="Arial"/>
              </a:rPr>
              <a:t>worried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my brother — he was running home!' </a:t>
            </a:r>
            <a:r>
              <a:rPr sz="1600" b="1">
                <a:solidFill>
                  <a:srgbClr val="1E2A38"/>
                </a:solidFill>
                <a:latin typeface="Arial"/>
              </a:rPr>
              <a:t>Unfortunately</a:t>
            </a:r>
            <a:r>
              <a:rPr sz="1600" b="0">
                <a:solidFill>
                  <a:srgbClr val="1E2A38"/>
                </a:solidFill>
                <a:latin typeface="Arial"/>
              </a:rPr>
              <a:t>, they never found the goat. Or maybe it found them — the white figure was the goat!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Grandad's story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Grandad tells this story at every family party, and everybody always laughs at the end. It's a </a:t>
            </a:r>
            <a:r>
              <a:rPr sz="1600" b="1">
                <a:solidFill>
                  <a:srgbClr val="1E2A38"/>
                </a:solidFill>
                <a:latin typeface="Arial"/>
              </a:rPr>
              <a:t>strange</a:t>
            </a:r>
            <a:r>
              <a:rPr sz="1600" b="0">
                <a:solidFill>
                  <a:srgbClr val="1E2A38"/>
                </a:solidFill>
                <a:latin typeface="Arial"/>
              </a:rPr>
              <a:t> story, but it's also a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amazing</a:t>
            </a:r>
            <a:r>
              <a:rPr sz="1600" b="0">
                <a:solidFill>
                  <a:srgbClr val="1E2A38"/>
                </a:solidFill>
                <a:latin typeface="Arial"/>
              </a:rPr>
              <a:t>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kind of story is Grandad's favourite one?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Grandad and his brother looking for?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they notice near the old mill?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was Grandad worried about?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the white figure, maybe?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(A–E), siz bir daqiqada iloji boricha ko‘p so‘z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story words · B: verbs and prepositions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party words · D: -ed / -ing · E: offers and reminders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words do you still forget? Write them on a sticky note.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So‘zlarni qanday yodlaymiz: juftliklar va birikmalar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-ed</a:t>
            </a:r>
            <a:r>
              <a:rPr sz="1800" b="0">
                <a:solidFill>
                  <a:srgbClr val="1E2A38"/>
                </a:solidFill>
                <a:latin typeface="Arial"/>
              </a:rPr>
              <a:t> — kim qanday his qiladi, </a:t>
            </a:r>
            <a:r>
              <a:rPr sz="1800" b="1">
                <a:solidFill>
                  <a:srgbClr val="1E2A38"/>
                </a:solidFill>
                <a:latin typeface="Arial"/>
              </a:rPr>
              <a:t>-ing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narsa qanday: </a:t>
            </a:r>
            <a:r>
              <a:rPr sz="1800" b="1">
                <a:solidFill>
                  <a:srgbClr val="1E2A38"/>
                </a:solidFill>
                <a:latin typeface="Arial"/>
              </a:rPr>
              <a:t>I was confused</a:t>
            </a:r>
            <a:r>
              <a:rPr sz="1800" b="0">
                <a:solidFill>
                  <a:srgbClr val="1E2A38"/>
                </a:solidFill>
                <a:latin typeface="Arial"/>
              </a:rPr>
              <a:t>. The rules were </a:t>
            </a:r>
            <a:r>
              <a:rPr sz="1800" b="1">
                <a:solidFill>
                  <a:srgbClr val="1E2A38"/>
                </a:solidFill>
                <a:latin typeface="Arial"/>
              </a:rPr>
              <a:t>confusing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Fe’l + predlog</a:t>
            </a:r>
            <a:r>
              <a:rPr sz="1800" b="0">
                <a:solidFill>
                  <a:srgbClr val="1E2A38"/>
                </a:solidFill>
                <a:latin typeface="Arial"/>
              </a:rPr>
              <a:t> — birga yodlang: </a:t>
            </a:r>
            <a:r>
              <a:rPr sz="1800" b="1">
                <a:solidFill>
                  <a:srgbClr val="1E2A38"/>
                </a:solidFill>
                <a:latin typeface="Arial"/>
              </a:rPr>
              <a:t>wait for</a:t>
            </a:r>
            <a:r>
              <a:rPr sz="1800" b="0">
                <a:solidFill>
                  <a:srgbClr val="1E2A38"/>
                </a:solidFill>
                <a:latin typeface="Arial"/>
              </a:rPr>
              <a:t>, worry </a:t>
            </a:r>
            <a:r>
              <a:rPr sz="1800" b="1">
                <a:solidFill>
                  <a:srgbClr val="1E2A38"/>
                </a:solidFill>
                <a:latin typeface="Arial"/>
              </a:rPr>
              <a:t>about</a:t>
            </a:r>
            <a:r>
              <a:rPr sz="1800" b="0">
                <a:solidFill>
                  <a:srgbClr val="1E2A38"/>
                </a:solidFill>
                <a:latin typeface="Arial"/>
              </a:rPr>
              <a:t>, listen </a:t>
            </a:r>
            <a:r>
              <a:rPr sz="1800" b="1">
                <a:solidFill>
                  <a:srgbClr val="1E2A38"/>
                </a:solidFill>
                <a:latin typeface="Arial"/>
              </a:rPr>
              <a:t>to</a:t>
            </a:r>
            <a:r>
              <a:rPr sz="1800" b="0">
                <a:solidFill>
                  <a:srgbClr val="1E2A38"/>
                </a:solidFill>
                <a:latin typeface="Arial"/>
              </a:rPr>
              <a:t>, laugh </a:t>
            </a:r>
            <a:r>
              <a:rPr sz="1800" b="1">
                <a:solidFill>
                  <a:srgbClr val="1E2A38"/>
                </a:solidFill>
                <a:latin typeface="Arial"/>
              </a:rPr>
              <a:t>at</a:t>
            </a:r>
            <a:r>
              <a:rPr sz="1800" b="0">
                <a:solidFill>
                  <a:srgbClr val="1E2A38"/>
                </a:solidFill>
                <a:latin typeface="Arial"/>
              </a:rPr>
              <a:t>, look </a:t>
            </a:r>
            <a:r>
              <a:rPr sz="1800" b="1">
                <a:solidFill>
                  <a:srgbClr val="1E2A38"/>
                </a:solidFill>
                <a:latin typeface="Arial"/>
              </a:rPr>
              <a:t>for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Qarama-qarshi juftliklar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indoors ↔ outdoors · cheap ↔ expensive · appear ↔ disappear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So‘z oilasi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child → childhood · fortunately ↔ unfortunately · a reply → to reply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Taklif va javob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Shall I …? / Why don't I …?</a:t>
            </a:r>
            <a:r>
              <a:rPr sz="1800" b="0">
                <a:solidFill>
                  <a:srgbClr val="1E2A38"/>
                </a:solidFill>
                <a:latin typeface="Arial"/>
              </a:rPr>
              <a:t> = </a:t>
            </a:r>
            <a:r>
              <a:rPr sz="1800" b="1">
                <a:solidFill>
                  <a:srgbClr val="1E2A38"/>
                </a:solidFill>
                <a:latin typeface="Arial"/>
              </a:rPr>
              <a:t>an offer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Yes, please.</a:t>
            </a:r>
            <a:r>
              <a:rPr sz="1800" b="0">
                <a:solidFill>
                  <a:srgbClr val="1E2A38"/>
                </a:solidFill>
                <a:latin typeface="Arial"/>
              </a:rPr>
              <a:t> · taklifga: </a:t>
            </a:r>
            <a:r>
              <a:rPr sz="1800" b="1">
                <a:solidFill>
                  <a:srgbClr val="1E2A38"/>
                </a:solidFill>
                <a:latin typeface="Arial"/>
              </a:rPr>
              <a:t>That's a good suggestion.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(choose)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Choose A, B or C. Write only the letter. Circle the two items you were not sure about.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I was a child, I lived in Nukus. I have happy memories of my ___. A) distance B) childhood C) adventure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didn't ___ the new student in our class. Was she here yesterday? A) notice B) reply C) disappear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guests ___ at six o'clock, and the party started. A) noticed B) arrived C) screamed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heard a loud ___ in the night and woke up. A) scream B) treasure C) character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wait ___ me after school? A) to B) at C) for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worried ___ my maths test tomorrow. A) about B) for C) at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(choose)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had the party ___ because it was a sunny day. A) indoors B) outdoors C) cheap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Let's ___ two big pizzas for the party. A) order B) arrive C) reply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book is really ___. I can't stop reading it! A) interested B) interesting C) confused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'Why don't I carry the boxes?' — '___' A) That's very kind of you. B) Poor you! C) You're joking!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(complete)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with one word.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crew of the spaceship saw a strange light far away in the 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___, we lost the match 0–3. (= sadly)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don't laugh ___ me!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are you talking ___ on the phone?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put up balloons and other ___ in the school hall.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sent the invitation, but I haven't had a ___ from Ali yet.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(complete)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was so ___ (frighten) that I couldn't move.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football match was ___ (excite) — it finished 4–4!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Sh___ I help you with the decorations? — Yes, please!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___ me about the meeting tomorrow? I always forget!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3–4-bo‘lim so‘zlarida urg‘u — takrorlang: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CHILDhood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unFORtunately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deco-RA-tions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re-FRESH-ments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IN-doors · OUT-doors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FRIGHT-en-ing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sur-PRIS-ing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sug-GES-tion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-ed oxiri: frightened /t/ emas — /d/; excited, interested — /ɪd/.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Robin Hood is my favourite ________ in the book.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lived in a village in my ________, but now I live in Tashkent.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didn't ________ your new haircut. It looks great!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ran to the station. ________, we missed the train.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Can I listen ________ your new song?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little brother is always looking ________ his socks!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café is very ________ — a sandwich is only 5,000 som.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It's too cold to play outside. Let's play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end of the film was really ________. Nobody expected it! (surprise)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'Let's have the party in the garden.' 'That's a good ________.'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bolaligingiz haqida uch gap ayting: In my childhood, I 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Ikki so‘zni tanlang (masalan, frightened va in the distance) va ular bilan mini-hikoya to‘qing.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yordam taklif qiling (Shall I …? / Why don't I …?) — u javob beradi.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Kartalar 17–28-darslardan (+ 8, 11, 12-darslardan to‘rtta); WB p. 18 so‘zlariga alohida e’tibor: </a:t>
            </a:r>
            <a:r>
              <a:rPr sz="1600" b="1">
                <a:solidFill>
                  <a:srgbClr val="1E2A38"/>
                </a:solidFill>
                <a:latin typeface="Arial"/>
              </a:rPr>
              <a:t>childhood, notice, unfortunately, terrible, worried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notice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«sezib qolmoq» (ko‘zga tashlanmoq); </a:t>
            </a:r>
            <a:r>
              <a:rPr sz="1600" b="1">
                <a:solidFill>
                  <a:srgbClr val="1E2A38"/>
                </a:solidFill>
                <a:latin typeface="Arial"/>
              </a:rPr>
              <a:t>see</a:t>
            </a:r>
            <a:r>
              <a:rPr sz="1600" b="0">
                <a:solidFill>
                  <a:srgbClr val="1E2A38"/>
                </a:solidFill>
                <a:latin typeface="Arial"/>
              </a:rPr>
              <a:t> — oddiy «ko‘rmoq».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«…ib qolgan, …gan» (odam): </a:t>
            </a:r>
            <a:r>
              <a:rPr sz="1600" b="1">
                <a:solidFill>
                  <a:srgbClr val="1E2A38"/>
                </a:solidFill>
                <a:latin typeface="Arial"/>
              </a:rPr>
              <a:t>confused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boshi qotgan;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«…arli» (narsa): </a:t>
            </a:r>
            <a:r>
              <a:rPr sz="1600" b="1">
                <a:solidFill>
                  <a:srgbClr val="1E2A38"/>
                </a:solidFill>
                <a:latin typeface="Arial"/>
              </a:rPr>
              <a:t>confusing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chalkash.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Shall I …? / Why don’t I …?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yordam taklifi; </a:t>
            </a:r>
            <a:r>
              <a:rPr sz="1600" b="1">
                <a:solidFill>
                  <a:srgbClr val="1E2A38"/>
                </a:solidFill>
                <a:latin typeface="Arial"/>
              </a:rPr>
              <a:t>Let's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birga qilishni taklif qilish.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Units 3–4 Wordpower words (WB p. 18, 24, 26); write 10 sentences.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sozlar.com/vocab/cards/?set=grade8-lesson32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two items you circled in the test — write a sentence with each.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Noah1806 · CC BY-SA 4.0 · https://commons.wikimedia.org/w/index.php?curid=59440801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