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31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Units 3–4 Game Lesson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3–4-bo‘limlar: o‘yinli takror darsi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Skill based game lesson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3891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5378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Baozhong Junior High School (褒忠國中 雲端網)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Recognise and use about 35 Units 3–4 words and phrases quickly in two So‘z poygasi rounds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Describe actions in the present continuous in a charades game (What am I doing? — You’re …ing.)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Guess shops and shapes from short riddles and make their own riddle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in a team, follow the rules and play fairly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and shopping (lessons 15, 17)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florist’s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gul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buy some roses for Mum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florist’s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butcher’s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qassob do‘koni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Mum buys meat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butcher’s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grocer’s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oziq-ovqat do‘koni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buy apples and tomatoes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grocer’s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bookshop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 do‘koni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buy my school books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bookshop</a:t>
            </a:r>
            <a:r>
              <a:rPr sz="1400" b="0">
                <a:solidFill>
                  <a:srgbClr val="5A6572"/>
                </a:solidFill>
                <a:latin typeface="Arial"/>
              </a:rPr>
              <a:t> near our house.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and shopping (lessons 15, 17)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shoe 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poyabzal do‘koni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need new trainers. Let’s go to the </a:t>
            </a:r>
            <a:r>
              <a:rPr sz="1400" b="1">
                <a:solidFill>
                  <a:srgbClr val="5A6572"/>
                </a:solidFill>
                <a:latin typeface="Arial"/>
              </a:rPr>
              <a:t>shoe shop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👥️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customer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xaridor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shop is full of </a:t>
            </a:r>
            <a:r>
              <a:rPr sz="1400" b="1">
                <a:solidFill>
                  <a:srgbClr val="5A6572"/>
                </a:solidFill>
                <a:latin typeface="Arial"/>
              </a:rPr>
              <a:t>customers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special offer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maxsus taklif, aksiya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a </a:t>
            </a:r>
            <a:r>
              <a:rPr sz="1400" b="1">
                <a:solidFill>
                  <a:srgbClr val="5A6572"/>
                </a:solidFill>
                <a:latin typeface="Arial"/>
              </a:rPr>
              <a:t>special offer</a:t>
            </a:r>
            <a:r>
              <a:rPr sz="1400" b="0">
                <a:solidFill>
                  <a:srgbClr val="5A6572"/>
                </a:solidFill>
                <a:latin typeface="Arial"/>
              </a:rPr>
              <a:t>: two T-shirts for the price of one!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💎️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expensive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qimmat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watch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expensive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Shops and shopping (lessons 15, 17)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cheap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arzon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bananas are </a:t>
            </a:r>
            <a:r>
              <a:rPr sz="1400" b="1">
                <a:solidFill>
                  <a:srgbClr val="5A6572"/>
                </a:solidFill>
                <a:latin typeface="Arial"/>
              </a:rPr>
              <a:t>cheap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market today.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try 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kiyib ko‘rmoq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</a:t>
            </a:r>
            <a:r>
              <a:rPr sz="1400" b="1">
                <a:solidFill>
                  <a:srgbClr val="5A6572"/>
                </a:solidFill>
                <a:latin typeface="Arial"/>
              </a:rPr>
              <a:t>try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these jeans, please?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shop assistant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sotuvchi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shop assistant</a:t>
            </a:r>
            <a:r>
              <a:rPr sz="1400" b="0">
                <a:solidFill>
                  <a:srgbClr val="5A6572"/>
                </a:solidFill>
                <a:latin typeface="Arial"/>
              </a:rPr>
              <a:t> is helping a customer at the moment.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What are they doing? (lessons 16, 18, 20)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hurry 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shoshilmoq, tezroq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Hurry up</a:t>
            </a:r>
            <a:r>
              <a:rPr sz="1400" b="0">
                <a:solidFill>
                  <a:srgbClr val="5A6572"/>
                </a:solidFill>
                <a:latin typeface="Arial"/>
              </a:rPr>
              <a:t>! Everybody is waiting for us.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silkitmoq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Grandpa is </a:t>
            </a:r>
            <a:r>
              <a:rPr sz="1400" b="1">
                <a:solidFill>
                  <a:srgbClr val="5A6572"/>
                </a:solidFill>
                <a:latin typeface="Arial"/>
              </a:rPr>
              <a:t>waving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us from the window.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raqsga tushmoq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Look! Those girls are </a:t>
            </a:r>
            <a:r>
              <a:rPr sz="1400" b="1">
                <a:solidFill>
                  <a:srgbClr val="5A6572"/>
                </a:solidFill>
                <a:latin typeface="Arial"/>
              </a:rPr>
              <a:t>dancing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stage.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cook dinner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kechki ovqat pishirmoq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Something smells great! 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cooking dinner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kitchen.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🧽️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wash the dishes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idish-tovoq yuvmoq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Right now my brother is </a:t>
            </a:r>
            <a:r>
              <a:rPr sz="1400" b="1">
                <a:solidFill>
                  <a:srgbClr val="5A6572"/>
                </a:solidFill>
                <a:latin typeface="Arial"/>
              </a:rPr>
              <a:t>washing the dishes</a:t>
            </a:r>
            <a:r>
              <a:rPr sz="1400" b="0">
                <a:solidFill>
                  <a:srgbClr val="5A6572"/>
                </a:solidFill>
                <a:latin typeface="Arial"/>
              </a:rPr>
              <a:t> after dinner.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What are they doing? (lessons 16, 18, 20)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a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suratga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taking a photo</a:t>
            </a:r>
            <a:r>
              <a:rPr sz="1400" b="0">
                <a:solidFill>
                  <a:srgbClr val="5A6572"/>
                </a:solidFill>
                <a:latin typeface="Arial"/>
              </a:rPr>
              <a:t> of the mountains.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carry somebody on your shoulders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yelkasiga mindirib 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is </a:t>
            </a:r>
            <a:r>
              <a:rPr sz="1400" b="1">
                <a:solidFill>
                  <a:srgbClr val="5A6572"/>
                </a:solidFill>
                <a:latin typeface="Arial"/>
              </a:rPr>
              <a:t>carrying my little brother on his shoulders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bazaar.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throw snowballs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qorbo‘ron o‘ynamoq, qor otishmoq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school the children are </a:t>
            </a:r>
            <a:r>
              <a:rPr sz="1400" b="1">
                <a:solidFill>
                  <a:srgbClr val="5A6572"/>
                </a:solidFill>
                <a:latin typeface="Arial"/>
              </a:rPr>
              <a:t>throwing snowballs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yard.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two girls are </a:t>
            </a:r>
            <a:r>
              <a:rPr sz="1400" b="1">
                <a:solidFill>
                  <a:srgbClr val="5A6572"/>
                </a:solidFill>
                <a:latin typeface="Arial"/>
              </a:rPr>
              <a:t>laughing</a:t>
            </a:r>
            <a:r>
              <a:rPr sz="1400" b="0">
                <a:solidFill>
                  <a:srgbClr val="5A6572"/>
                </a:solidFill>
                <a:latin typeface="Arial"/>
              </a:rPr>
              <a:t> at a funny video on the phone.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Shapes and sizes (lesson 17)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dumaloq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need a </a:t>
            </a:r>
            <a:r>
              <a:rPr sz="1400" b="1">
                <a:solidFill>
                  <a:srgbClr val="5A6572"/>
                </a:solidFill>
                <a:latin typeface="Arial"/>
              </a:rPr>
              <a:t>round</a:t>
            </a:r>
            <a:r>
              <a:rPr sz="1400" b="0">
                <a:solidFill>
                  <a:srgbClr val="5A6572"/>
                </a:solidFill>
                <a:latin typeface="Arial"/>
              </a:rPr>
              <a:t> table for our big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square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kvadrat shaklidagi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prefer </a:t>
            </a:r>
            <a:r>
              <a:rPr sz="1400" b="1">
                <a:solidFill>
                  <a:srgbClr val="5A6572"/>
                </a:solidFill>
                <a:latin typeface="Arial"/>
              </a:rPr>
              <a:t>square</a:t>
            </a:r>
            <a:r>
              <a:rPr sz="1400" b="0">
                <a:solidFill>
                  <a:srgbClr val="5A6572"/>
                </a:solidFill>
                <a:latin typeface="Arial"/>
              </a:rPr>
              <a:t> plates — they look modern.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🔺️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triangular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uchburchak shaklidagi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loves </a:t>
            </a:r>
            <a:r>
              <a:rPr sz="1400" b="1">
                <a:solidFill>
                  <a:srgbClr val="5A6572"/>
                </a:solidFill>
                <a:latin typeface="Arial"/>
              </a:rPr>
              <a:t>triangular</a:t>
            </a:r>
            <a:r>
              <a:rPr sz="1400" b="0">
                <a:solidFill>
                  <a:srgbClr val="5A6572"/>
                </a:solidFill>
                <a:latin typeface="Arial"/>
              </a:rPr>
              <a:t> sandwiches.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flat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yassi, tekis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love my new tablet — it’s thin and </a:t>
            </a:r>
            <a:r>
              <a:rPr sz="1400" b="1">
                <a:solidFill>
                  <a:srgbClr val="5A6572"/>
                </a:solidFill>
                <a:latin typeface="Arial"/>
              </a:rPr>
              <a:t>flat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Shapes and sizes (lesson 17)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🐜️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jajji, juda kichkina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 ant is a </a:t>
            </a:r>
            <a:r>
              <a:rPr sz="1400" b="1">
                <a:solidFill>
                  <a:srgbClr val="5A6572"/>
                </a:solidFill>
                <a:latin typeface="Arial"/>
              </a:rPr>
              <a:t>tiny</a:t>
            </a:r>
            <a:r>
              <a:rPr sz="1400" b="0">
                <a:solidFill>
                  <a:srgbClr val="5A6572"/>
                </a:solidFill>
                <a:latin typeface="Arial"/>
              </a:rPr>
              <a:t> insect, but it’s very strong.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narrow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street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narrow</a:t>
            </a:r>
            <a:r>
              <a:rPr sz="1400" b="0">
                <a:solidFill>
                  <a:srgbClr val="5A6572"/>
                </a:solidFill>
                <a:latin typeface="Arial"/>
              </a:rPr>
              <a:t>, so big buses don’t go there.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wide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river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wide</a:t>
            </a:r>
            <a:r>
              <a:rPr sz="1400" b="0">
                <a:solidFill>
                  <a:srgbClr val="5A6572"/>
                </a:solidFill>
                <a:latin typeface="Arial"/>
              </a:rPr>
              <a:t> here, so we need a bridge.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Unit 4 mix (lessons 22–28)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newspaper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gazeta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reads the </a:t>
            </a:r>
            <a:r>
              <a:rPr sz="1400" b="1">
                <a:solidFill>
                  <a:srgbClr val="5A6572"/>
                </a:solidFill>
                <a:latin typeface="Arial"/>
              </a:rPr>
              <a:t>newspaper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his morning tea.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📜️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poem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she’r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We’re learning a </a:t>
            </a:r>
            <a:r>
              <a:rPr sz="1400" b="1">
                <a:solidFill>
                  <a:srgbClr val="5A6572"/>
                </a:solidFill>
                <a:latin typeface="Arial"/>
              </a:rPr>
              <a:t>poem</a:t>
            </a:r>
            <a:r>
              <a:rPr sz="1400" b="0">
                <a:solidFill>
                  <a:srgbClr val="5A6572"/>
                </a:solidFill>
                <a:latin typeface="Arial"/>
              </a:rPr>
              <a:t> by heart for the spring concert.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speak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balandroq gapirmoq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Speak up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 — we can’t hear you at the back.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Unit 4 mix (lessons 22–28)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🤫️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whisper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shivirlamoq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Don’t tell anyone — just </a:t>
            </a:r>
            <a:r>
              <a:rPr sz="1400" b="1">
                <a:solidFill>
                  <a:srgbClr val="5A6572"/>
                </a:solidFill>
                <a:latin typeface="Arial"/>
              </a:rPr>
              <a:t>whisper</a:t>
            </a:r>
            <a:r>
              <a:rPr sz="1400" b="0">
                <a:solidFill>
                  <a:srgbClr val="5A6572"/>
                </a:solidFill>
                <a:latin typeface="Arial"/>
              </a:rPr>
              <a:t> it in my 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baqirmoq, qichqirmoq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shout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library.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heavy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box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heavy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can carry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E. Help yourself! (lessons 15, 19)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help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marhamat, o‘zingiz oling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plov on the table — </a:t>
            </a:r>
            <a:r>
              <a:rPr sz="1400" b="1">
                <a:solidFill>
                  <a:srgbClr val="5A6572"/>
                </a:solidFill>
                <a:latin typeface="Arial"/>
              </a:rPr>
              <a:t>help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enjoy yourself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maza qilmoq, zavqlanmoq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enjoy ourselves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shopping centre.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Before we play — five things to remember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Do‘konlar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the butcher’s, the florist’s, the grocer’s</a:t>
            </a:r>
            <a:r>
              <a:rPr sz="1800" b="0">
                <a:solidFill>
                  <a:srgbClr val="1E2A38"/>
                </a:solidFill>
                <a:latin typeface="Arial"/>
              </a:rPr>
              <a:t> — oxirida </a:t>
            </a:r>
            <a:r>
              <a:rPr sz="1800" b="1">
                <a:solidFill>
                  <a:srgbClr val="1E2A38"/>
                </a:solidFill>
                <a:latin typeface="Arial"/>
              </a:rPr>
              <a:t>’s</a:t>
            </a:r>
            <a:r>
              <a:rPr sz="1800" b="0">
                <a:solidFill>
                  <a:srgbClr val="1E2A38"/>
                </a:solidFill>
                <a:latin typeface="Arial"/>
              </a:rPr>
              <a:t> («…ning do‘koni»).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Present continuous</a:t>
            </a:r>
            <a:r>
              <a:rPr sz="1800" b="0">
                <a:solidFill>
                  <a:srgbClr val="1E2A38"/>
                </a:solidFill>
                <a:latin typeface="Arial"/>
              </a:rPr>
              <a:t> — hozir bo‘layotgan ish: </a:t>
            </a:r>
            <a:r>
              <a:rPr sz="1800" b="1">
                <a:solidFill>
                  <a:srgbClr val="1E2A38"/>
                </a:solidFill>
                <a:latin typeface="Arial"/>
              </a:rPr>
              <a:t>He’s carrying</a:t>
            </a:r>
            <a:r>
              <a:rPr sz="1800" b="0">
                <a:solidFill>
                  <a:srgbClr val="1E2A38"/>
                </a:solidFill>
                <a:latin typeface="Arial"/>
              </a:rPr>
              <a:t> a box. What </a:t>
            </a:r>
            <a:r>
              <a:rPr sz="1800" b="1">
                <a:solidFill>
                  <a:srgbClr val="1E2A38"/>
                </a:solidFill>
                <a:latin typeface="Arial"/>
              </a:rPr>
              <a:t>are</a:t>
            </a:r>
            <a:r>
              <a:rPr sz="1800" b="0">
                <a:solidFill>
                  <a:srgbClr val="1E2A38"/>
                </a:solidFill>
                <a:latin typeface="Arial"/>
              </a:rPr>
              <a:t> you </a:t>
            </a:r>
            <a:r>
              <a:rPr sz="1800" b="1">
                <a:solidFill>
                  <a:srgbClr val="1E2A38"/>
                </a:solidFill>
                <a:latin typeface="Arial"/>
              </a:rPr>
              <a:t>doing</a:t>
            </a:r>
            <a:r>
              <a:rPr sz="1800" b="0">
                <a:solidFill>
                  <a:srgbClr val="1E2A38"/>
                </a:solidFill>
                <a:latin typeface="Arial"/>
              </a:rPr>
              <a:t>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Shakllar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round, square, triangular, narrow / wide, tiny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A football is round.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myself / yourself</a:t>
            </a:r>
            <a:r>
              <a:rPr sz="1800" b="0">
                <a:solidFill>
                  <a:srgbClr val="1E2A38"/>
                </a:solidFill>
                <a:latin typeface="Arial"/>
              </a:rPr>
              <a:t> — «o‘zim / o‘zing»: </a:t>
            </a:r>
            <a:r>
              <a:rPr sz="1800" b="1">
                <a:solidFill>
                  <a:srgbClr val="1E2A38"/>
                </a:solidFill>
                <a:latin typeface="Arial"/>
              </a:rPr>
              <a:t>Help yourself!</a:t>
            </a:r>
            <a:r>
              <a:rPr sz="1800" b="0">
                <a:solidFill>
                  <a:srgbClr val="1E2A38"/>
                </a:solidFill>
                <a:latin typeface="Arial"/>
              </a:rPr>
              <a:t>; </a:t>
            </a:r>
            <a:r>
              <a:rPr sz="1800" b="1">
                <a:solidFill>
                  <a:srgbClr val="1E2A38"/>
                </a:solidFill>
                <a:latin typeface="Arial"/>
              </a:rPr>
              <a:t>these</a:t>
            </a:r>
            <a:r>
              <a:rPr sz="1800" b="0">
                <a:solidFill>
                  <a:srgbClr val="1E2A38"/>
                </a:solidFill>
                <a:latin typeface="Arial"/>
              </a:rPr>
              <a:t> — yaqindagi ko‘p narsa.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O‘yin qoidasi: har jamoaga </a:t>
            </a:r>
            <a:r>
              <a:rPr sz="1800" b="1">
                <a:solidFill>
                  <a:srgbClr val="1E2A38"/>
                </a:solidFill>
                <a:latin typeface="Arial"/>
              </a:rPr>
              <a:t>bitta</a:t>
            </a:r>
            <a:r>
              <a:rPr sz="1800" b="0">
                <a:solidFill>
                  <a:srgbClr val="1E2A38"/>
                </a:solidFill>
                <a:latin typeface="Arial"/>
              </a:rPr>
              <a:t> urinish, javob faqat </a:t>
            </a:r>
            <a:r>
              <a:rPr sz="1800" b="1">
                <a:solidFill>
                  <a:srgbClr val="1E2A38"/>
                </a:solidFill>
                <a:latin typeface="Arial"/>
              </a:rPr>
              <a:t>inglizcha</a:t>
            </a:r>
            <a:r>
              <a:rPr sz="1800" b="0">
                <a:solidFill>
                  <a:srgbClr val="1E2A38"/>
                </a:solidFill>
                <a:latin typeface="Arial"/>
              </a:rPr>
              <a:t>, ko‘chirmaymiz!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GAME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Games 1–2: So‘z poygasi — tug of war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sozlar.com/oyin → So‘z poygasi → set «7-sinf 31-dars» · 2 jamoa · Savollar: Alohida (arqon tortish).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Round 1 — Ma’no poygasi</a:t>
            </a:r>
            <a:r>
              <a:rPr sz="1600" b="0">
                <a:solidFill>
                  <a:srgbClr val="1E2A38"/>
                </a:solidFill>
                <a:latin typeface="Arial"/>
              </a:rPr>
              <a:t>: an English word → choose the Uzbek meaning (A S D F / J K L ;).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Round 2 — Bo‘shliq</a:t>
            </a:r>
            <a:r>
              <a:rPr sz="1600" b="0">
                <a:solidFill>
                  <a:srgbClr val="1E2A38"/>
                </a:solidFill>
                <a:latin typeface="Arial"/>
              </a:rPr>
              <a:t>: a sentence with a gap → choose the missing English word.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Each team has its OWN question — don’t look at the other side!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 right answer pulls the rope one step; a wrong answer gives one step to the other team.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Change the two players at the panel every 3–4 questions.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GAME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Game 4: Shop and shape riddles 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Listen, put up your hand and answer in a full sentence: It’s the … / It’s 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a shop. You buy sausages and chicken here. What am I?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a shop. You buy apples, potatoes and onions here. What am 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a shop. You buy roses and tulips here. What am I?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a shop. You buy trainers and boots here. What am I?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round and flat. You eat me with tomatoes and cheese. What am I?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594360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60120" y="60899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91640" y="60533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I’ve got three sides. A piece of cake often has my shape. What shape am I?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GAME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Game 4: Shop and shape riddles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the opposite of wide. What am I?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very, very small — like an ant. What am I?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work in a shop and I help the customers. Who am I?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566928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Your guests are at the table. You say: «Help …!»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Shop names end in ’s — say the /s/ or /z/ clearly: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butcher’s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/ˈbʊtʃəz/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florist’s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/ˈflɒrɪsts/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grocer’s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/ˈɡrəʊsəz/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customers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/ˈkʌstəməz/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triangular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/traɪˈæŋɡjələ/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yourself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/jɔːˈself/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-ing is one sound /ɪŋ/: carrying, washing, throwing — no hard /g/ at the end.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Mum wants some roses for Grandma, so we’re going to the ________. (f…)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are lots of ________ in the shops on Saturdays. (c…)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friends are on the train now. They’re ________ goodbye to us. (w…)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Hurry ________! The bus is coming! (u…)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football is ________. (r…)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There’s some fruit on the table — help ________! (y…)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Look at this baby mouse! It’s ________ — only three centimetres long! (t…)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Can you ________ up, please? We can’t hear you. (s…)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grandpa reads the ________ every morning. (n…)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can’t carry this bag — it’s too ________. (h…)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TEAMS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Charades — What am I doing? One student from each team takes a card and mimes the action. The team asks: Are you …ing? The actor answers: Yes, I am. / No, I’m not.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Score: the team guesses in 30 seconds — 2 points; if not, the other team can steal with one guess — 1 point.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your own riddle for the other team: I’m a shop. You buy … here. What am I? / I’m round and … What am I?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Game day in 7-A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Friday, and 7-A is having a game lesson. The class is in two teams — the Blue team and the Orange team.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Right now the Blue team is playing So‘z poygasi on the big screen. Madina is </a:t>
            </a:r>
            <a:r>
              <a:rPr sz="1600" b="1">
                <a:solidFill>
                  <a:srgbClr val="1E2A38"/>
                </a:solidFill>
                <a:latin typeface="Arial"/>
              </a:rPr>
              <a:t>shouting</a:t>
            </a:r>
            <a:r>
              <a:rPr sz="1600" b="0">
                <a:solidFill>
                  <a:srgbClr val="1E2A38"/>
                </a:solidFill>
                <a:latin typeface="Arial"/>
              </a:rPr>
              <a:t> the answers, and Bobur is </a:t>
            </a:r>
            <a:r>
              <a:rPr sz="1600" b="1">
                <a:solidFill>
                  <a:srgbClr val="1E2A38"/>
                </a:solidFill>
                <a:latin typeface="Arial"/>
              </a:rPr>
              <a:t>whispering</a:t>
            </a:r>
            <a:r>
              <a:rPr sz="1600" b="0">
                <a:solidFill>
                  <a:srgbClr val="1E2A38"/>
                </a:solidFill>
                <a:latin typeface="Arial"/>
              </a:rPr>
              <a:t>: “The </a:t>
            </a:r>
            <a:r>
              <a:rPr sz="1600" b="1">
                <a:solidFill>
                  <a:srgbClr val="1E2A38"/>
                </a:solidFill>
                <a:latin typeface="Arial"/>
              </a:rPr>
              <a:t>florist’s</a:t>
            </a:r>
            <a:r>
              <a:rPr sz="1600" b="0">
                <a:solidFill>
                  <a:srgbClr val="1E2A38"/>
                </a:solidFill>
                <a:latin typeface="Arial"/>
              </a:rPr>
              <a:t>! You buy flowers there!”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Orange team isn’t playing at the moment. They’re getting ready for charades. Aziz is standing in front of the class. He is carrying something on his shoulders.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“What am I doing?” he asks. “You’re carrying a </a:t>
            </a:r>
            <a:r>
              <a:rPr sz="1600" b="1">
                <a:solidFill>
                  <a:srgbClr val="1E2A38"/>
                </a:solidFill>
                <a:latin typeface="Arial"/>
              </a:rPr>
              <a:t>heavy</a:t>
            </a:r>
            <a:r>
              <a:rPr sz="1600" b="0">
                <a:solidFill>
                  <a:srgbClr val="1E2A38"/>
                </a:solidFill>
                <a:latin typeface="Arial"/>
              </a:rPr>
              <a:t> box!” says Lola. “No!” “You’re </a:t>
            </a:r>
            <a:r>
              <a:rPr sz="1600" b="1">
                <a:solidFill>
                  <a:srgbClr val="1E2A38"/>
                </a:solidFill>
                <a:latin typeface="Arial"/>
              </a:rPr>
              <a:t>carrying somebody on your shoulders</a:t>
            </a:r>
            <a:r>
              <a:rPr sz="1600" b="0">
                <a:solidFill>
                  <a:srgbClr val="1E2A38"/>
                </a:solidFill>
                <a:latin typeface="Arial"/>
              </a:rPr>
              <a:t>!” “Yes!” But it’s only his school bag!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Game day in 7-A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the teacher asks a riddle: “I’m </a:t>
            </a:r>
            <a:r>
              <a:rPr sz="1600" b="1">
                <a:solidFill>
                  <a:srgbClr val="1E2A38"/>
                </a:solidFill>
                <a:latin typeface="Arial"/>
              </a:rPr>
              <a:t>round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flat</a:t>
            </a:r>
            <a:r>
              <a:rPr sz="1600" b="0">
                <a:solidFill>
                  <a:srgbClr val="1E2A38"/>
                </a:solidFill>
                <a:latin typeface="Arial"/>
              </a:rPr>
              <a:t>, and you eat me with cheese. What am I?” Everyone knows the answer — a pizza!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At the end the score is 21 : 21. “It’s a draw!” says the teacher. Everybody is </a:t>
            </a:r>
            <a:r>
              <a:rPr sz="1600" b="1">
                <a:solidFill>
                  <a:srgbClr val="1E2A38"/>
                </a:solidFill>
                <a:latin typeface="Arial"/>
              </a:rPr>
              <a:t>laughing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7-A doing on Friday?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game is the Blue team playing?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Aziz really carrying?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round and flat in the riddle?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verbs in the present continuous.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team remembers more?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 jamoa navbat bilan bitta so‘z aytadi; takrorlagan yoki to‘xtab qolgan jamoa yutqazadi.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A: five shops in 30 seconds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B: three things people are doing right now in our school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C: five shape and size words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D: three Unit 4 words · E: two phrases with yourself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 dars YANGI so‘z bermaydi — hammasi 15–28-darslardan (3- va 4-bo‘limlar).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butcher’s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«qassoblik do‘koni» (</a:t>
            </a:r>
            <a:r>
              <a:rPr sz="1600" b="1">
                <a:solidFill>
                  <a:srgbClr val="1E2A38"/>
                </a:solidFill>
                <a:latin typeface="Arial"/>
              </a:rPr>
              <a:t>the butcher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qassobning o‘zi), </a:t>
            </a:r>
            <a:r>
              <a:rPr sz="1600" b="1">
                <a:solidFill>
                  <a:srgbClr val="1E2A38"/>
                </a:solidFill>
                <a:latin typeface="Arial"/>
              </a:rPr>
              <a:t>the florist’s</a:t>
            </a:r>
            <a:r>
              <a:rPr sz="1600" b="0">
                <a:solidFill>
                  <a:srgbClr val="1E2A38"/>
                </a:solidFill>
                <a:latin typeface="Arial"/>
              </a:rPr>
              <a:t> — gul do‘koni, </a:t>
            </a:r>
            <a:r>
              <a:rPr sz="1600" b="1">
                <a:solidFill>
                  <a:srgbClr val="1E2A38"/>
                </a:solidFill>
                <a:latin typeface="Arial"/>
              </a:rPr>
              <a:t>the grocer’s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oziq-ovqat do‘koni.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What are you doing?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«Nima qilyapsan?»: javob ham present continuous’da: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cooking dinner.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Help yourself!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«Marhamat, oling!» (mehmonga dasturxonda).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O‘yinda faqat </a:t>
            </a:r>
            <a:r>
              <a:rPr sz="1600" b="1">
                <a:solidFill>
                  <a:srgbClr val="1E2A38"/>
                </a:solidFill>
                <a:latin typeface="Arial"/>
              </a:rPr>
              <a:t>inglizcha</a:t>
            </a:r>
            <a:r>
              <a:rPr sz="1600" b="0">
                <a:solidFill>
                  <a:srgbClr val="1E2A38"/>
                </a:solidFill>
                <a:latin typeface="Arial"/>
              </a:rPr>
              <a:t> javob hisoblanadi — o‘zbekcha javob ball bermaydi.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Units 3–4 items with the flashcards: sozlar.com/vocab/cards/?set=grade7-lesson31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Prepare 5 quiz questions for the class game: one about shops, one in the present continuous, one about shapes, one with a pronoun (yourself, these …) and one with a Unit 4 word.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Play So‘z poygasi at home in the 1 o‘yinchi mode (set «7-sinf 31-dars») and try to beat your class score.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Baozhong Junior High School (褒忠國中 雲端網) · CC BY 2.0 · https://commons.wikimedia.org/wiki/File:Students_engaging_in_tug-of-war_competition_in_Baozhong_Junior_High_School_20120601.jpg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