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Project: A Reply about a Surprise Party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Loyiha: syurpriz ziyofat haqida do‘stga javob xati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Project work: Writing a reply to a friend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439" y="1371600"/>
            <a:ext cx="2368322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Android-a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information in four sentences about a voicemail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planner: first line, three paragraphs, closing expressions, final line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present perfect to say what they have done for the party (I've made …, I haven't … yet)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a 60–80 word note to a friend (ex.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p. 39 (ex. 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39, word list closed.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Before you listen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to‘rt gapni o‘qing: har birida ikki variant. Qaysi biri bo‘lishi mumkin?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Anna’ning ovozli xabarini tinglang va to‘g‘ri variantni tanlang (1–4).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Diqqat</a:t>
            </a:r>
            <a:r>
              <a:rPr sz="1600" b="0">
                <a:solidFill>
                  <a:srgbClr val="1E2A38"/>
                </a:solidFill>
                <a:latin typeface="Arial"/>
              </a:rPr>
              <a:t>: ikkala variant ham tilga olinadi — gapning oxirigacha tinglang!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Second listening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javobingizni tekshiring va har javob uchun bitta «dalil» so‘zni yozing.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39 (ex. 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1</a:t>
            </a:r>
            <a:r>
              <a:rPr sz="1600" b="0">
                <a:solidFill>
                  <a:srgbClr val="1E2A38"/>
                </a:solidFill>
                <a:latin typeface="Arial"/>
              </a:rPr>
              <a:t> Mrs Smith — «It isn't for Mr Smith … he's staying with us.»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2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a note to Ben — «Please don't call Ben — he's lost his phone.»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3</a:t>
            </a:r>
            <a:r>
              <a:rPr sz="1600" b="0">
                <a:solidFill>
                  <a:srgbClr val="1E2A38"/>
                </a:solidFill>
                <a:latin typeface="Arial"/>
              </a:rPr>
              <a:t> your house — «his flat is too small … the party is going to be at your house.»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4</a:t>
            </a:r>
            <a:r>
              <a:rPr sz="1600" b="0">
                <a:solidFill>
                  <a:srgbClr val="1E2A38"/>
                </a:solidFill>
                <a:latin typeface="Arial"/>
              </a:rPr>
              <a:t> 7.30 — «Ben said seven o'clock, but … the party starts at half past seven.»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Kalit faqat bizning yozuvga mos (kitob audiosi 15 bizda yo‘q).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Phone messages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voicemail message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ovozli xabar (telefonda qoldirilgan)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couldn’t answer, so my aunt left a </a:t>
            </a:r>
            <a:r>
              <a:rPr sz="1400" b="1">
                <a:solidFill>
                  <a:srgbClr val="5A6572"/>
                </a:solidFill>
                <a:latin typeface="Arial"/>
              </a:rPr>
              <a:t>voicemail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 a message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xabar qoldirmoq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answered the phone,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left a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 for Aziz.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missed call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javobsiz qolgan qo‘ng‘iroq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saw </a:t>
            </a:r>
            <a:r>
              <a:rPr sz="1400" b="1">
                <a:solidFill>
                  <a:srgbClr val="5A6572"/>
                </a:solidFill>
                <a:latin typeface="Arial"/>
              </a:rPr>
              <a:t>a missed call</a:t>
            </a:r>
            <a:r>
              <a:rPr sz="1400" b="0">
                <a:solidFill>
                  <a:srgbClr val="5A6572"/>
                </a:solidFill>
                <a:latin typeface="Arial"/>
              </a:rPr>
              <a:t> from Anna, so I phoned her at once.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Phone messages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to somebody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 bilandir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Hello, it’s Anna. Can I </a:t>
            </a:r>
            <a:r>
              <a:rPr sz="1400" b="1">
                <a:solidFill>
                  <a:srgbClr val="5A6572"/>
                </a:solidFill>
                <a:latin typeface="Arial"/>
              </a:rPr>
              <a:t>speak to</a:t>
            </a:r>
            <a:r>
              <a:rPr sz="1400" b="0">
                <a:solidFill>
                  <a:srgbClr val="5A6572"/>
                </a:solidFill>
                <a:latin typeface="Arial"/>
              </a:rPr>
              <a:t> Ben, please?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phone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 qo‘ng‘irog‘i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phone call</a:t>
            </a:r>
            <a:r>
              <a:rPr sz="1400" b="0">
                <a:solidFill>
                  <a:srgbClr val="5A6572"/>
                </a:solidFill>
                <a:latin typeface="Arial"/>
              </a:rPr>
              <a:t> from my cousin in Bukhara last night.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answer the phone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telefonga javob bermoq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was cooking,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answered the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leaving party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leaving party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xayrlashuv ziyofati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is having </a:t>
            </a:r>
            <a:r>
              <a:rPr sz="1400" b="1">
                <a:solidFill>
                  <a:srgbClr val="5A6572"/>
                </a:solidFill>
                <a:latin typeface="Arial"/>
              </a:rPr>
              <a:t>a leaving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for Mr Rahimov on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say goodbye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say goodbye</a:t>
            </a:r>
            <a:r>
              <a:rPr sz="1400" b="0">
                <a:solidFill>
                  <a:srgbClr val="5A6572"/>
                </a:solidFill>
                <a:latin typeface="Arial"/>
              </a:rPr>
              <a:t> to our coach in a special way.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miss somebody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kimnidir sog‘inmoq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Mrs Smith is a great teacher. We’ll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miss her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farewell present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xayrlashuv sovg‘asi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bought a nice </a:t>
            </a:r>
            <a:r>
              <a:rPr sz="1400" b="1">
                <a:solidFill>
                  <a:srgbClr val="5A6572"/>
                </a:solidFill>
                <a:latin typeface="Arial"/>
              </a:rPr>
              <a:t>farewell present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English teacher.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leaving party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sign a card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otkritkaga imzo qo‘ymoq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in the class has </a:t>
            </a:r>
            <a:r>
              <a:rPr sz="1400" b="1">
                <a:solidFill>
                  <a:srgbClr val="5A6572"/>
                </a:solidFill>
                <a:latin typeface="Arial"/>
              </a:rPr>
              <a:t>signed the card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Mrs Smith.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kvartira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Ben’s </a:t>
            </a:r>
            <a:r>
              <a:rPr sz="1400" b="1">
                <a:solidFill>
                  <a:srgbClr val="5A6572"/>
                </a:solidFill>
                <a:latin typeface="Arial"/>
              </a:rPr>
              <a:t>flat</a:t>
            </a:r>
            <a:r>
              <a:rPr sz="1400" b="0">
                <a:solidFill>
                  <a:srgbClr val="5A6572"/>
                </a:solidFill>
                <a:latin typeface="Arial"/>
              </a:rPr>
              <a:t> is too small for thirty people.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half past seven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yetti yarimda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party starts </a:t>
            </a:r>
            <a:r>
              <a:rPr sz="1400" b="1">
                <a:solidFill>
                  <a:srgbClr val="5A6572"/>
                </a:solidFill>
                <a:latin typeface="Arial"/>
              </a:rPr>
              <a:t>at half past seven</a:t>
            </a:r>
            <a:r>
              <a:rPr sz="1400" b="0">
                <a:solidFill>
                  <a:srgbClr val="5A6572"/>
                </a:solidFill>
                <a:latin typeface="Arial"/>
              </a:rPr>
              <a:t>, so please don’t be late.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end of the month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oyning oxiri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is leaving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end of the month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 to get there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along the street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 bo‘ylab yurmoq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Go along the street</a:t>
            </a:r>
            <a:r>
              <a:rPr sz="1400" b="0">
                <a:solidFill>
                  <a:srgbClr val="5A6572"/>
                </a:solidFill>
                <a:latin typeface="Arial"/>
              </a:rPr>
              <a:t> until you see a big blue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five-minute walk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 besh daqiqalik yo‘l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house is </a:t>
            </a:r>
            <a:r>
              <a:rPr sz="1400" b="1">
                <a:solidFill>
                  <a:srgbClr val="5A6572"/>
                </a:solidFill>
                <a:latin typeface="Arial"/>
              </a:rPr>
              <a:t>a five-minute walk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bus stop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 bekati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bus stop</a:t>
            </a:r>
            <a:r>
              <a:rPr sz="1400" b="0">
                <a:solidFill>
                  <a:srgbClr val="5A6572"/>
                </a:solidFill>
                <a:latin typeface="Arial"/>
              </a:rPr>
              <a:t> right in front of my house.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crossroads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chorraha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Turn right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crossroads</a:t>
            </a:r>
            <a:r>
              <a:rPr sz="1400" b="0">
                <a:solidFill>
                  <a:srgbClr val="5A6572"/>
                </a:solidFill>
                <a:latin typeface="Arial"/>
              </a:rPr>
              <a:t>, and my house is the third one.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 to get there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o‘ngga burilmoq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Turn right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traffic lights and you’ll see the café.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straight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to‘g‘ri yurib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Go straight on</a:t>
            </a:r>
            <a:r>
              <a:rPr sz="1400" b="0">
                <a:solidFill>
                  <a:srgbClr val="5A6572"/>
                </a:solidFill>
                <a:latin typeface="Arial"/>
              </a:rPr>
              <a:t> for about two hundred metres.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opposite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qarshisida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block of flats is </a:t>
            </a:r>
            <a:r>
              <a:rPr sz="1400" b="1">
                <a:solidFill>
                  <a:srgbClr val="5A6572"/>
                </a:solidFill>
                <a:latin typeface="Arial"/>
              </a:rPr>
              <a:t>opposite</a:t>
            </a:r>
            <a:r>
              <a:rPr sz="1400" b="0">
                <a:solidFill>
                  <a:srgbClr val="5A6572"/>
                </a:solidFill>
                <a:latin typeface="Arial"/>
              </a:rPr>
              <a:t> the park.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cross the road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yo‘ldan o‘tmoq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 careful when you </a:t>
            </a:r>
            <a:r>
              <a:rPr sz="1400" b="1">
                <a:solidFill>
                  <a:srgbClr val="5A6572"/>
                </a:solidFill>
                <a:latin typeface="Arial"/>
              </a:rPr>
              <a:t>cross the road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school.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Getting ready for the party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yig‘moq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collected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whole class for a present.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blow up balloons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sharlarini puflamoq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and I have </a:t>
            </a:r>
            <a:r>
              <a:rPr sz="1400" b="1">
                <a:solidFill>
                  <a:srgbClr val="5A6572"/>
                </a:solidFill>
                <a:latin typeface="Arial"/>
              </a:rPr>
              <a:t>blown up</a:t>
            </a:r>
            <a:r>
              <a:rPr sz="1400" b="0">
                <a:solidFill>
                  <a:srgbClr val="5A6572"/>
                </a:solidFill>
                <a:latin typeface="Arial"/>
              </a:rPr>
              <a:t> fifty </a:t>
            </a:r>
            <a:r>
              <a:rPr sz="1400" b="1">
                <a:solidFill>
                  <a:srgbClr val="5A6572"/>
                </a:solidFill>
                <a:latin typeface="Arial"/>
              </a:rPr>
              <a:t>balloons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lemonade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limonad tayyorlamoq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and I have </a:t>
            </a:r>
            <a:r>
              <a:rPr sz="1400" b="1">
                <a:solidFill>
                  <a:srgbClr val="5A6572"/>
                </a:solidFill>
                <a:latin typeface="Arial"/>
              </a:rPr>
              <a:t>made</a:t>
            </a:r>
            <a:r>
              <a:rPr sz="1400" b="0">
                <a:solidFill>
                  <a:srgbClr val="5A6572"/>
                </a:solidFill>
                <a:latin typeface="Arial"/>
              </a:rPr>
              <a:t> two big jugs of </a:t>
            </a:r>
            <a:r>
              <a:rPr sz="1400" b="1">
                <a:solidFill>
                  <a:srgbClr val="5A6572"/>
                </a:solidFill>
                <a:latin typeface="Arial"/>
              </a:rPr>
              <a:t>lemonade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Getting ready for the party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playlist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qo‘shiqlar ro‘yxatini tuzmoq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has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playlist</a:t>
            </a:r>
            <a:r>
              <a:rPr sz="1400" b="0">
                <a:solidFill>
                  <a:srgbClr val="5A6572"/>
                </a:solidFill>
                <a:latin typeface="Arial"/>
              </a:rPr>
              <a:t> of our teacher’s favourite songs.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buy paper plates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martalik likopchalar sotib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bought paper plates</a:t>
            </a:r>
            <a:r>
              <a:rPr sz="1400" b="0">
                <a:solidFill>
                  <a:srgbClr val="5A6572"/>
                </a:solidFill>
                <a:latin typeface="Arial"/>
              </a:rPr>
              <a:t> and cups for thirty people.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 chairs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stullarni vaqtincha olib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borrowed</a:t>
            </a:r>
            <a:r>
              <a:rPr sz="1400" b="0">
                <a:solidFill>
                  <a:srgbClr val="5A6572"/>
                </a:solidFill>
                <a:latin typeface="Arial"/>
              </a:rPr>
              <a:t> ten </a:t>
            </a:r>
            <a:r>
              <a:rPr sz="1400" b="1">
                <a:solidFill>
                  <a:srgbClr val="5A6572"/>
                </a:solidFill>
                <a:latin typeface="Arial"/>
              </a:rPr>
              <a:t>chairs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our neighbours.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 eslatmasi — rejadagi besh qism (p. 39 ex. 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1-qator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Dear + ism,</a:t>
            </a:r>
            <a:r>
              <a:rPr sz="1800" b="0">
                <a:solidFill>
                  <a:srgbClr val="1E2A38"/>
                </a:solidFill>
                <a:latin typeface="Arial"/>
              </a:rPr>
              <a:t> — vergul bilan.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his-tuyg‘u: </a:t>
            </a:r>
            <a:r>
              <a:rPr sz="1800" b="1">
                <a:solidFill>
                  <a:srgbClr val="1E2A38"/>
                </a:solidFill>
                <a:latin typeface="Arial"/>
              </a:rPr>
              <a:t>I'm really excited about … / I'm really looking forward to …</a:t>
            </a:r>
            <a:r>
              <a:rPr sz="1800" b="0">
                <a:solidFill>
                  <a:srgbClr val="1E2A38"/>
                </a:solidFill>
                <a:latin typeface="Arial"/>
              </a:rPr>
              <a:t> (to dan keyin ot yoki -ing: </a:t>
            </a:r>
            <a:r>
              <a:rPr sz="1800" b="1">
                <a:solidFill>
                  <a:srgbClr val="1E2A38"/>
                </a:solidFill>
                <a:latin typeface="Arial"/>
              </a:rPr>
              <a:t>looking forward to seeing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2-xatboshi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qachon, qayerda, qanday boriladi: </a:t>
            </a:r>
            <a:r>
              <a:rPr sz="1800" b="1">
                <a:solidFill>
                  <a:srgbClr val="1E2A38"/>
                </a:solidFill>
                <a:latin typeface="Arial"/>
              </a:rPr>
              <a:t>The party is at … · on Friday at 7.30 · take the number … bus</a:t>
            </a:r>
            <a:r>
              <a:rPr sz="1800" b="0">
                <a:solidFill>
                  <a:srgbClr val="1E2A38"/>
                </a:solidFill>
                <a:latin typeface="Arial"/>
              </a:rPr>
              <a:t>; iltimos: </a:t>
            </a:r>
            <a:r>
              <a:rPr sz="1800" b="1">
                <a:solidFill>
                  <a:srgbClr val="1E2A38"/>
                </a:solidFill>
                <a:latin typeface="Arial"/>
              </a:rPr>
              <a:t>On the invitations, can you tell people to …?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3-xatboshi</a:t>
            </a:r>
            <a:r>
              <a:rPr sz="1800" b="0">
                <a:solidFill>
                  <a:srgbClr val="1E2A38"/>
                </a:solidFill>
                <a:latin typeface="Arial"/>
              </a:rPr>
              <a:t> — yana nima qildingiz (present perfect):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made a great cake! · I've already bought … · I haven't … yet.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Yakun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got to go now because … · Bye for now! · Love, / From,</a:t>
            </a:r>
            <a:r>
              <a:rPr sz="1800" b="0">
                <a:solidFill>
                  <a:srgbClr val="1E2A38"/>
                </a:solidFill>
                <a:latin typeface="Arial"/>
              </a:rPr>
              <a:t> va </a:t>
            </a:r>
            <a:r>
              <a:rPr sz="1800" b="1">
                <a:solidFill>
                  <a:srgbClr val="1E2A38"/>
                </a:solidFill>
                <a:latin typeface="Arial"/>
              </a:rPr>
              <a:t>oxirgi qator</a:t>
            </a:r>
            <a:r>
              <a:rPr sz="1800" b="0">
                <a:solidFill>
                  <a:srgbClr val="1E2A38"/>
                </a:solidFill>
                <a:latin typeface="Arial"/>
              </a:rPr>
              <a:t> — ismingiz.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Loyiha — uch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Listen:</a:t>
            </a:r>
            <a:r>
              <a:rPr sz="1700" b="0">
                <a:solidFill>
                  <a:srgbClr val="1E2A38"/>
                </a:solidFill>
                <a:latin typeface="Arial"/>
              </a:rPr>
              <a:t> Anna’ning xabarini tinglang — kimga, qayerda, qachon?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Plan:</a:t>
            </a:r>
            <a:r>
              <a:rPr sz="1700" b="0">
                <a:solidFill>
                  <a:srgbClr val="1E2A38"/>
                </a:solidFill>
                <a:latin typeface="Arial"/>
              </a:rPr>
              <a:t> rejani to‘ldiring — har xatboshiga ikki-uch so‘z.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Write:</a:t>
            </a:r>
            <a:r>
              <a:rPr sz="1700" b="0">
                <a:solidFill>
                  <a:srgbClr val="1E2A38"/>
                </a:solidFill>
                <a:latin typeface="Arial"/>
              </a:rPr>
              <a:t> 60–80 so‘z; oxirida so‘zlarni sanang va rejani qayta tekshiring.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· READ BEFORE YOU WRITE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note — a reply to Ben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Read the note. Find the five parts of the planner.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Dear Ben,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Anna left me a </a:t>
            </a:r>
            <a:r>
              <a:rPr sz="1600" b="1">
                <a:solidFill>
                  <a:srgbClr val="1E2A38"/>
                </a:solidFill>
                <a:latin typeface="Arial"/>
              </a:rPr>
              <a:t>voicemail message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Mrs Smith's </a:t>
            </a:r>
            <a:r>
              <a:rPr sz="1600" b="1">
                <a:solidFill>
                  <a:srgbClr val="1E2A38"/>
                </a:solidFill>
                <a:latin typeface="Arial"/>
              </a:rPr>
              <a:t>leaving party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I'm really excited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it! </a:t>
            </a:r>
            <a:r>
              <a:rPr sz="1600" b="1">
                <a:solidFill>
                  <a:srgbClr val="1E2A38"/>
                </a:solidFill>
                <a:latin typeface="Arial"/>
              </a:rPr>
              <a:t>I'm really looking forward to</a:t>
            </a:r>
            <a:r>
              <a:rPr sz="1600" b="0">
                <a:solidFill>
                  <a:srgbClr val="1E2A38"/>
                </a:solidFill>
                <a:latin typeface="Arial"/>
              </a:rPr>
              <a:t> seeing her face.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The party is at</a:t>
            </a:r>
            <a:r>
              <a:rPr sz="1300" b="0">
                <a:solidFill>
                  <a:srgbClr val="1E2A38"/>
                </a:solidFill>
                <a:latin typeface="Arial"/>
              </a:rPr>
              <a:t> my house, 24 Navoi Street, on Friday </a:t>
            </a:r>
            <a:r>
              <a:rPr sz="1300" b="1">
                <a:solidFill>
                  <a:srgbClr val="1E2A38"/>
                </a:solidFill>
                <a:latin typeface="Arial"/>
              </a:rPr>
              <a:t>at half past seven</a:t>
            </a:r>
            <a:r>
              <a:rPr sz="1300" b="0">
                <a:solidFill>
                  <a:srgbClr val="1E2A38"/>
                </a:solidFill>
                <a:latin typeface="Arial"/>
              </a:rPr>
              <a:t>. </a:t>
            </a:r>
            <a:r>
              <a:rPr sz="1300" b="1">
                <a:solidFill>
                  <a:srgbClr val="1E2A38"/>
                </a:solidFill>
                <a:latin typeface="Arial"/>
              </a:rPr>
              <a:t>Go along</a:t>
            </a:r>
            <a:r>
              <a:rPr sz="1300" b="0">
                <a:solidFill>
                  <a:srgbClr val="1E2A38"/>
                </a:solidFill>
                <a:latin typeface="Arial"/>
              </a:rPr>
              <a:t> Navoi Street and </a:t>
            </a:r>
            <a:r>
              <a:rPr sz="1300" b="1">
                <a:solidFill>
                  <a:srgbClr val="1E2A38"/>
                </a:solidFill>
                <a:latin typeface="Arial"/>
              </a:rPr>
              <a:t>turn right</a:t>
            </a:r>
            <a:r>
              <a:rPr sz="1300" b="0">
                <a:solidFill>
                  <a:srgbClr val="1E2A38"/>
                </a:solidFill>
                <a:latin typeface="Arial"/>
              </a:rPr>
              <a:t> at </a:t>
            </a:r>
            <a:r>
              <a:rPr sz="1300" b="1">
                <a:solidFill>
                  <a:srgbClr val="1E2A38"/>
                </a:solidFill>
                <a:latin typeface="Arial"/>
              </a:rPr>
              <a:t>the crossroads</a:t>
            </a:r>
            <a:r>
              <a:rPr sz="1300" b="0">
                <a:solidFill>
                  <a:srgbClr val="1E2A38"/>
                </a:solidFill>
                <a:latin typeface="Arial"/>
              </a:rPr>
              <a:t> — my house is </a:t>
            </a:r>
            <a:r>
              <a:rPr sz="1300" b="1">
                <a:solidFill>
                  <a:srgbClr val="1E2A38"/>
                </a:solidFill>
                <a:latin typeface="Arial"/>
              </a:rPr>
              <a:t>opposite</a:t>
            </a:r>
            <a:r>
              <a:rPr sz="1300" b="0">
                <a:solidFill>
                  <a:srgbClr val="1E2A38"/>
                </a:solidFill>
                <a:latin typeface="Arial"/>
              </a:rPr>
              <a:t> the park. </a:t>
            </a:r>
            <a:r>
              <a:rPr sz="1300" b="1">
                <a:solidFill>
                  <a:srgbClr val="1E2A38"/>
                </a:solidFill>
                <a:latin typeface="Arial"/>
              </a:rPr>
              <a:t>On the invitations, can you tell people to</a:t>
            </a:r>
            <a:r>
              <a:rPr sz="1300" b="0">
                <a:solidFill>
                  <a:srgbClr val="1E2A38"/>
                </a:solidFill>
                <a:latin typeface="Arial"/>
              </a:rPr>
              <a:t> arrive before 7.15?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I've already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blown up</a:t>
            </a:r>
            <a:r>
              <a:rPr sz="1600" b="0">
                <a:solidFill>
                  <a:srgbClr val="1E2A38"/>
                </a:solidFill>
                <a:latin typeface="Arial"/>
              </a:rPr>
              <a:t> the balloons and </a:t>
            </a:r>
            <a:r>
              <a:rPr sz="1600" b="1">
                <a:solidFill>
                  <a:srgbClr val="1E2A38"/>
                </a:solidFill>
                <a:latin typeface="Arial"/>
              </a:rPr>
              <a:t>made lemonade</a:t>
            </a:r>
            <a:r>
              <a:rPr sz="1600" b="0">
                <a:solidFill>
                  <a:srgbClr val="1E2A38"/>
                </a:solidFill>
                <a:latin typeface="Arial"/>
              </a:rPr>
              <a:t>. We've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collected money</a:t>
            </a:r>
            <a:r>
              <a:rPr sz="1600" b="0">
                <a:solidFill>
                  <a:srgbClr val="1E2A38"/>
                </a:solidFill>
                <a:latin typeface="Arial"/>
              </a:rPr>
              <a:t> for a </a:t>
            </a:r>
            <a:r>
              <a:rPr sz="1600" b="1">
                <a:solidFill>
                  <a:srgbClr val="1E2A38"/>
                </a:solidFill>
                <a:latin typeface="Arial"/>
              </a:rPr>
              <a:t>farewell present</a:t>
            </a:r>
            <a:r>
              <a:rPr sz="1600" b="0">
                <a:solidFill>
                  <a:srgbClr val="1E2A38"/>
                </a:solidFill>
                <a:latin typeface="Arial"/>
              </a:rPr>
              <a:t>, but </a:t>
            </a:r>
            <a:r>
              <a:rPr sz="1600" b="1">
                <a:solidFill>
                  <a:srgbClr val="1E2A38"/>
                </a:solidFill>
                <a:latin typeface="Arial"/>
              </a:rPr>
              <a:t>I haven't</a:t>
            </a:r>
            <a:r>
              <a:rPr sz="1600" b="0">
                <a:solidFill>
                  <a:srgbClr val="1E2A38"/>
                </a:solidFill>
                <a:latin typeface="Arial"/>
              </a:rPr>
              <a:t> bought it </a:t>
            </a:r>
            <a:r>
              <a:rPr sz="1600" b="1">
                <a:solidFill>
                  <a:srgbClr val="1E2A38"/>
                </a:solidFill>
                <a:latin typeface="Arial"/>
              </a:rPr>
              <a:t>yet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to go now because Mum needs the computer. </a:t>
            </a:r>
            <a:r>
              <a:rPr sz="1600" b="1">
                <a:solidFill>
                  <a:srgbClr val="1E2A38"/>
                </a:solidFill>
                <a:latin typeface="Arial"/>
              </a:rPr>
              <a:t>See you on Friday!</a:t>
            </a:r>
            <a:r>
              <a:rPr sz="1600" b="0">
                <a:solidFill>
                  <a:srgbClr val="1E2A38"/>
                </a:solidFill>
                <a:latin typeface="Arial"/>
              </a:rPr>
              <a:t>  Love, Aziza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1 ·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First listening — complete the sentences (ex.1)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to Anna's voicemail. Choose the correct answer in each sentence.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13055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09397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party is for a teacher called Mr / Mrs Smith.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624328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2697480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66090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Anna wants you to call / write a note to Ben.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91256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264408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22783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party is going to be at Ben's / your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58184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3831336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79476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party is on Friday at 7 / 7.30.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Bugungi so‘zlar — urg‘u va aytilmaydigan harflar: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voicemail message /ə ˈvɔɪsmeɪl ˈmesɪdʒ/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farewell present /ə ˌfeəˈwel ˈpreznt/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at half past seven /ət ˌhɑːf pɑːst ˈsevn/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crossroads /ðə ˈkrɒsrəʊdz/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opposite /ˈɒpəzɪt/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make lemonade /meɪk ˌleməˈneɪd/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borrow chairs /ˈbɒrəʊ tʃeəz/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half — l aytilmaydi: /hɑːf/; opposite — urg‘u birinchi bo‘g‘inda: OP-po-site.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Mrs Smith is leaving our school, so we're having a ________ party for her.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really looking ________ to the party on Friday!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really excited ________ the school trip.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Go straight on to the ________ and then turn left — my house is the second one.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________ bought the drinks, so you don't need to.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haven't made the cake ________. I'll make it tomorrow.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didn't hear my phone, so I've got three ________ calls from Mum.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________ up thirty balloons for the party — my face is red!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Anna’ning xabarini o‘z so‘zlaringiz bilan qayta ayting: kim uchun, qayerda, qachon?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Rejangizni og‘zaki ayting: I'm really excited about … The party is at … (go along the street, turn right at the crossroads …) I've already blown up / made / borrowed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 eslatmangizni o‘qib, rejaning har bir qismiga belgi qo‘yadi.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script — Anna's voicemail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Hi, it's Anna! You didn't </a:t>
            </a:r>
            <a:r>
              <a:rPr sz="1600" b="1">
                <a:solidFill>
                  <a:srgbClr val="1E2A38"/>
                </a:solidFill>
                <a:latin typeface="Arial"/>
              </a:rPr>
              <a:t>answer the phone</a:t>
            </a:r>
            <a:r>
              <a:rPr sz="1600" b="0">
                <a:solidFill>
                  <a:srgbClr val="1E2A38"/>
                </a:solidFill>
                <a:latin typeface="Arial"/>
              </a:rPr>
              <a:t>, so I'm </a:t>
            </a:r>
            <a:r>
              <a:rPr sz="1600" b="1">
                <a:solidFill>
                  <a:srgbClr val="1E2A38"/>
                </a:solidFill>
                <a:latin typeface="Arial"/>
              </a:rPr>
              <a:t>leaving a message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the surprise party for our English teacher. She's leaving our school at </a:t>
            </a:r>
            <a:r>
              <a:rPr sz="1600" b="1">
                <a:solidFill>
                  <a:srgbClr val="1E2A38"/>
                </a:solidFill>
                <a:latin typeface="Arial"/>
              </a:rPr>
              <a:t>the end of the month</a:t>
            </a:r>
            <a:r>
              <a:rPr sz="1600" b="0">
                <a:solidFill>
                  <a:srgbClr val="1E2A38"/>
                </a:solidFill>
                <a:latin typeface="Arial"/>
              </a:rPr>
              <a:t>, and we want to </a:t>
            </a:r>
            <a:r>
              <a:rPr sz="1600" b="1">
                <a:solidFill>
                  <a:srgbClr val="1E2A38"/>
                </a:solidFill>
                <a:latin typeface="Arial"/>
              </a:rPr>
              <a:t>say goodbye</a:t>
            </a:r>
            <a:r>
              <a:rPr sz="1600" b="0">
                <a:solidFill>
                  <a:srgbClr val="1E2A38"/>
                </a:solidFill>
                <a:latin typeface="Arial"/>
              </a:rPr>
              <a:t> in a special way.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isn't for Mr Smith, of course — he's staying with us next year. The party is for Mrs Smith.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do something for me? Please don't call Ben — he's lost his phone again! Can you write him a note and give it to him at school tomorrow? Tell him all about the party.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Show the script only after the listening tasks are checked.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script — Anna's voicemail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first we wanted to have the party at Ben's house, but his </a:t>
            </a:r>
            <a:r>
              <a:rPr sz="1600" b="1">
                <a:solidFill>
                  <a:srgbClr val="1E2A38"/>
                </a:solidFill>
                <a:latin typeface="Arial"/>
              </a:rPr>
              <a:t>flat</a:t>
            </a:r>
            <a:r>
              <a:rPr sz="1600" b="0">
                <a:solidFill>
                  <a:srgbClr val="1E2A38"/>
                </a:solidFill>
                <a:latin typeface="Arial"/>
              </a:rPr>
              <a:t> is too small for thirty people. Your mum says it's OK, so the party is going to be at your house. Thank you so much!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It's on Friday. Ben said seven o'clock, but Mrs Smith finishes her lessons late on Fridays, so the party starts </a:t>
            </a:r>
            <a:r>
              <a:rPr sz="1600" b="1">
                <a:solidFill>
                  <a:srgbClr val="1E2A38"/>
                </a:solidFill>
                <a:latin typeface="Arial"/>
              </a:rPr>
              <a:t>at half past seven</a:t>
            </a:r>
            <a:r>
              <a:rPr sz="1600" b="0">
                <a:solidFill>
                  <a:srgbClr val="1E2A38"/>
                </a:solidFill>
                <a:latin typeface="Arial"/>
              </a:rPr>
              <a:t>. Everyone needs to be there before her!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OK, that's all. Call me back when you get this message. Bye!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Show the script only after the listening tasks are checked.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are they having a party for Mrs Smith?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can't you call Ben?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isn't the party at Ben's house?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party start at 7.30, not at 7?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Anna ask you to do at the end?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u eslatmaning qaysi qismiga tushishini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I'm really excited about the leaving party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party starts at half past seven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Go along the street and turn right at the crossroads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I've already borrowed chairs from our neighbours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We've collected money for a farewell present → 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voicemail message</a:t>
            </a:r>
            <a:r>
              <a:rPr sz="1600" b="0">
                <a:solidFill>
                  <a:srgbClr val="1E2A38"/>
                </a:solidFill>
                <a:latin typeface="Arial"/>
              </a:rPr>
              <a:t> — telefonda javob berilmaganda qoldiriladigan ovozli xabar.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I'm really looking forward to</a:t>
            </a:r>
            <a:r>
              <a:rPr sz="1600" b="0">
                <a:solidFill>
                  <a:srgbClr val="1E2A38"/>
                </a:solidFill>
                <a:latin typeface="Arial"/>
              </a:rPr>
              <a:t> + ot yoki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looking forward to the party / to seeing you</a:t>
            </a:r>
            <a:r>
              <a:rPr sz="1600" b="0">
                <a:solidFill>
                  <a:srgbClr val="1E2A38"/>
                </a:solidFill>
                <a:latin typeface="Arial"/>
              </a:rPr>
              <a:t> (24-darsdagi </a:t>
            </a:r>
            <a:r>
              <a:rPr sz="1600" b="1">
                <a:solidFill>
                  <a:srgbClr val="1E2A38"/>
                </a:solidFill>
                <a:latin typeface="Arial"/>
              </a:rPr>
              <a:t>look forward to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I've made …, I've already bought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natija hozir muhim (present perfect); </a:t>
            </a:r>
            <a:r>
              <a:rPr sz="1600" b="1">
                <a:solidFill>
                  <a:srgbClr val="1E2A38"/>
                </a:solidFill>
                <a:latin typeface="Arial"/>
              </a:rPr>
              <a:t>yet</a:t>
            </a:r>
            <a:r>
              <a:rPr sz="1600" b="0">
                <a:solidFill>
                  <a:srgbClr val="1E2A38"/>
                </a:solidFill>
                <a:latin typeface="Arial"/>
              </a:rPr>
              <a:t> — inkor va savolda, gap oxirida.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 straight on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turn right / left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crossroads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yo‘l tushuntirish; </a:t>
            </a:r>
            <a:r>
              <a:rPr sz="1600" b="1">
                <a:solidFill>
                  <a:srgbClr val="1E2A38"/>
                </a:solidFill>
                <a:latin typeface="Arial"/>
              </a:rPr>
              <a:t>opposite</a:t>
            </a:r>
            <a:r>
              <a:rPr sz="1600" b="0">
                <a:solidFill>
                  <a:srgbClr val="1E2A38"/>
                </a:solidFill>
                <a:latin typeface="Arial"/>
              </a:rPr>
              <a:t> predlogsiz: </a:t>
            </a:r>
            <a:r>
              <a:rPr sz="1600" b="1">
                <a:solidFill>
                  <a:srgbClr val="1E2A38"/>
                </a:solidFill>
                <a:latin typeface="Arial"/>
              </a:rPr>
              <a:t>opposite the park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«park qarshisida».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Project: write a reply to a friend’s invitation (60–80 words).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sozlar.com/vocab/cards/?set=grade8-lesson31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Check your note: Dear + name, three paragraphs, a closing expression and your name on the final line.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Android-a · CC BY 2.0 · https://www.flickr.com/photos/90083465@N05/16058074290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