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30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Unit 4 Skills Practice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4-bo‘lim: ko‘nikmalar mashqi va takror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Skill based practice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Catherine gallego · CC BY-SA 3.0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Recall the 34 Unit 4 words and phrases in context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the right question word, imperative and too / very in a revision test (at least 14/20)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a school website page and answer five questions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and answer interview questions with short answers and extra information, then write a five-question interview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The school website and media (lessons 22, 26)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🧑‍💼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editor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muharrir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editor</a:t>
            </a:r>
            <a:r>
              <a:rPr sz="1400" b="0">
                <a:solidFill>
                  <a:srgbClr val="5A6572"/>
                </a:solidFill>
                <a:latin typeface="Arial"/>
              </a:rPr>
              <a:t> chooses the best articles for the magazine.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🎤️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reporter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muxbir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</a:t>
            </a:r>
            <a:r>
              <a:rPr sz="1400" b="1">
                <a:solidFill>
                  <a:srgbClr val="5A6572"/>
                </a:solidFill>
                <a:latin typeface="Arial"/>
              </a:rPr>
              <a:t>reporter</a:t>
            </a:r>
            <a:r>
              <a:rPr sz="1400" b="0">
                <a:solidFill>
                  <a:srgbClr val="5A6572"/>
                </a:solidFill>
                <a:latin typeface="Arial"/>
              </a:rPr>
              <a:t> from the local TV is at our school today.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🆕️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latest news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eng so‘nggi yangiliklar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check my phone for </a:t>
            </a:r>
            <a:r>
              <a:rPr sz="1400" b="1">
                <a:solidFill>
                  <a:srgbClr val="5A6572"/>
                </a:solidFill>
                <a:latin typeface="Arial"/>
              </a:rPr>
              <a:t>the latest news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morning.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🗂️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section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bo‘lim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sports </a:t>
            </a:r>
            <a:r>
              <a:rPr sz="1400" b="1">
                <a:solidFill>
                  <a:srgbClr val="5A6572"/>
                </a:solidFill>
                <a:latin typeface="Arial"/>
              </a:rPr>
              <a:t>section</a:t>
            </a:r>
            <a:r>
              <a:rPr sz="1400" b="0">
                <a:solidFill>
                  <a:srgbClr val="5A6572"/>
                </a:solidFill>
                <a:latin typeface="Arial"/>
              </a:rPr>
              <a:t> is at the back of the newspaper.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🏠️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home page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bosh sahifa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can see all the sections on </a:t>
            </a:r>
            <a:r>
              <a:rPr sz="1400" b="1">
                <a:solidFill>
                  <a:srgbClr val="5A6572"/>
                </a:solidFill>
                <a:latin typeface="Arial"/>
              </a:rPr>
              <a:t>the home page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website.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The school website and media (lessons 22, 26)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🎙️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interview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intervyu, suhbat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famous footballer gives an </a:t>
            </a:r>
            <a:r>
              <a:rPr sz="1400" b="1">
                <a:solidFill>
                  <a:srgbClr val="5A6572"/>
                </a:solidFill>
                <a:latin typeface="Arial"/>
              </a:rPr>
              <a:t>interview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the match.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⭐️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review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taqriz (film, kitob haqida fikr)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always read a </a:t>
            </a:r>
            <a:r>
              <a:rPr sz="1400" b="1">
                <a:solidFill>
                  <a:srgbClr val="5A6572"/>
                </a:solidFill>
                <a:latin typeface="Arial"/>
              </a:rPr>
              <a:t>review</a:t>
            </a:r>
            <a:r>
              <a:rPr sz="1400" b="0">
                <a:solidFill>
                  <a:srgbClr val="5A6572"/>
                </a:solidFill>
                <a:latin typeface="Arial"/>
              </a:rPr>
              <a:t> of a film before I watch it.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opinion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fikr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my </a:t>
            </a:r>
            <a:r>
              <a:rPr sz="1400" b="1">
                <a:solidFill>
                  <a:srgbClr val="5A6572"/>
                </a:solidFill>
                <a:latin typeface="Arial"/>
              </a:rPr>
              <a:t>opinion</a:t>
            </a:r>
            <a:r>
              <a:rPr sz="1400" b="0">
                <a:solidFill>
                  <a:srgbClr val="5A6572"/>
                </a:solidFill>
                <a:latin typeface="Arial"/>
              </a:rPr>
              <a:t>, this film is too long.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🎶️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concert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konsert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sings in the school </a:t>
            </a:r>
            <a:r>
              <a:rPr sz="1400" b="1">
                <a:solidFill>
                  <a:srgbClr val="5A6572"/>
                </a:solidFill>
                <a:latin typeface="Arial"/>
              </a:rPr>
              <a:t>concert</a:t>
            </a:r>
            <a:r>
              <a:rPr sz="1400" b="0">
                <a:solidFill>
                  <a:srgbClr val="5A6572"/>
                </a:solidFill>
                <a:latin typeface="Arial"/>
              </a:rPr>
              <a:t> on Friday.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🎭️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school play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 spektakli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 is the king in our </a:t>
            </a:r>
            <a:r>
              <a:rPr sz="1400" b="1">
                <a:solidFill>
                  <a:srgbClr val="5A6572"/>
                </a:solidFill>
                <a:latin typeface="Arial"/>
              </a:rPr>
              <a:t>school play</a:t>
            </a:r>
            <a:r>
              <a:rPr sz="1400" b="0">
                <a:solidFill>
                  <a:srgbClr val="5A6572"/>
                </a:solidFill>
                <a:latin typeface="Arial"/>
              </a:rPr>
              <a:t> this year.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The school website and media (lessons 22, 26)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👥️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meeting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yig‘ilish, majlis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website team has a </a:t>
            </a:r>
            <a:r>
              <a:rPr sz="1400" b="1">
                <a:solidFill>
                  <a:srgbClr val="5A6572"/>
                </a:solidFill>
                <a:latin typeface="Arial"/>
              </a:rPr>
              <a:t>meeting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Monday after lessons.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🍲️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cook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oshpaz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school </a:t>
            </a:r>
            <a:r>
              <a:rPr sz="1400" b="1">
                <a:solidFill>
                  <a:srgbClr val="5A6572"/>
                </a:solidFill>
                <a:latin typeface="Arial"/>
              </a:rPr>
              <a:t>cook</a:t>
            </a:r>
            <a:r>
              <a:rPr sz="1400" b="0">
                <a:solidFill>
                  <a:srgbClr val="5A6572"/>
                </a:solidFill>
                <a:latin typeface="Arial"/>
              </a:rPr>
              <a:t> makes delicious soup every 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useful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foydali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school website is </a:t>
            </a:r>
            <a:r>
              <a:rPr sz="1400" b="1">
                <a:solidFill>
                  <a:srgbClr val="5A6572"/>
                </a:solidFill>
                <a:latin typeface="Arial"/>
              </a:rPr>
              <a:t>useful</a:t>
            </a:r>
            <a:r>
              <a:rPr sz="1400" b="0">
                <a:solidFill>
                  <a:srgbClr val="5A6572"/>
                </a:solidFill>
                <a:latin typeface="Arial"/>
              </a:rPr>
              <a:t> for pupils and parents.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Questions about you (lessons 23, 27)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🏫️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to school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maktabga bormoq, maktabga yetib 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do you </a:t>
            </a:r>
            <a:r>
              <a:rPr sz="1400" b="1">
                <a:solidFill>
                  <a:srgbClr val="5A6572"/>
                </a:solidFill>
                <a:latin typeface="Arial"/>
              </a:rPr>
              <a:t>get to school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morning?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🚶️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foot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piyoda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do you get home after school? — </a:t>
            </a:r>
            <a:r>
              <a:rPr sz="1400" b="1">
                <a:solidFill>
                  <a:srgbClr val="5A6572"/>
                </a:solidFill>
                <a:latin typeface="Arial"/>
              </a:rPr>
              <a:t>On foot</a:t>
            </a:r>
            <a:r>
              <a:rPr sz="1400" b="0">
                <a:solidFill>
                  <a:srgbClr val="5A6572"/>
                </a:solidFill>
                <a:latin typeface="Arial"/>
              </a:rPr>
              <a:t>. I live in the next street.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next door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qo‘shni uyda, qo‘shnida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Who lives </a:t>
            </a:r>
            <a:r>
              <a:rPr sz="1400" b="1">
                <a:solidFill>
                  <a:srgbClr val="5A6572"/>
                </a:solidFill>
                <a:latin typeface="Arial"/>
              </a:rPr>
              <a:t>next door</a:t>
            </a:r>
            <a:r>
              <a:rPr sz="1400" b="0">
                <a:solidFill>
                  <a:srgbClr val="5A6572"/>
                </a:solidFill>
                <a:latin typeface="Arial"/>
              </a:rPr>
              <a:t> to you? — An old doctor and his wife.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🎨️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hobby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sevimli mashg‘ulot, xobbi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What’s your </a:t>
            </a:r>
            <a:r>
              <a:rPr sz="1400" b="1">
                <a:solidFill>
                  <a:srgbClr val="5A6572"/>
                </a:solidFill>
                <a:latin typeface="Arial"/>
              </a:rPr>
              <a:t>hobby</a:t>
            </a:r>
            <a:r>
              <a:rPr sz="1400" b="0">
                <a:solidFill>
                  <a:srgbClr val="5A6572"/>
                </a:solidFill>
                <a:latin typeface="Arial"/>
              </a:rPr>
              <a:t>? — I collect old coins.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Questions about you (lessons 23, 27)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keep fit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sog‘lom va chaqqon bo‘lib yurmoq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do you </a:t>
            </a:r>
            <a:r>
              <a:rPr sz="1400" b="1">
                <a:solidFill>
                  <a:srgbClr val="5A6572"/>
                </a:solidFill>
                <a:latin typeface="Arial"/>
              </a:rPr>
              <a:t>keep fit</a:t>
            </a:r>
            <a:r>
              <a:rPr sz="1400" b="0">
                <a:solidFill>
                  <a:srgbClr val="5A6572"/>
                </a:solidFill>
                <a:latin typeface="Arial"/>
              </a:rPr>
              <a:t>? — I swim three times a week.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👶️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born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tug‘ilmoq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was born</a:t>
            </a:r>
            <a:r>
              <a:rPr sz="1400" b="0">
                <a:solidFill>
                  <a:srgbClr val="5A6572"/>
                </a:solidFill>
                <a:latin typeface="Arial"/>
              </a:rPr>
              <a:t> in Namangan, but now I live in Tashkent.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🏷️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nickname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laqab, erkalatma ism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name is Abdurahmon, but my </a:t>
            </a:r>
            <a:r>
              <a:rPr sz="1400" b="1">
                <a:solidFill>
                  <a:srgbClr val="5A6572"/>
                </a:solidFill>
                <a:latin typeface="Arial"/>
              </a:rPr>
              <a:t>nickname</a:t>
            </a:r>
            <a:r>
              <a:rPr sz="1400" b="0">
                <a:solidFill>
                  <a:srgbClr val="5A6572"/>
                </a:solidFill>
                <a:latin typeface="Arial"/>
              </a:rPr>
              <a:t> is Abdu.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Ways of talking (lesson 25)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tell the truth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rostini aytmoq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always better to </a:t>
            </a:r>
            <a:r>
              <a:rPr sz="1400" b="1">
                <a:solidFill>
                  <a:srgbClr val="5A6572"/>
                </a:solidFill>
                <a:latin typeface="Arial"/>
              </a:rPr>
              <a:t>tell the truth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🤫️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whisper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shivirlamoq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tell anyone — just </a:t>
            </a:r>
            <a:r>
              <a:rPr sz="1400" b="1">
                <a:solidFill>
                  <a:srgbClr val="5A6572"/>
                </a:solidFill>
                <a:latin typeface="Arial"/>
              </a:rPr>
              <a:t>whisper</a:t>
            </a:r>
            <a:r>
              <a:rPr sz="1400" b="0">
                <a:solidFill>
                  <a:srgbClr val="5A6572"/>
                </a:solidFill>
                <a:latin typeface="Arial"/>
              </a:rPr>
              <a:t> it in my ear.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📢️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shout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baqirmoq, qichqirmoq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shout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library.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🌍️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speak a language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biror tilda gapirmoq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many </a:t>
            </a:r>
            <a:r>
              <a:rPr sz="1400" b="1">
                <a:solidFill>
                  <a:srgbClr val="5A6572"/>
                </a:solidFill>
                <a:latin typeface="Arial"/>
              </a:rPr>
              <a:t>languages</a:t>
            </a:r>
            <a:r>
              <a:rPr sz="1400" b="0">
                <a:solidFill>
                  <a:srgbClr val="5A6572"/>
                </a:solidFill>
                <a:latin typeface="Arial"/>
              </a:rPr>
              <a:t> 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speak</a:t>
            </a:r>
            <a:r>
              <a:rPr sz="1400" b="0">
                <a:solidFill>
                  <a:srgbClr val="5A6572"/>
                </a:solidFill>
                <a:latin typeface="Arial"/>
              </a:rPr>
              <a:t>? — Three.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Ways of talking (lesson 25)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⚽️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talk about something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biror narsa haqida gaplashmoq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friends and I </a:t>
            </a:r>
            <a:r>
              <a:rPr sz="1400" b="1">
                <a:solidFill>
                  <a:srgbClr val="5A6572"/>
                </a:solidFill>
                <a:latin typeface="Arial"/>
              </a:rPr>
              <a:t>talk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football all the time.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explain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tushuntirmoq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explain</a:t>
            </a:r>
            <a:r>
              <a:rPr sz="1400" b="0">
                <a:solidFill>
                  <a:srgbClr val="5A6572"/>
                </a:solidFill>
                <a:latin typeface="Arial"/>
              </a:rPr>
              <a:t> the rule again, please? I don’t understand it.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🔒️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keep a secret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sir saqlamoq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keep a secret</a:t>
            </a:r>
            <a:r>
              <a:rPr sz="1400" b="0">
                <a:solidFill>
                  <a:srgbClr val="5A6572"/>
                </a:solidFill>
                <a:latin typeface="Arial"/>
              </a:rPr>
              <a:t>? Don’t tell anyone!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Describing and writing (lessons 28–29)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📦️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heavy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og‘ir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box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heavy</a:t>
            </a:r>
            <a:r>
              <a:rPr sz="1400" b="0">
                <a:solidFill>
                  <a:srgbClr val="5A6572"/>
                </a:solidFill>
                <a:latin typeface="Arial"/>
              </a:rPr>
              <a:t>, but I can carry it.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🚌️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crowded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odam gavjum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bus is too </a:t>
            </a:r>
            <a:r>
              <a:rPr sz="1400" b="1">
                <a:solidFill>
                  <a:srgbClr val="5A6572"/>
                </a:solidFill>
                <a:latin typeface="Arial"/>
              </a:rPr>
              <a:t>crowded</a:t>
            </a:r>
            <a:r>
              <a:rPr sz="1400" b="0">
                <a:solidFill>
                  <a:srgbClr val="5A6572"/>
                </a:solidFill>
                <a:latin typeface="Arial"/>
              </a:rPr>
              <a:t> — let’s wait for the next one.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😩️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tired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charchagan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the match I was too </a:t>
            </a:r>
            <a:r>
              <a:rPr sz="1400" b="1">
                <a:solidFill>
                  <a:srgbClr val="5A6572"/>
                </a:solidFill>
                <a:latin typeface="Arial"/>
              </a:rPr>
              <a:t>tired</a:t>
            </a:r>
            <a:r>
              <a:rPr sz="1400" b="0">
                <a:solidFill>
                  <a:srgbClr val="5A6572"/>
                </a:solidFill>
                <a:latin typeface="Arial"/>
              </a:rPr>
              <a:t> to do my homework.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🔍️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carefully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diqqat bilan, ehtiyotkorlik bilan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Read the questions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carefully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Describing and writing (lessons 28–29)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👌️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well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yaxshi (ravish)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Diane writes poems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well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writer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yozuvchi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Abdulla Qodiriy is a famous Uzbek </a:t>
            </a:r>
            <a:r>
              <a:rPr sz="1400" b="1">
                <a:solidFill>
                  <a:srgbClr val="5A6572"/>
                </a:solidFill>
                <a:latin typeface="Arial"/>
              </a:rPr>
              <a:t>writer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🙂️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sound friendly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samimiy tuyulmoq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Short forms like I’m and it’s </a:t>
            </a:r>
            <a:r>
              <a:rPr sz="1400" b="1">
                <a:solidFill>
                  <a:srgbClr val="5A6572"/>
                </a:solidFill>
                <a:latin typeface="Arial"/>
              </a:rPr>
              <a:t>sound friendly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Unit 4 — five things to remember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So‘roq so‘zi</a:t>
            </a:r>
            <a:r>
              <a:rPr sz="1800" b="0">
                <a:solidFill>
                  <a:srgbClr val="1E2A38"/>
                </a:solidFill>
                <a:latin typeface="Arial"/>
              </a:rPr>
              <a:t> + do / does / is + ega: </a:t>
            </a:r>
            <a:r>
              <a:rPr sz="1800" b="1">
                <a:solidFill>
                  <a:srgbClr val="1E2A38"/>
                </a:solidFill>
                <a:latin typeface="Arial"/>
              </a:rPr>
              <a:t>Where do you</a:t>
            </a:r>
            <a:r>
              <a:rPr sz="1800" b="0">
                <a:solidFill>
                  <a:srgbClr val="1E2A38"/>
                </a:solidFill>
                <a:latin typeface="Arial"/>
              </a:rPr>
              <a:t> live? — </a:t>
            </a:r>
            <a:r>
              <a:rPr sz="1800" b="1">
                <a:solidFill>
                  <a:srgbClr val="1E2A38"/>
                </a:solidFill>
                <a:latin typeface="Arial"/>
              </a:rPr>
              <a:t>Who</a:t>
            </a:r>
            <a:r>
              <a:rPr sz="1800" b="0">
                <a:solidFill>
                  <a:srgbClr val="1E2A38"/>
                </a:solidFill>
                <a:latin typeface="Arial"/>
              </a:rPr>
              <a:t> ega bo‘lsa do yo‘q: </a:t>
            </a:r>
            <a:r>
              <a:rPr sz="1800" b="1">
                <a:solidFill>
                  <a:srgbClr val="1E2A38"/>
                </a:solidFill>
                <a:latin typeface="Arial"/>
              </a:rPr>
              <a:t>Who knows?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Qisqa javob</a:t>
            </a:r>
            <a:r>
              <a:rPr sz="1800" b="0">
                <a:solidFill>
                  <a:srgbClr val="1E2A38"/>
                </a:solidFill>
                <a:latin typeface="Arial"/>
              </a:rPr>
              <a:t> + qo‘shimcha ma’lumot: </a:t>
            </a:r>
            <a:r>
              <a:rPr sz="1800" b="1">
                <a:solidFill>
                  <a:srgbClr val="1E2A38"/>
                </a:solidFill>
                <a:latin typeface="Arial"/>
              </a:rPr>
              <a:t>Twelve. I’m thirteen next month.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Buyruq</a:t>
            </a:r>
            <a:r>
              <a:rPr sz="1800" b="0">
                <a:solidFill>
                  <a:srgbClr val="1E2A38"/>
                </a:solidFill>
                <a:latin typeface="Arial"/>
              </a:rPr>
              <a:t>: fe’lning o‘zi yoki </a:t>
            </a:r>
            <a:r>
              <a:rPr sz="1800" b="1">
                <a:solidFill>
                  <a:srgbClr val="1E2A38"/>
                </a:solidFill>
                <a:latin typeface="Arial"/>
              </a:rPr>
              <a:t>Don’t</a:t>
            </a:r>
            <a:r>
              <a:rPr sz="1800" b="0">
                <a:solidFill>
                  <a:srgbClr val="1E2A38"/>
                </a:solidFill>
                <a:latin typeface="Arial"/>
              </a:rPr>
              <a:t> + fe’l: </a:t>
            </a:r>
            <a:r>
              <a:rPr sz="1800" b="1">
                <a:solidFill>
                  <a:srgbClr val="1E2A38"/>
                </a:solidFill>
                <a:latin typeface="Arial"/>
              </a:rPr>
              <a:t>Make sure … · Don’t forget to …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say</a:t>
            </a:r>
            <a:r>
              <a:rPr sz="1800" b="0">
                <a:solidFill>
                  <a:srgbClr val="1E2A38"/>
                </a:solidFill>
                <a:latin typeface="Arial"/>
              </a:rPr>
              <a:t> nimani, </a:t>
            </a:r>
            <a:r>
              <a:rPr sz="1800" b="1">
                <a:solidFill>
                  <a:srgbClr val="1E2A38"/>
                </a:solidFill>
                <a:latin typeface="Arial"/>
              </a:rPr>
              <a:t>tell</a:t>
            </a:r>
            <a:r>
              <a:rPr sz="1800" b="0">
                <a:solidFill>
                  <a:srgbClr val="1E2A38"/>
                </a:solidFill>
                <a:latin typeface="Arial"/>
              </a:rPr>
              <a:t> kimga, </a:t>
            </a:r>
            <a:r>
              <a:rPr sz="1800" b="1">
                <a:solidFill>
                  <a:srgbClr val="1E2A38"/>
                </a:solidFill>
                <a:latin typeface="Arial"/>
              </a:rPr>
              <a:t>speak</a:t>
            </a:r>
            <a:r>
              <a:rPr sz="1800" b="0">
                <a:solidFill>
                  <a:srgbClr val="1E2A38"/>
                </a:solidFill>
                <a:latin typeface="Arial"/>
              </a:rPr>
              <a:t> tilda, </a:t>
            </a:r>
            <a:r>
              <a:rPr sz="1800" b="1">
                <a:solidFill>
                  <a:srgbClr val="1E2A38"/>
                </a:solidFill>
                <a:latin typeface="Arial"/>
              </a:rPr>
              <a:t>talk</a:t>
            </a:r>
            <a:r>
              <a:rPr sz="1800" b="0">
                <a:solidFill>
                  <a:srgbClr val="1E2A38"/>
                </a:solidFill>
                <a:latin typeface="Arial"/>
              </a:rPr>
              <a:t> to / about: </a:t>
            </a:r>
            <a:r>
              <a:rPr sz="1800" b="1">
                <a:solidFill>
                  <a:srgbClr val="1E2A38"/>
                </a:solidFill>
                <a:latin typeface="Arial"/>
              </a:rPr>
              <a:t>tell the truth, speak a language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very</a:t>
            </a:r>
            <a:r>
              <a:rPr sz="1800" b="0">
                <a:solidFill>
                  <a:srgbClr val="1E2A38"/>
                </a:solidFill>
                <a:latin typeface="Arial"/>
              </a:rPr>
              <a:t> — yaxshi ham, yomon ham; </a:t>
            </a:r>
            <a:r>
              <a:rPr sz="1800" b="1">
                <a:solidFill>
                  <a:srgbClr val="1E2A38"/>
                </a:solidFill>
                <a:latin typeface="Arial"/>
              </a:rPr>
              <a:t>too</a:t>
            </a:r>
            <a:r>
              <a:rPr sz="1800" b="0">
                <a:solidFill>
                  <a:srgbClr val="1E2A38"/>
                </a:solidFill>
                <a:latin typeface="Arial"/>
              </a:rPr>
              <a:t> — muammo bor: </a:t>
            </a:r>
            <a:r>
              <a:rPr sz="1800" b="1">
                <a:solidFill>
                  <a:srgbClr val="1E2A38"/>
                </a:solidFill>
                <a:latin typeface="Arial"/>
              </a:rPr>
              <a:t>too long to watch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Unit 4 revision test — part 1 (vocabulary) 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Choose A, B or C. Write only the letter.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person who runs a school newspaper or website is the ___.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reporter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editor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reader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Paula writes a ___ of the concert: she says if it is good or bad.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review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calendar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link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Little Malika is five. She can’t ___ the time yet.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say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speak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tell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baby is sleeping, so please ___.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shout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whisper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scream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cousin can ___ three languages.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talk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say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speak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«Do you like fish?» «___ I prefer chicken.»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Not really.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Me too!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Good question!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Unit 4 revision test — part 1 (vocabulary)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live very near the school, so I go there ___.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on foot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by foot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with feet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name is Abdurahmon, but my friends call me Abdu — it’s my ___.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hobby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nickname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section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Short forms like it’s and that’s make an interview ___ friendly.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look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sound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listen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best friend never tells anyone my news. She can keep a ___.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secret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truth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nickname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Unit 4 revision test — part 2 (grammar) 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Complete with ONE word.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___ do you live? — In a little village.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___ do you prefer, tea or juice? — Juice, please.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___ old is your grandpa? — Seventy-two.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___ knows the answer? — Me!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Be quiet! ___ talk in the library!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This bag is ___ heavy for me to carry.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Unit 4 revision test — part 2 (grammar)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test is ___ difficult, but I can do it!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He speaks too fast ___ me to understand him.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She sings very ___. (good / well)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What time ___ the film start? — At seven.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Unit 4 words — say them clearly: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editor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/ˈedɪtə/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interview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/ˈɪntəvjuː/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opinion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/əˈpɪnjən/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whisper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/ˈwɪspə/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talk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/tɔːk/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truth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/truːθ/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explain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/ɪkˈspleɪn/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crowded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/ˈkraʊdɪd/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talk and whisper: silent letters — the l in talk, the h in whisper.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Angela is the ________ of the website — she decides what goes on it. (e…)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Our class reporter wrote a ________ of the new film: «Great story, bad music.» (r…)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one is your bag, the red one or the blue one? (W…)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Don’t ________ to close the window when you leave. (f…)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Please don’t lie to me. Tell me the ________. (t…)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can’t talk in the library, so we ________. (w…)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grandma can speak three ________. (l…)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music is too loud for me ________ hear you. (t…)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dad cooks very ________. His plov is the best! (w…)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 you like rap music? — Not ________. I prefer pop. (r…)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Website interview: A is a reporter for the Linton School website, B is a teacher or a pupil. Ask six questions with six different question words (your hobby, how you get to school, how you keep fit, where you were born …); B gives a short answer + extra information.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React and swap: use Not really. / It depends. / That’s a very difficult question!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Too or very? Tell your partner three things about our school: one very good thing, one thing that is too … and one thing you want to change.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Linton School website — this week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NEWS. Hello, readers! This is Angela, the </a:t>
            </a:r>
            <a:r>
              <a:rPr sz="1600" b="1">
                <a:solidFill>
                  <a:srgbClr val="1E2A38"/>
                </a:solidFill>
                <a:latin typeface="Arial"/>
              </a:rPr>
              <a:t>editor</a:t>
            </a:r>
            <a:r>
              <a:rPr sz="1600" b="0">
                <a:solidFill>
                  <a:srgbClr val="1E2A38"/>
                </a:solidFill>
                <a:latin typeface="Arial"/>
              </a:rPr>
              <a:t>. Here’s </a:t>
            </a:r>
            <a:r>
              <a:rPr sz="1600" b="1">
                <a:solidFill>
                  <a:srgbClr val="1E2A38"/>
                </a:solidFill>
                <a:latin typeface="Arial"/>
              </a:rPr>
              <a:t>the latest news</a:t>
            </a:r>
            <a:r>
              <a:rPr sz="1600" b="0">
                <a:solidFill>
                  <a:srgbClr val="1E2A38"/>
                </a:solidFill>
                <a:latin typeface="Arial"/>
              </a:rPr>
              <a:t> from our school. Remember: the school </a:t>
            </a:r>
            <a:r>
              <a:rPr sz="1600" b="1">
                <a:solidFill>
                  <a:srgbClr val="1E2A38"/>
                </a:solidFill>
                <a:latin typeface="Arial"/>
              </a:rPr>
              <a:t>concert</a:t>
            </a:r>
            <a:r>
              <a:rPr sz="1600" b="0">
                <a:solidFill>
                  <a:srgbClr val="1E2A38"/>
                </a:solidFill>
                <a:latin typeface="Arial"/>
              </a:rPr>
              <a:t> is on Thursday. Don’t forget to buy your tickets!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INTERVIEW. This week Tariq talks to Mrs Hill, our school </a:t>
            </a:r>
            <a:r>
              <a:rPr sz="1600" b="1">
                <a:solidFill>
                  <a:srgbClr val="1E2A38"/>
                </a:solidFill>
                <a:latin typeface="Arial"/>
              </a:rPr>
              <a:t>cook</a:t>
            </a:r>
            <a:r>
              <a:rPr sz="1600" b="0">
                <a:solidFill>
                  <a:srgbClr val="1E2A38"/>
                </a:solidFill>
                <a:latin typeface="Arial"/>
              </a:rPr>
              <a:t>. «What kind of food do you cook?» «That’s a very difficult question! Everything! But my soup is the most popular.»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REVIEW. Paula writes about the new </a:t>
            </a:r>
            <a:r>
              <a:rPr sz="1600" b="1">
                <a:solidFill>
                  <a:srgbClr val="1E2A38"/>
                </a:solidFill>
                <a:latin typeface="Arial"/>
              </a:rPr>
              <a:t>school play</a:t>
            </a:r>
            <a:r>
              <a:rPr sz="1600" b="0">
                <a:solidFill>
                  <a:srgbClr val="1E2A38"/>
                </a:solidFill>
                <a:latin typeface="Arial"/>
              </a:rPr>
              <a:t>: «It’s funny and the actors speak very </a:t>
            </a:r>
            <a:r>
              <a:rPr sz="1600" b="1">
                <a:solidFill>
                  <a:srgbClr val="1E2A38"/>
                </a:solidFill>
                <a:latin typeface="Arial"/>
              </a:rPr>
              <a:t>well</a:t>
            </a:r>
            <a:r>
              <a:rPr sz="1600" b="0">
                <a:solidFill>
                  <a:srgbClr val="1E2A38"/>
                </a:solidFill>
                <a:latin typeface="Arial"/>
              </a:rPr>
              <a:t>. But it’s too long — two and a half hours! It’s too long to watch after a day of lessons.»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Linton School website — this week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YOUR OPINION. We want to hear from you! What do you </a:t>
            </a:r>
            <a:r>
              <a:rPr sz="1600" b="1">
                <a:solidFill>
                  <a:srgbClr val="1E2A38"/>
                </a:solidFill>
                <a:latin typeface="Arial"/>
              </a:rPr>
              <a:t>talk about</a:t>
            </a:r>
            <a:r>
              <a:rPr sz="1600" b="0">
                <a:solidFill>
                  <a:srgbClr val="1E2A38"/>
                </a:solidFill>
                <a:latin typeface="Arial"/>
              </a:rPr>
              <a:t> with your friends at lunch? Send us an email — and please </a:t>
            </a:r>
            <a:r>
              <a:rPr sz="1600" b="1">
                <a:solidFill>
                  <a:srgbClr val="1E2A38"/>
                </a:solidFill>
                <a:latin typeface="Arial"/>
              </a:rPr>
              <a:t>tell the truth</a:t>
            </a:r>
            <a:r>
              <a:rPr sz="1600" b="0">
                <a:solidFill>
                  <a:srgbClr val="1E2A38"/>
                </a:solidFill>
                <a:latin typeface="Arial"/>
              </a:rPr>
              <a:t>! Make sure your name is on 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is Angela?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is the school concert?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does Tariq interview?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Paula like about the play, and what doesn’t she like?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one imperative and one sentence with too … to …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one minute per section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bo‘lim harfini aytadi (A, B, C yoki D), siz bir daqiqada iloji boricha ko‘p so‘z va ibora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A: the school website and media · B: questions about you (hobby, nickname …)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C: ways of talking · D: describing words (heavy, tired …) and writing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three items do you still forget? Write them on a sticky note.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Bu dars YANGI so‘z bermaydi — hammasi 22–29-darslardan (4-bo‘lim).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editor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«muharrir», </a:t>
            </a:r>
            <a:r>
              <a:rPr sz="1600" b="1">
                <a:solidFill>
                  <a:srgbClr val="1E2A38"/>
                </a:solidFill>
                <a:latin typeface="Arial"/>
              </a:rPr>
              <a:t>reporter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«muxbir», </a:t>
            </a:r>
            <a:r>
              <a:rPr sz="1600" b="1">
                <a:solidFill>
                  <a:srgbClr val="1E2A38"/>
                </a:solidFill>
                <a:latin typeface="Arial"/>
              </a:rPr>
              <a:t>review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«taqriz», </a:t>
            </a:r>
            <a:r>
              <a:rPr sz="1600" b="1">
                <a:solidFill>
                  <a:srgbClr val="1E2A38"/>
                </a:solidFill>
                <a:latin typeface="Arial"/>
              </a:rPr>
              <a:t>interview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«intervyu, suhbat».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tell</a:t>
            </a:r>
            <a:r>
              <a:rPr sz="1600" b="0">
                <a:solidFill>
                  <a:srgbClr val="1E2A38"/>
                </a:solidFill>
                <a:latin typeface="Arial"/>
              </a:rPr>
              <a:t> the truth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say the truth</a:t>
            </a:r>
            <a:r>
              <a:rPr sz="1600" b="0">
                <a:solidFill>
                  <a:srgbClr val="1E2A38"/>
                </a:solidFill>
                <a:latin typeface="Arial"/>
              </a:rPr>
              <a:t>), </a:t>
            </a:r>
            <a:r>
              <a:rPr sz="1600" b="1">
                <a:solidFill>
                  <a:srgbClr val="1E2A38"/>
                </a:solidFill>
                <a:latin typeface="Arial"/>
              </a:rPr>
              <a:t>speak</a:t>
            </a:r>
            <a:r>
              <a:rPr sz="1600" b="0">
                <a:solidFill>
                  <a:srgbClr val="1E2A38"/>
                </a:solidFill>
                <a:latin typeface="Arial"/>
              </a:rPr>
              <a:t> a language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talk English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very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«juda», </a:t>
            </a:r>
            <a:r>
              <a:rPr sz="1600" b="1">
                <a:solidFill>
                  <a:srgbClr val="1E2A38"/>
                </a:solidFill>
                <a:latin typeface="Arial"/>
              </a:rPr>
              <a:t>too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«haddan tashqari» (muammo bor): </a:t>
            </a:r>
            <a:r>
              <a:rPr sz="1600" b="1">
                <a:solidFill>
                  <a:srgbClr val="1E2A38"/>
                </a:solidFill>
                <a:latin typeface="Arial"/>
              </a:rPr>
              <a:t>too long to watch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Qisqa javob + qo‘shimcha ma’lumot — og‘zaki ham, yozma intervyuda ham.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Quick check — Workbook p. 28, ex. 4 (six questions).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34 items with the flashcards: sozlar.com/vocab/cards/?set=grade7-lesson30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Revise the two test items you circled — write a sentence with each.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Catherine gallego · CC BY-SA 3.0 · https://commons.wikimedia.org/wiki/File:Estudiantes_feedback_children_II.jpg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