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Revision: Units 3–4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Takrorlash: 3–4-bo‘limlar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Review (Units 3-4)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45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71003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EU-Ukraine cooperation · CC BY-SA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job word in ten multiple-choice items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present perfect and past perfect, simple and continuous, in eight sentences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go / do / play and complete four time phrases (ex. 3–4)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article or no article and form ten nouns from the words in capitals (ex. 6–7)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test — Laser B1+, pp. 40–41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Revision Units 3–4. Books open, vocabulary sheet closed. Work alone — 60 marks.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Choose the correct option A–D (jobs and work) — 10 marks.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Correct form of the verbs (perfect tenses) — 8 marks.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go / do / play — 7 marks · </a:t>
            </a: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time phrases — 4 marks.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A or B — 4 marks · </a:t>
            </a: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a / the / – — 7 marks.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</a:t>
            </a:r>
            <a:r>
              <a:rPr sz="1600" b="0">
                <a:solidFill>
                  <a:srgbClr val="1E2A38"/>
                </a:solidFill>
                <a:latin typeface="Arial"/>
              </a:rPr>
              <a:t> Word formation (MAJOR → majority) — 10 × 2 = 20 marks.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COUNT YOUR MARKS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pp. 40–41 (ex. 1–4)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B · 2 A · 3 B · 4 C · 5 D · 6 B · 7 A · 8 C · 9 D · 10 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have known · 2 had left · 3 has been cooking · 4 have seen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5 have been learning · 6 had been working · 7 has visited · 8 have finished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went · 2 does · 3 Going · 4 playing · 5 going · 6 doing · 7 been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Take · 2 hands · 3 in · 4 make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COUNT YOUR MARKS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p. 41 (ex. 5–7)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 1 B because of · 2 A think · 3 A gets · 4 A get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 1 the · 2 the · 3 – · 4 a · 5 – · 6 – · 7 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</a:t>
            </a:r>
            <a:r>
              <a:rPr sz="1600" b="0">
                <a:solidFill>
                  <a:srgbClr val="1E2A38"/>
                </a:solidFill>
                <a:latin typeface="Arial"/>
              </a:rPr>
              <a:t>  1 employment · 2 laziness · 3 politeness · 4 kindness · 5 promotion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</a:t>
            </a:r>
            <a:r>
              <a:rPr sz="1600" b="0">
                <a:solidFill>
                  <a:srgbClr val="1E2A38"/>
                </a:solidFill>
                <a:latin typeface="Arial"/>
              </a:rPr>
              <a:t>  6 working · 7 enjoyment · 8 activity · 9 attraction · 10 unhappiness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Score: 51–60 Well done! · 41–50 That’s good! · 0–40 Look back at Units 3–4!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Work and jobs  (1/4)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applicant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nomzod, ariza beruvchi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were fifty </a:t>
            </a:r>
            <a:r>
              <a:rPr sz="1400" b="1">
                <a:solidFill>
                  <a:srgbClr val="5A6572"/>
                </a:solidFill>
                <a:latin typeface="Arial"/>
              </a:rPr>
              <a:t>applicants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job at the hotel.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application form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ariza blanki (anketa)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Send the </a:t>
            </a:r>
            <a:r>
              <a:rPr sz="1400" b="1">
                <a:solidFill>
                  <a:srgbClr val="5A6572"/>
                </a:solidFill>
                <a:latin typeface="Arial"/>
              </a:rPr>
              <a:t>application form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school by Friday.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promoted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lavozimga ko‘tarilmoq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</a:t>
            </a:r>
            <a:r>
              <a:rPr sz="1400" b="1">
                <a:solidFill>
                  <a:srgbClr val="5A6572"/>
                </a:solidFill>
                <a:latin typeface="Arial"/>
              </a:rPr>
              <a:t>was promoted</a:t>
            </a:r>
            <a:r>
              <a:rPr sz="1400" b="0">
                <a:solidFill>
                  <a:srgbClr val="5A6572"/>
                </a:solidFill>
                <a:latin typeface="Arial"/>
              </a:rPr>
              <a:t> to manager last year.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💵️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salary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maosh (oylik yoki yillik ish haqi)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earns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salary</a:t>
            </a:r>
            <a:r>
              <a:rPr sz="1400" b="0">
                <a:solidFill>
                  <a:srgbClr val="5A6572"/>
                </a:solidFill>
                <a:latin typeface="Arial"/>
              </a:rPr>
              <a:t> as a pilot.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Work and jobs  (2/4)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journalist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jurnalist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journalist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local newspaper interviewed our headteacher.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💵️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haqi (soatbay yoki haftalik)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Waiters in this café get a low </a:t>
            </a:r>
            <a:r>
              <a:rPr sz="1400" b="1">
                <a:solidFill>
                  <a:srgbClr val="5A6572"/>
                </a:solidFill>
                <a:latin typeface="Arial"/>
              </a:rPr>
              <a:t>wage</a:t>
            </a:r>
            <a:r>
              <a:rPr sz="1400" b="0">
                <a:solidFill>
                  <a:srgbClr val="5A6572"/>
                </a:solidFill>
                <a:latin typeface="Arial"/>
              </a:rPr>
              <a:t>, but the tips are good.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voluntary 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ko‘ngillilik ishi (haq to‘lanmaydigan)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 </a:t>
            </a:r>
            <a:r>
              <a:rPr sz="1400" b="1">
                <a:solidFill>
                  <a:srgbClr val="5A6572"/>
                </a:solidFill>
                <a:latin typeface="Arial"/>
              </a:rPr>
              <a:t>voluntary 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an animal shelter on Saturdays.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🏛️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civil servant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davlat xizmatchisi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is </a:t>
            </a:r>
            <a:r>
              <a:rPr sz="1400" b="1">
                <a:solidFill>
                  <a:srgbClr val="5A6572"/>
                </a:solidFill>
                <a:latin typeface="Arial"/>
              </a:rPr>
              <a:t>a civil servant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local tax office.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Work and jobs  (3/4)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unemployed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ishsiz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was </a:t>
            </a:r>
            <a:r>
              <a:rPr sz="1400" b="1">
                <a:solidFill>
                  <a:srgbClr val="5A6572"/>
                </a:solidFill>
                <a:latin typeface="Arial"/>
              </a:rPr>
              <a:t>unemployed</a:t>
            </a:r>
            <a:r>
              <a:rPr sz="1400" b="0">
                <a:solidFill>
                  <a:srgbClr val="5A6572"/>
                </a:solidFill>
                <a:latin typeface="Arial"/>
              </a:rPr>
              <a:t> for six months after the factory closed.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💼️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sales rep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savdo vakili, savdo agenti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As </a:t>
            </a:r>
            <a:r>
              <a:rPr sz="1400" b="1">
                <a:solidFill>
                  <a:srgbClr val="5A6572"/>
                </a:solidFill>
                <a:latin typeface="Arial"/>
              </a:rPr>
              <a:t>a sales rep</a:t>
            </a:r>
            <a:r>
              <a:rPr sz="1400" b="0">
                <a:solidFill>
                  <a:srgbClr val="5A6572"/>
                </a:solidFill>
                <a:latin typeface="Arial"/>
              </a:rPr>
              <a:t>, my uncle visits shops all over the region.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staff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xodimlar (butun jamoa)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All </a:t>
            </a:r>
            <a:r>
              <a:rPr sz="1400" b="1">
                <a:solidFill>
                  <a:srgbClr val="5A6572"/>
                </a:solidFill>
                <a:latin typeface="Arial"/>
              </a:rPr>
              <a:t>the staff</a:t>
            </a:r>
            <a:r>
              <a:rPr sz="1400" b="0">
                <a:solidFill>
                  <a:srgbClr val="5A6572"/>
                </a:solidFill>
                <a:latin typeface="Arial"/>
              </a:rPr>
              <a:t> at this hotel are friendly and helpful.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🧾️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expenses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(ish bilan bog‘liq) xarajatlar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company pays all my </a:t>
            </a:r>
            <a:r>
              <a:rPr sz="1400" b="1">
                <a:solidFill>
                  <a:srgbClr val="5A6572"/>
                </a:solidFill>
                <a:latin typeface="Arial"/>
              </a:rPr>
              <a:t>expenses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I travel for work.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Work and jobs  (4/4)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the sack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ishdan haydalmoq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was always late, so he </a:t>
            </a:r>
            <a:r>
              <a:rPr sz="1400" b="1">
                <a:solidFill>
                  <a:srgbClr val="5A6572"/>
                </a:solidFill>
                <a:latin typeface="Arial"/>
              </a:rPr>
              <a:t>got the sack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two months.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🏭️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working conditions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sharoitlari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miners went on strike because of their poor </a:t>
            </a:r>
            <a:r>
              <a:rPr sz="1400" b="1">
                <a:solidFill>
                  <a:srgbClr val="5A6572"/>
                </a:solidFill>
                <a:latin typeface="Arial"/>
              </a:rPr>
              <a:t>working conditions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🎓️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degree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diplomga ega bo‘lmoq, oliy ma’lumotli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mother </a:t>
            </a:r>
            <a:r>
              <a:rPr sz="1400" b="1">
                <a:solidFill>
                  <a:srgbClr val="5A6572"/>
                </a:solidFill>
                <a:latin typeface="Arial"/>
              </a:rPr>
              <a:t>has a degree</a:t>
            </a:r>
            <a:r>
              <a:rPr sz="1400" b="0">
                <a:solidFill>
                  <a:srgbClr val="5A6572"/>
                </a:solidFill>
                <a:latin typeface="Arial"/>
              </a:rPr>
              <a:t> in economics.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👫️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colleague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hamkasb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had worked with the same </a:t>
            </a:r>
            <a:r>
              <a:rPr sz="1400" b="1">
                <a:solidFill>
                  <a:srgbClr val="5A6572"/>
                </a:solidFill>
                <a:latin typeface="Arial"/>
              </a:rPr>
              <a:t>colleagues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fifteen years before he changed jobs.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Free-time activities: go, do, play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fishing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baliq oviga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grandad </a:t>
            </a:r>
            <a:r>
              <a:rPr sz="1400" b="1">
                <a:solidFill>
                  <a:srgbClr val="5A6572"/>
                </a:solidFill>
                <a:latin typeface="Arial"/>
              </a:rPr>
              <a:t>goes fishing</a:t>
            </a:r>
            <a:r>
              <a:rPr sz="1400" b="0">
                <a:solidFill>
                  <a:srgbClr val="5A6572"/>
                </a:solidFill>
                <a:latin typeface="Arial"/>
              </a:rPr>
              <a:t> early on Sunday mornings.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gymnastics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gimnastika bilan shug‘ullanmoq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does gymnastics</a:t>
            </a:r>
            <a:r>
              <a:rPr sz="1400" b="0">
                <a:solidFill>
                  <a:srgbClr val="5A6572"/>
                </a:solidFill>
                <a:latin typeface="Arial"/>
              </a:rPr>
              <a:t> three times a week at the sports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swimming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suzishga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</a:t>
            </a:r>
            <a:r>
              <a:rPr sz="1400" b="1">
                <a:solidFill>
                  <a:srgbClr val="5A6572"/>
                </a:solidFill>
                <a:latin typeface="Arial"/>
              </a:rPr>
              <a:t>goes swimming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sports centre on Wednesdays.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🎮️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video games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video o‘yin o‘ynamoq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video games</a:t>
            </a:r>
            <a:r>
              <a:rPr sz="1400" b="0">
                <a:solidFill>
                  <a:srgbClr val="5A6572"/>
                </a:solidFill>
                <a:latin typeface="Arial"/>
              </a:rPr>
              <a:t> only at the weekend.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Free-time activities: go, do, play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camping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chodirda dam olishga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go camping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mountains every summer.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ballet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balet bilan shug‘ullanmoq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does ballet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music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skiing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chang‘i uchishga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January we </a:t>
            </a:r>
            <a:r>
              <a:rPr sz="1400" b="1">
                <a:solidFill>
                  <a:srgbClr val="5A6572"/>
                </a:solidFill>
                <a:latin typeface="Arial"/>
              </a:rPr>
              <a:t>went skiing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Chimgan for the first time.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Expressions with time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your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shoshilmasdan, bemalol qilmoq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no hurry — </a:t>
            </a:r>
            <a:r>
              <a:rPr sz="1400" b="1">
                <a:solidFill>
                  <a:srgbClr val="5A6572"/>
                </a:solidFill>
                <a:latin typeface="Arial"/>
              </a:rPr>
              <a:t>take your time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the test.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time on your hands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bo‘sh vaqti ko‘p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holidays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have</a:t>
            </a:r>
            <a:r>
              <a:rPr sz="1400" b="0">
                <a:solidFill>
                  <a:srgbClr val="5A6572"/>
                </a:solidFill>
                <a:latin typeface="Arial"/>
              </a:rPr>
              <a:t> a lot of </a:t>
            </a:r>
            <a:r>
              <a:rPr sz="1400" b="1">
                <a:solidFill>
                  <a:srgbClr val="5A6572"/>
                </a:solidFill>
                <a:latin typeface="Arial"/>
              </a:rPr>
              <a:t>time on my hands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vaqtida, ulgurib (kech qolmay)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got to the stadium just </a:t>
            </a:r>
            <a:r>
              <a:rPr sz="1400" b="1">
                <a:solidFill>
                  <a:srgbClr val="5A6572"/>
                </a:solidFill>
                <a:latin typeface="Arial"/>
              </a:rPr>
              <a:t>in time</a:t>
            </a:r>
            <a:r>
              <a:rPr sz="1400" b="0">
                <a:solidFill>
                  <a:srgbClr val="5A6572"/>
                </a:solidFill>
                <a:latin typeface="Arial"/>
              </a:rPr>
              <a:t> to see the first goal.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belgilangan vaqtda, kechikmay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concert started exactly </a:t>
            </a:r>
            <a:r>
              <a:rPr sz="1400" b="1">
                <a:solidFill>
                  <a:srgbClr val="5A6572"/>
                </a:solidFill>
                <a:latin typeface="Arial"/>
              </a:rPr>
              <a:t>on time</a:t>
            </a:r>
            <a:r>
              <a:rPr sz="1400" b="0">
                <a:solidFill>
                  <a:srgbClr val="5A6572"/>
                </a:solidFill>
                <a:latin typeface="Arial"/>
              </a:rPr>
              <a:t>, at seven o’clock.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Nouns with suffixes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employment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bilan bandlik, 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isn’t easy to find </a:t>
            </a:r>
            <a:r>
              <a:rPr sz="1400" b="1">
                <a:solidFill>
                  <a:srgbClr val="5A6572"/>
                </a:solidFill>
                <a:latin typeface="Arial"/>
              </a:rPr>
              <a:t>employment</a:t>
            </a:r>
            <a:r>
              <a:rPr sz="1400" b="0">
                <a:solidFill>
                  <a:srgbClr val="5A6572"/>
                </a:solidFill>
                <a:latin typeface="Arial"/>
              </a:rPr>
              <a:t> in a small village.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promotion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lavozimga ko‘tarilish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you work hard, you might get </a:t>
            </a:r>
            <a:r>
              <a:rPr sz="1400" b="1">
                <a:solidFill>
                  <a:srgbClr val="5A6572"/>
                </a:solidFill>
                <a:latin typeface="Arial"/>
              </a:rPr>
              <a:t>a promotion</a:t>
            </a:r>
            <a:r>
              <a:rPr sz="1400" b="0">
                <a:solidFill>
                  <a:srgbClr val="5A6572"/>
                </a:solidFill>
                <a:latin typeface="Arial"/>
              </a:rPr>
              <a:t> next year.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enjoyment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zavq, huzur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Reading gives me a lot of </a:t>
            </a:r>
            <a:r>
              <a:rPr sz="1400" b="1">
                <a:solidFill>
                  <a:srgbClr val="5A6572"/>
                </a:solidFill>
                <a:latin typeface="Arial"/>
              </a:rPr>
              <a:t>enjoyment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activity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mashg‘ulot, faoliyat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Swimming is my favourite weekend </a:t>
            </a:r>
            <a:r>
              <a:rPr sz="1400" b="1">
                <a:solidFill>
                  <a:srgbClr val="5A6572"/>
                </a:solidFill>
                <a:latin typeface="Arial"/>
              </a:rPr>
              <a:t>activity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Nouns with suffixes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attraction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jozibali tomon, afzallik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me, the main </a:t>
            </a:r>
            <a:r>
              <a:rPr sz="1400" b="1">
                <a:solidFill>
                  <a:srgbClr val="5A6572"/>
                </a:solidFill>
                <a:latin typeface="Arial"/>
              </a:rPr>
              <a:t>attraction</a:t>
            </a:r>
            <a:r>
              <a:rPr sz="1400" b="0">
                <a:solidFill>
                  <a:srgbClr val="5A6572"/>
                </a:solidFill>
                <a:latin typeface="Arial"/>
              </a:rPr>
              <a:t> of teaching is the long summer holiday.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majority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ko‘pchilik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majority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class voted for a trip to the mountains.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politeness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xushmuomalalik, odob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Saying ‘please’ and ‘thank you’ is a sign of </a:t>
            </a:r>
            <a:r>
              <a:rPr sz="1400" b="1">
                <a:solidFill>
                  <a:srgbClr val="5A6572"/>
                </a:solidFill>
                <a:latin typeface="Arial"/>
              </a:rPr>
              <a:t>politeness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laziness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dangasalik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His </a:t>
            </a:r>
            <a:r>
              <a:rPr sz="1400" b="1">
                <a:solidFill>
                  <a:srgbClr val="5A6572"/>
                </a:solidFill>
                <a:latin typeface="Arial"/>
              </a:rPr>
              <a:t>laziness</a:t>
            </a:r>
            <a:r>
              <a:rPr sz="1400" b="0">
                <a:solidFill>
                  <a:srgbClr val="5A6572"/>
                </a:solidFill>
                <a:latin typeface="Arial"/>
              </a:rPr>
              <a:t> made the whole team angry.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 on one page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Unit 3 was about free time. We </a:t>
            </a:r>
            <a:r>
              <a:rPr sz="1600" b="1">
                <a:solidFill>
                  <a:srgbClr val="1E2A38"/>
                </a:solidFill>
                <a:latin typeface="Arial"/>
              </a:rPr>
              <a:t>go fishing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go camping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go skiing</a:t>
            </a:r>
            <a:r>
              <a:rPr sz="1600" b="0">
                <a:solidFill>
                  <a:srgbClr val="1E2A38"/>
                </a:solidFill>
                <a:latin typeface="Arial"/>
              </a:rPr>
              <a:t>, we </a:t>
            </a:r>
            <a:r>
              <a:rPr sz="1600" b="1">
                <a:solidFill>
                  <a:srgbClr val="1E2A38"/>
                </a:solidFill>
                <a:latin typeface="Arial"/>
              </a:rPr>
              <a:t>do gymnastics</a:t>
            </a:r>
            <a:r>
              <a:rPr sz="1600" b="0">
                <a:solidFill>
                  <a:srgbClr val="1E2A38"/>
                </a:solidFill>
                <a:latin typeface="Arial"/>
              </a:rPr>
              <a:t>, judo and </a:t>
            </a:r>
            <a:r>
              <a:rPr sz="1600" b="1">
                <a:solidFill>
                  <a:srgbClr val="1E2A38"/>
                </a:solidFill>
                <a:latin typeface="Arial"/>
              </a:rPr>
              <a:t>ballet</a:t>
            </a:r>
            <a:r>
              <a:rPr sz="1600" b="0">
                <a:solidFill>
                  <a:srgbClr val="1E2A38"/>
                </a:solidFill>
                <a:latin typeface="Arial"/>
              </a:rPr>
              <a:t>, and we play chess, basketball and </a:t>
            </a:r>
            <a:r>
              <a:rPr sz="1600" b="1">
                <a:solidFill>
                  <a:srgbClr val="1E2A38"/>
                </a:solidFill>
                <a:latin typeface="Arial"/>
              </a:rPr>
              <a:t>video games</a:t>
            </a:r>
            <a:r>
              <a:rPr sz="1600" b="0">
                <a:solidFill>
                  <a:srgbClr val="1E2A38"/>
                </a:solidFill>
                <a:latin typeface="Arial"/>
              </a:rPr>
              <a:t>. If you are busy, you have to make time for your hobbies; if you are </a:t>
            </a:r>
            <a:r>
              <a:rPr sz="1600" b="1">
                <a:solidFill>
                  <a:srgbClr val="1E2A38"/>
                </a:solidFill>
                <a:latin typeface="Arial"/>
              </a:rPr>
              <a:t>unemployed</a:t>
            </a:r>
            <a:r>
              <a:rPr sz="1600" b="0">
                <a:solidFill>
                  <a:srgbClr val="1E2A38"/>
                </a:solidFill>
                <a:latin typeface="Arial"/>
              </a:rPr>
              <a:t>, you may have more </a:t>
            </a:r>
            <a:r>
              <a:rPr sz="1600" b="1">
                <a:solidFill>
                  <a:srgbClr val="1E2A38"/>
                </a:solidFill>
                <a:latin typeface="Arial"/>
              </a:rPr>
              <a:t>time on your hands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Unit 4 was about work. The </a:t>
            </a:r>
            <a:r>
              <a:rPr sz="1600" b="1">
                <a:solidFill>
                  <a:srgbClr val="1E2A38"/>
                </a:solidFill>
                <a:latin typeface="Arial"/>
              </a:rPr>
              <a:t>applicants</a:t>
            </a:r>
            <a:r>
              <a:rPr sz="1600" b="0">
                <a:solidFill>
                  <a:srgbClr val="1E2A38"/>
                </a:solidFill>
                <a:latin typeface="Arial"/>
              </a:rPr>
              <a:t> for a job send in an </a:t>
            </a:r>
            <a:r>
              <a:rPr sz="1600" b="1">
                <a:solidFill>
                  <a:srgbClr val="1E2A38"/>
                </a:solidFill>
                <a:latin typeface="Arial"/>
              </a:rPr>
              <a:t>application form</a:t>
            </a:r>
            <a:r>
              <a:rPr sz="1600" b="0">
                <a:solidFill>
                  <a:srgbClr val="1E2A38"/>
                </a:solidFill>
                <a:latin typeface="Arial"/>
              </a:rPr>
              <a:t>. A good worker may </a:t>
            </a:r>
            <a:r>
              <a:rPr sz="1600" b="1">
                <a:solidFill>
                  <a:srgbClr val="1E2A38"/>
                </a:solidFill>
                <a:latin typeface="Arial"/>
              </a:rPr>
              <a:t>be promoted</a:t>
            </a:r>
            <a:r>
              <a:rPr sz="1600" b="0">
                <a:solidFill>
                  <a:srgbClr val="1E2A38"/>
                </a:solidFill>
                <a:latin typeface="Arial"/>
              </a:rPr>
              <a:t>; a lazy one may </a:t>
            </a:r>
            <a:r>
              <a:rPr sz="1600" b="1">
                <a:solidFill>
                  <a:srgbClr val="1E2A38"/>
                </a:solidFill>
                <a:latin typeface="Arial"/>
              </a:rPr>
              <a:t>get the sack</a:t>
            </a:r>
            <a:r>
              <a:rPr sz="1600" b="0">
                <a:solidFill>
                  <a:srgbClr val="1E2A38"/>
                </a:solidFill>
                <a:latin typeface="Arial"/>
              </a:rPr>
              <a:t>. Teachers get a </a:t>
            </a:r>
            <a:r>
              <a:rPr sz="1600" b="1">
                <a:solidFill>
                  <a:srgbClr val="1E2A38"/>
                </a:solidFill>
                <a:latin typeface="Arial"/>
              </a:rPr>
              <a:t>salary</a:t>
            </a:r>
            <a:r>
              <a:rPr sz="1600" b="0">
                <a:solidFill>
                  <a:srgbClr val="1E2A38"/>
                </a:solidFill>
                <a:latin typeface="Arial"/>
              </a:rPr>
              <a:t>, a waiter gets a </a:t>
            </a:r>
            <a:r>
              <a:rPr sz="1600" b="1">
                <a:solidFill>
                  <a:srgbClr val="1E2A38"/>
                </a:solidFill>
                <a:latin typeface="Arial"/>
              </a:rPr>
              <a:t>wage</a:t>
            </a:r>
            <a:r>
              <a:rPr sz="1600" b="0">
                <a:solidFill>
                  <a:srgbClr val="1E2A38"/>
                </a:solidFill>
                <a:latin typeface="Arial"/>
              </a:rPr>
              <a:t>, and a </a:t>
            </a:r>
            <a:r>
              <a:rPr sz="1600" b="1">
                <a:solidFill>
                  <a:srgbClr val="1E2A38"/>
                </a:solidFill>
                <a:latin typeface="Arial"/>
              </a:rPr>
              <a:t>civil servant</a:t>
            </a:r>
            <a:r>
              <a:rPr sz="1600" b="0">
                <a:solidFill>
                  <a:srgbClr val="1E2A38"/>
                </a:solidFill>
                <a:latin typeface="Arial"/>
              </a:rPr>
              <a:t> works for the government. At sixty-five many people retire.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 on one page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Two pieces of grammar came back again and again. The present perfect links the past and now: </a:t>
            </a:r>
            <a:r>
              <a:rPr sz="1600" b="1">
                <a:solidFill>
                  <a:srgbClr val="1E2A38"/>
                </a:solidFill>
                <a:latin typeface="Arial"/>
              </a:rPr>
              <a:t>I’ve known Tony for six years.</a:t>
            </a:r>
            <a:r>
              <a:rPr sz="1600" b="0">
                <a:solidFill>
                  <a:srgbClr val="1E2A38"/>
                </a:solidFill>
                <a:latin typeface="Arial"/>
              </a:rPr>
              <a:t> The past perfect goes one step further back: </a:t>
            </a:r>
            <a:r>
              <a:rPr sz="1600" b="1">
                <a:solidFill>
                  <a:srgbClr val="1E2A38"/>
                </a:solidFill>
                <a:latin typeface="Arial"/>
              </a:rPr>
              <a:t>By the time Ian got to the station, the train had left.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And remember the small words: because of + noun, no article in </a:t>
            </a:r>
            <a:r>
              <a:rPr sz="1600" b="1">
                <a:solidFill>
                  <a:srgbClr val="1E2A38"/>
                </a:solidFill>
                <a:latin typeface="Arial"/>
              </a:rPr>
              <a:t>go to university, at work, on foot</a:t>
            </a:r>
            <a:r>
              <a:rPr sz="1600" b="0">
                <a:solidFill>
                  <a:srgbClr val="1E2A38"/>
                </a:solidFill>
                <a:latin typeface="Arial"/>
              </a:rPr>
              <a:t>, and the endings -ment, -ness, -ity, -tion: </a:t>
            </a:r>
            <a:r>
              <a:rPr sz="1600" b="1">
                <a:solidFill>
                  <a:srgbClr val="1E2A38"/>
                </a:solidFill>
                <a:latin typeface="Arial"/>
              </a:rPr>
              <a:t>employment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laziness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activity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attraction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verb do we use with fishing and camping — go, do or play?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difference between a salary and a wage?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tense goes one step further back into the past?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nouns from lazy and active.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go, do or play?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mashg‘ulotni aytaman, siz go / do / play 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fishing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gymnastics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video games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camping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ballet → 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3–4: beshta tuzoq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salary</a:t>
            </a:r>
            <a:r>
              <a:rPr sz="1700" b="0">
                <a:solidFill>
                  <a:srgbClr val="1E2A38"/>
                </a:solidFill>
                <a:latin typeface="Arial"/>
              </a:rPr>
              <a:t> — oylik/yillik maosh (o‘qituvchi, muhandis); </a:t>
            </a:r>
            <a:r>
              <a:rPr sz="1700" b="1">
                <a:solidFill>
                  <a:srgbClr val="1E2A38"/>
                </a:solidFill>
                <a:latin typeface="Arial"/>
              </a:rPr>
              <a:t>wage</a:t>
            </a:r>
            <a:r>
              <a:rPr sz="1700" b="0">
                <a:solidFill>
                  <a:srgbClr val="1E2A38"/>
                </a:solidFill>
                <a:latin typeface="Arial"/>
              </a:rPr>
              <a:t> — soatbay yoki haftalik ish haqi (ofitsiant, ishchi).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Present perfect</a:t>
            </a:r>
            <a:r>
              <a:rPr sz="1700" b="0">
                <a:solidFill>
                  <a:srgbClr val="1E2A38"/>
                </a:solidFill>
                <a:latin typeface="Arial"/>
              </a:rPr>
              <a:t> — hozirgacha: </a:t>
            </a:r>
            <a:r>
              <a:rPr sz="1700" b="1">
                <a:solidFill>
                  <a:srgbClr val="1E2A38"/>
                </a:solidFill>
                <a:latin typeface="Arial"/>
              </a:rPr>
              <a:t>I’ve known Tony for six years.</a:t>
            </a:r>
            <a:r>
              <a:rPr sz="1700" b="0">
                <a:solidFill>
                  <a:srgbClr val="1E2A38"/>
                </a:solidFill>
                <a:latin typeface="Arial"/>
              </a:rPr>
              <a:t> </a:t>
            </a:r>
            <a:r>
              <a:rPr sz="1700" b="1">
                <a:solidFill>
                  <a:srgbClr val="1E2A38"/>
                </a:solidFill>
                <a:latin typeface="Arial"/>
              </a:rPr>
              <a:t>Past perfect</a:t>
            </a:r>
            <a:r>
              <a:rPr sz="1700" b="0">
                <a:solidFill>
                  <a:srgbClr val="1E2A38"/>
                </a:solidFill>
                <a:latin typeface="Arial"/>
              </a:rPr>
              <a:t> — o‘tmishdagi boshqa voqeadan OLDIN: </a:t>
            </a:r>
            <a:r>
              <a:rPr sz="1700" b="1">
                <a:solidFill>
                  <a:srgbClr val="1E2A38"/>
                </a:solidFill>
                <a:latin typeface="Arial"/>
              </a:rPr>
              <a:t>the train had left.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go</a:t>
            </a:r>
            <a:r>
              <a:rPr sz="1700" b="0">
                <a:solidFill>
                  <a:srgbClr val="1E2A38"/>
                </a:solidFill>
                <a:latin typeface="Arial"/>
              </a:rPr>
              <a:t> + -ing (</a:t>
            </a:r>
            <a:r>
              <a:rPr sz="1700" b="1">
                <a:solidFill>
                  <a:srgbClr val="1E2A38"/>
                </a:solidFill>
                <a:latin typeface="Arial"/>
              </a:rPr>
              <a:t>go fishing, go skiing</a:t>
            </a:r>
            <a:r>
              <a:rPr sz="1700" b="0">
                <a:solidFill>
                  <a:srgbClr val="1E2A38"/>
                </a:solidFill>
                <a:latin typeface="Arial"/>
              </a:rPr>
              <a:t>) · </a:t>
            </a:r>
            <a:r>
              <a:rPr sz="1700" b="1">
                <a:solidFill>
                  <a:srgbClr val="1E2A38"/>
                </a:solidFill>
                <a:latin typeface="Arial"/>
              </a:rPr>
              <a:t>do</a:t>
            </a:r>
            <a:r>
              <a:rPr sz="1700" b="0">
                <a:solidFill>
                  <a:srgbClr val="1E2A38"/>
                </a:solidFill>
                <a:latin typeface="Arial"/>
              </a:rPr>
              <a:t> + mashg‘ulot (</a:t>
            </a:r>
            <a:r>
              <a:rPr sz="1700" b="1">
                <a:solidFill>
                  <a:srgbClr val="1E2A38"/>
                </a:solidFill>
                <a:latin typeface="Arial"/>
              </a:rPr>
              <a:t>do gymnastics, do ballet</a:t>
            </a:r>
            <a:r>
              <a:rPr sz="1700" b="0">
                <a:solidFill>
                  <a:srgbClr val="1E2A38"/>
                </a:solidFill>
                <a:latin typeface="Arial"/>
              </a:rPr>
              <a:t>) · </a:t>
            </a:r>
            <a:r>
              <a:rPr sz="1700" b="1">
                <a:solidFill>
                  <a:srgbClr val="1E2A38"/>
                </a:solidFill>
                <a:latin typeface="Arial"/>
              </a:rPr>
              <a:t>play</a:t>
            </a:r>
            <a:r>
              <a:rPr sz="1700" b="0">
                <a:solidFill>
                  <a:srgbClr val="1E2A38"/>
                </a:solidFill>
                <a:latin typeface="Arial"/>
              </a:rPr>
              <a:t> + o‘yin (</a:t>
            </a:r>
            <a:r>
              <a:rPr sz="1700" b="1">
                <a:solidFill>
                  <a:srgbClr val="1E2A38"/>
                </a:solidFill>
                <a:latin typeface="Arial"/>
              </a:rPr>
              <a:t>play chess</a:t>
            </a:r>
            <a:r>
              <a:rPr sz="1700" b="0">
                <a:solidFill>
                  <a:srgbClr val="1E2A38"/>
                </a:solidFill>
                <a:latin typeface="Arial"/>
              </a:rPr>
              <a:t>). </a:t>
            </a:r>
            <a:r>
              <a:rPr sz="1700" b="1">
                <a:solidFill>
                  <a:srgbClr val="1E2A38"/>
                </a:solidFill>
                <a:latin typeface="Arial"/>
              </a:rPr>
              <a:t>Have you ever been</a:t>
            </a:r>
            <a:r>
              <a:rPr sz="1700" b="0">
                <a:solidFill>
                  <a:srgbClr val="1E2A38"/>
                </a:solidFill>
                <a:latin typeface="Arial"/>
              </a:rPr>
              <a:t> skiing?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because</a:t>
            </a:r>
            <a:r>
              <a:rPr sz="1700" b="0">
                <a:solidFill>
                  <a:srgbClr val="1E2A38"/>
                </a:solidFill>
                <a:latin typeface="Arial"/>
              </a:rPr>
              <a:t> + gap, </a:t>
            </a:r>
            <a:r>
              <a:rPr sz="1700" b="1">
                <a:solidFill>
                  <a:srgbClr val="1E2A38"/>
                </a:solidFill>
                <a:latin typeface="Arial"/>
              </a:rPr>
              <a:t>because of</a:t>
            </a:r>
            <a:r>
              <a:rPr sz="1700" b="0">
                <a:solidFill>
                  <a:srgbClr val="1E2A38"/>
                </a:solidFill>
                <a:latin typeface="Arial"/>
              </a:rPr>
              <a:t> + ot; </a:t>
            </a:r>
            <a:r>
              <a:rPr sz="1700" b="1">
                <a:solidFill>
                  <a:srgbClr val="1E2A38"/>
                </a:solidFill>
                <a:latin typeface="Arial"/>
              </a:rPr>
              <a:t>when</a:t>
            </a:r>
            <a:r>
              <a:rPr sz="1700" b="0">
                <a:solidFill>
                  <a:srgbClr val="1E2A38"/>
                </a:solidFill>
                <a:latin typeface="Arial"/>
              </a:rPr>
              <a:t> dan keyin kelasi zamon ma’nosida ham </a:t>
            </a:r>
            <a:r>
              <a:rPr sz="1700" b="1">
                <a:solidFill>
                  <a:srgbClr val="1E2A38"/>
                </a:solidFill>
                <a:latin typeface="Arial"/>
              </a:rPr>
              <a:t>present</a:t>
            </a:r>
            <a:r>
              <a:rPr sz="1700" b="0">
                <a:solidFill>
                  <a:srgbClr val="1E2A38"/>
                </a:solidFill>
                <a:latin typeface="Arial"/>
              </a:rPr>
              <a:t>: </a:t>
            </a:r>
            <a:r>
              <a:rPr sz="1700" b="1">
                <a:solidFill>
                  <a:srgbClr val="1E2A38"/>
                </a:solidFill>
                <a:latin typeface="Arial"/>
              </a:rPr>
              <a:t>when she gets back</a:t>
            </a:r>
            <a:r>
              <a:rPr sz="17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Artiklsiz: </a:t>
            </a:r>
            <a:r>
              <a:rPr sz="1700" b="1">
                <a:solidFill>
                  <a:srgbClr val="1E2A38"/>
                </a:solidFill>
                <a:latin typeface="Arial"/>
              </a:rPr>
              <a:t>go to university, at work, on foot, on Sunday morning</a:t>
            </a:r>
            <a:r>
              <a:rPr sz="1700" b="0">
                <a:solidFill>
                  <a:srgbClr val="1E2A38"/>
                </a:solidFill>
                <a:latin typeface="Arial"/>
              </a:rPr>
              <a:t>; </a:t>
            </a:r>
            <a:r>
              <a:rPr sz="1700" b="1">
                <a:solidFill>
                  <a:srgbClr val="1E2A38"/>
                </a:solidFill>
                <a:latin typeface="Arial"/>
              </a:rPr>
              <a:t>the</a:t>
            </a:r>
            <a:r>
              <a:rPr sz="17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700" b="1">
                <a:solidFill>
                  <a:srgbClr val="1E2A38"/>
                </a:solidFill>
                <a:latin typeface="Arial"/>
              </a:rPr>
              <a:t>the 1980s, the United States</a:t>
            </a:r>
            <a:r>
              <a:rPr sz="1700" b="0">
                <a:solidFill>
                  <a:srgbClr val="1E2A38"/>
                </a:solidFill>
                <a:latin typeface="Arial"/>
              </a:rPr>
              <a:t>; </a:t>
            </a:r>
            <a:r>
              <a:rPr sz="1700" b="1">
                <a:solidFill>
                  <a:srgbClr val="1E2A38"/>
                </a:solidFill>
                <a:latin typeface="Arial"/>
              </a:rPr>
              <a:t>with a</a:t>
            </a:r>
            <a:r>
              <a:rPr sz="1700" b="0">
                <a:solidFill>
                  <a:srgbClr val="1E2A38"/>
                </a:solidFill>
                <a:latin typeface="Arial"/>
              </a:rPr>
              <a:t> cold.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 stress — the capital letters show the stressed syllable: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APplicant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proMOted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VOLuntary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JOURnalist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maJORity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emPLOYment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acTIVity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atTRACtion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-ity and -tion pull the stress: ACtive → acTIVity, atTRACT → atTRACtion.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neighbour was ________ to head teacher last year.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waiter usually gets a weekly ________, not a salary.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we arrived at the cinema, the film had already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I’m tired because I’ve been ________ all morning. (study)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________ karate twice a week.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Let’s ________ camping this weekend!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got to the station just ________ time to catch the train.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match was cancelled because ________ the rain.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We’ll start the meeting when everybody ________. (arrive)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After college, my cousin looked for ________ in the city for a whole year. (EMPLOY)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job from Units 3–4 (a journalist, a sales rep, a civil servant …) would you most like to do? Which would you hate? Why?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 three questions: Have you ever been / done / played …? Then ask one more question about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about something you had already done before you started at this school.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salary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oylik maosh, </a:t>
            </a:r>
            <a:r>
              <a:rPr sz="1600" b="1">
                <a:solidFill>
                  <a:srgbClr val="1E2A38"/>
                </a:solidFill>
                <a:latin typeface="Arial"/>
              </a:rPr>
              <a:t>wage</a:t>
            </a:r>
            <a:r>
              <a:rPr sz="1600" b="0">
                <a:solidFill>
                  <a:srgbClr val="1E2A38"/>
                </a:solidFill>
                <a:latin typeface="Arial"/>
              </a:rPr>
              <a:t> — soatbay/haftalik ish haqi; </a:t>
            </a:r>
            <a:r>
              <a:rPr sz="1600" b="1">
                <a:solidFill>
                  <a:srgbClr val="1E2A38"/>
                </a:solidFill>
                <a:latin typeface="Arial"/>
              </a:rPr>
              <a:t>get the sack</a:t>
            </a:r>
            <a:r>
              <a:rPr sz="1600" b="0">
                <a:solidFill>
                  <a:srgbClr val="1E2A38"/>
                </a:solidFill>
                <a:latin typeface="Arial"/>
              </a:rPr>
              <a:t> — ishdan haydalmoq; </a:t>
            </a:r>
            <a:r>
              <a:rPr sz="1600" b="1">
                <a:solidFill>
                  <a:srgbClr val="1E2A38"/>
                </a:solidFill>
                <a:latin typeface="Arial"/>
              </a:rPr>
              <a:t>be promoted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lavozimga ko‘tarilmoq.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I’ve known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 dan beri taniyman» (hozir ham); </a:t>
            </a:r>
            <a:r>
              <a:rPr sz="1600" b="1">
                <a:solidFill>
                  <a:srgbClr val="1E2A38"/>
                </a:solidFill>
                <a:latin typeface="Arial"/>
              </a:rPr>
              <a:t>had left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«allaqachon ketib bo‘lgan edi» (o‘tmishdagi voqeadan oldin).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go</a:t>
            </a:r>
            <a:r>
              <a:rPr sz="1600" b="0">
                <a:solidFill>
                  <a:srgbClr val="1E2A38"/>
                </a:solidFill>
                <a:latin typeface="Arial"/>
              </a:rPr>
              <a:t> fishing, </a:t>
            </a: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gymnastics, </a:t>
            </a:r>
            <a:r>
              <a:rPr sz="1600" b="1">
                <a:solidFill>
                  <a:srgbClr val="1E2A38"/>
                </a:solidFill>
                <a:latin typeface="Arial"/>
              </a:rPr>
              <a:t>play</a:t>
            </a:r>
            <a:r>
              <a:rPr sz="1600" b="0">
                <a:solidFill>
                  <a:srgbClr val="1E2A38"/>
                </a:solidFill>
                <a:latin typeface="Arial"/>
              </a:rPr>
              <a:t> video games — o‘zbekchada uchalasi ham «… bilan shug‘ullanmoq / o‘ynamoq», inglizchada fe’l boshqa-boshqa.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because</a:t>
            </a:r>
            <a:r>
              <a:rPr sz="1600" b="0">
                <a:solidFill>
                  <a:srgbClr val="1E2A38"/>
                </a:solidFill>
                <a:latin typeface="Arial"/>
              </a:rPr>
              <a:t> + gap, </a:t>
            </a:r>
            <a:r>
              <a:rPr sz="1600" b="1">
                <a:solidFill>
                  <a:srgbClr val="1E2A38"/>
                </a:solidFill>
                <a:latin typeface="Arial"/>
              </a:rPr>
              <a:t>because of</a:t>
            </a:r>
            <a:r>
              <a:rPr sz="1600" b="0">
                <a:solidFill>
                  <a:srgbClr val="1E2A38"/>
                </a:solidFill>
                <a:latin typeface="Arial"/>
              </a:rPr>
              <a:t> + ot: </a:t>
            </a:r>
            <a:r>
              <a:rPr sz="1600" b="1">
                <a:solidFill>
                  <a:srgbClr val="1E2A38"/>
                </a:solidFill>
                <a:latin typeface="Arial"/>
              </a:rPr>
              <a:t>because it rained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because of the rain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So‘z yasash: </a:t>
            </a:r>
            <a:r>
              <a:rPr sz="1600" b="1">
                <a:solidFill>
                  <a:srgbClr val="1E2A38"/>
                </a:solidFill>
                <a:latin typeface="Arial"/>
              </a:rPr>
              <a:t>-ment</a:t>
            </a:r>
            <a:r>
              <a:rPr sz="1600" b="0">
                <a:solidFill>
                  <a:srgbClr val="1E2A38"/>
                </a:solidFill>
                <a:latin typeface="Arial"/>
              </a:rPr>
              <a:t> (employment, enjoyment), </a:t>
            </a:r>
            <a:r>
              <a:rPr sz="1600" b="1">
                <a:solidFill>
                  <a:srgbClr val="1E2A38"/>
                </a:solidFill>
                <a:latin typeface="Arial"/>
              </a:rPr>
              <a:t>-ness</a:t>
            </a:r>
            <a:r>
              <a:rPr sz="1600" b="0">
                <a:solidFill>
                  <a:srgbClr val="1E2A38"/>
                </a:solidFill>
                <a:latin typeface="Arial"/>
              </a:rPr>
              <a:t> (laziness, politeness), </a:t>
            </a:r>
            <a:r>
              <a:rPr sz="1600" b="1">
                <a:solidFill>
                  <a:srgbClr val="1E2A38"/>
                </a:solidFill>
                <a:latin typeface="Arial"/>
              </a:rPr>
              <a:t>-ity</a:t>
            </a:r>
            <a:r>
              <a:rPr sz="1600" b="0">
                <a:solidFill>
                  <a:srgbClr val="1E2A38"/>
                </a:solidFill>
                <a:latin typeface="Arial"/>
              </a:rPr>
              <a:t> (activity, majority), </a:t>
            </a:r>
            <a:r>
              <a:rPr sz="1600" b="1">
                <a:solidFill>
                  <a:srgbClr val="1E2A38"/>
                </a:solidFill>
                <a:latin typeface="Arial"/>
              </a:rPr>
              <a:t>-tion</a:t>
            </a:r>
            <a:r>
              <a:rPr sz="1600" b="0">
                <a:solidFill>
                  <a:srgbClr val="1E2A38"/>
                </a:solidFill>
                <a:latin typeface="Arial"/>
              </a:rPr>
              <a:t> (promotion, attraction), </a:t>
            </a:r>
            <a:r>
              <a:rPr sz="1600" b="1">
                <a:solidFill>
                  <a:srgbClr val="1E2A38"/>
                </a:solidFill>
                <a:latin typeface="Arial"/>
              </a:rPr>
              <a:t>un-</a:t>
            </a:r>
            <a:r>
              <a:rPr sz="1600" b="0">
                <a:solidFill>
                  <a:srgbClr val="1E2A38"/>
                </a:solidFill>
                <a:latin typeface="Arial"/>
              </a:rPr>
              <a:t> (unemployed).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p. 30 «Check your progress! Units 3–4» (rejadagi vazifa).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with the flashcards: sozlar.com/vocab/cards/?set=grade10-lesson30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Correct every mistake from the book test and write one new sentence for each rule.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EU-Ukraine cooperation · CC BY-SA 2.0 · https://www.flickr.com/photos/149400054@N04/54241738071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