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be and have got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Grammatika: be va have got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be, have/have got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260" y="1371600"/>
            <a:ext cx="3154680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Honza Groh · CC BY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between be and have/have got in eight sentences (ex.1)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and write what they have got and haven't got (ex.2)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with Have you got…? / Do you have…? and give short answers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Carry out a short class survey and report one result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Open your books at page 8.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word or phrase (eight sentences): is / are, has / have, Are / Do…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Tick the things you have got, then write sentences: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got…, but I haven't got…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Class survey: ask other students and tick what they have got.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Grammar database 1, p. 145</a:t>
            </a:r>
            <a:r>
              <a:rPr sz="1600" b="0">
                <a:solidFill>
                  <a:srgbClr val="1E2A38"/>
                </a:solidFill>
                <a:latin typeface="Arial"/>
              </a:rPr>
              <a:t> — qo‘shimcha jadval.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 va have got — shakllar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be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have got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427732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men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am / I'm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have got / I've got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026664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122676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is / he's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has got / he's got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721608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817620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biz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are / we're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have got / we've got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416552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4512564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inkor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isn't / aren't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hasn't got / haven't got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111496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5207508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0D9488"/>
                </a:solidFill>
                <a:latin typeface="Arial"/>
              </a:rPr>
              <a:t>savol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Are you …?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Have you got …? / Has he got …?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 javob: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am. / No, I'm not.</a:t>
            </a:r>
            <a:r>
              <a:rPr sz="1600" b="0">
                <a:solidFill>
                  <a:srgbClr val="1E2A38"/>
                </a:solidFill>
                <a:latin typeface="Arial"/>
              </a:rPr>
              <a:t> — </a:t>
            </a:r>
            <a:r>
              <a:rPr sz="1600" b="1">
                <a:solidFill>
                  <a:srgbClr val="1E2A38"/>
                </a:solidFill>
                <a:latin typeface="Arial"/>
              </a:rPr>
              <a:t>Yes, I have. / No, I haven't.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be or have got?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qanaqaligini aytadi: </a:t>
            </a:r>
            <a:r>
              <a:rPr sz="1600" b="1">
                <a:solidFill>
                  <a:srgbClr val="1E2A38"/>
                </a:solidFill>
                <a:latin typeface="Arial"/>
              </a:rPr>
              <a:t>I am</a:t>
            </a:r>
            <a:r>
              <a:rPr sz="1600" b="0">
                <a:solidFill>
                  <a:srgbClr val="1E2A38"/>
                </a:solidFill>
                <a:latin typeface="Arial"/>
              </a:rPr>
              <a:t> twelve. She </a:t>
            </a:r>
            <a:r>
              <a:rPr sz="1600" b="1">
                <a:solidFill>
                  <a:srgbClr val="1E2A38"/>
                </a:solidFill>
                <a:latin typeface="Arial"/>
              </a:rPr>
              <a:t>is</a:t>
            </a:r>
            <a:r>
              <a:rPr sz="1600" b="0">
                <a:solidFill>
                  <a:srgbClr val="1E2A38"/>
                </a:solidFill>
                <a:latin typeface="Arial"/>
              </a:rPr>
              <a:t> tall. We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friends.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600" b="0">
                <a:solidFill>
                  <a:srgbClr val="1E2A38"/>
                </a:solidFill>
                <a:latin typeface="Arial"/>
              </a:rPr>
              <a:t> — nimang borligini aytadi: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got two sisters. He's got a dog.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Inkor: </a:t>
            </a:r>
            <a:r>
              <a:rPr sz="1600" b="1">
                <a:solidFill>
                  <a:srgbClr val="1E2A38"/>
                </a:solidFill>
                <a:latin typeface="Arial"/>
              </a:rPr>
              <a:t>isn't / aren't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haven't got / hasn't got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So‘roq: </a:t>
            </a:r>
            <a:r>
              <a:rPr sz="1600" b="1">
                <a:solidFill>
                  <a:srgbClr val="1E2A38"/>
                </a:solidFill>
                <a:latin typeface="Arial"/>
              </a:rPr>
              <a:t>Are</a:t>
            </a:r>
            <a:r>
              <a:rPr sz="1600" b="0">
                <a:solidFill>
                  <a:srgbClr val="1E2A38"/>
                </a:solidFill>
                <a:latin typeface="Arial"/>
              </a:rPr>
              <a:t> you…? va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got…? — fe’l birinchi o‘ringa chiqadi.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got = have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Have you got a room?</a:t>
            </a:r>
            <a:r>
              <a:rPr sz="1600" b="0">
                <a:solidFill>
                  <a:srgbClr val="1E2A38"/>
                </a:solidFill>
                <a:latin typeface="Arial"/>
              </a:rPr>
              <a:t> = </a:t>
            </a:r>
            <a:r>
              <a:rPr sz="1600" b="1">
                <a:solidFill>
                  <a:srgbClr val="1E2A38"/>
                </a:solidFill>
                <a:latin typeface="Arial"/>
              </a:rPr>
              <a:t>Do you have a room?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Farqi: </a:t>
            </a:r>
            <a:r>
              <a:rPr sz="1600" b="1">
                <a:solidFill>
                  <a:srgbClr val="1E2A38"/>
                </a:solidFill>
                <a:latin typeface="Arial"/>
              </a:rPr>
              <a:t>She has got</a:t>
            </a:r>
            <a:r>
              <a:rPr sz="1600" b="0">
                <a:solidFill>
                  <a:srgbClr val="1E2A38"/>
                </a:solidFill>
                <a:latin typeface="Arial"/>
              </a:rPr>
              <a:t> a dog (nimasi bor) — </a:t>
            </a:r>
            <a:r>
              <a:rPr sz="1600" b="1">
                <a:solidFill>
                  <a:srgbClr val="1E2A38"/>
                </a:solidFill>
                <a:latin typeface="Arial"/>
              </a:rPr>
              <a:t>She gets up</a:t>
            </a:r>
            <a:r>
              <a:rPr sz="1600" b="0">
                <a:solidFill>
                  <a:srgbClr val="1E2A38"/>
                </a:solidFill>
                <a:latin typeface="Arial"/>
              </a:rPr>
              <a:t> at seven (har kuni qiladigan ishi, 9-dars).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Gadgets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bicycle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got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bicycle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haven’t got a helmet.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mobile 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mobil telefon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Has your little sister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mobile phone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smartphone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smartfon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smartphone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great camera.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⌚️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watch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soati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has got an old </a:t>
            </a:r>
            <a:r>
              <a:rPr sz="1400" b="1">
                <a:solidFill>
                  <a:srgbClr val="5A6572"/>
                </a:solidFill>
                <a:latin typeface="Arial"/>
              </a:rPr>
              <a:t>watch</a:t>
            </a:r>
            <a:r>
              <a:rPr sz="1400" b="0">
                <a:solidFill>
                  <a:srgbClr val="5A6572"/>
                </a:solidFill>
                <a:latin typeface="Arial"/>
              </a:rPr>
              <a:t> from his father.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laptop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noutbuk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laptop</a:t>
            </a:r>
            <a:r>
              <a:rPr sz="1400" b="0">
                <a:solidFill>
                  <a:srgbClr val="5A6572"/>
                </a:solidFill>
                <a:latin typeface="Arial"/>
              </a:rPr>
              <a:t> on her desk.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Gadgets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computer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Anna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computer</a:t>
            </a:r>
            <a:r>
              <a:rPr sz="1400" b="0">
                <a:solidFill>
                  <a:srgbClr val="5A6572"/>
                </a:solidFill>
                <a:latin typeface="Arial"/>
              </a:rPr>
              <a:t>, and she plays games on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MP3 player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MP3 pleyer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this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MP3 player</a:t>
            </a:r>
            <a:r>
              <a:rPr sz="1400" b="0">
                <a:solidFill>
                  <a:srgbClr val="5A6572"/>
                </a:solidFill>
                <a:latin typeface="Arial"/>
              </a:rPr>
              <a:t>? It’s very small!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headphones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quloqchin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haven’t got my </a:t>
            </a:r>
            <a:r>
              <a:rPr sz="1400" b="1">
                <a:solidFill>
                  <a:srgbClr val="5A6572"/>
                </a:solidFill>
                <a:latin typeface="Arial"/>
              </a:rPr>
              <a:t>headphones</a:t>
            </a:r>
            <a:r>
              <a:rPr sz="1400" b="0">
                <a:solidFill>
                  <a:srgbClr val="5A6572"/>
                </a:solidFill>
                <a:latin typeface="Arial"/>
              </a:rPr>
              <a:t> today — they’re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camera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fotoapparat, kamera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Has your new phone got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camera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📟️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tablet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planshet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tablet</a:t>
            </a:r>
            <a:r>
              <a:rPr sz="1400" b="0">
                <a:solidFill>
                  <a:srgbClr val="5A6572"/>
                </a:solidFill>
                <a:latin typeface="Arial"/>
              </a:rPr>
              <a:t>, and she reads books on it.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School and sport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baseball cap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beysbolka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He’s got a red </a:t>
            </a:r>
            <a:r>
              <a:rPr sz="1400" b="1">
                <a:solidFill>
                  <a:srgbClr val="5A6572"/>
                </a:solidFill>
                <a:latin typeface="Arial"/>
              </a:rPr>
              <a:t>baseball cap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summer.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skateboard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skeytbord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boys haven’t got bikes, but they’ve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skateboard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bag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sumkasi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bag</a:t>
            </a:r>
            <a:r>
              <a:rPr sz="1400" b="0">
                <a:solidFill>
                  <a:srgbClr val="5A6572"/>
                </a:solidFill>
                <a:latin typeface="Arial"/>
              </a:rPr>
              <a:t> is very heavy today.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School and sport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pencil case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penal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got a ruler in your </a:t>
            </a:r>
            <a:r>
              <a:rPr sz="1400" b="1">
                <a:solidFill>
                  <a:srgbClr val="5A6572"/>
                </a:solidFill>
                <a:latin typeface="Arial"/>
              </a:rPr>
              <a:t>pencil case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dictionary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lug‘at (kitob)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got an English </a:t>
            </a:r>
            <a:r>
              <a:rPr sz="1400" b="1">
                <a:solidFill>
                  <a:srgbClr val="5A6572"/>
                </a:solidFill>
                <a:latin typeface="Arial"/>
              </a:rPr>
              <a:t>dictionary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football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futbol to‘pi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got a new </a:t>
            </a:r>
            <a:r>
              <a:rPr sz="1400" b="1">
                <a:solidFill>
                  <a:srgbClr val="5A6572"/>
                </a:solidFill>
                <a:latin typeface="Arial"/>
              </a:rPr>
              <a:t>football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school team.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Pets and home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🐰️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pet rabbit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uyda boqiladigan quyon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has got a white </a:t>
            </a:r>
            <a:r>
              <a:rPr sz="1400" b="1">
                <a:solidFill>
                  <a:srgbClr val="5A6572"/>
                </a:solidFill>
                <a:latin typeface="Arial"/>
              </a:rPr>
              <a:t>pet rabbit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Harry’s family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dog</a:t>
            </a:r>
            <a:r>
              <a:rPr sz="1400" b="0">
                <a:solidFill>
                  <a:srgbClr val="5A6572"/>
                </a:solidFill>
                <a:latin typeface="Arial"/>
              </a:rPr>
              <a:t> called Max.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🐱️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mushuk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</a:t>
            </a:r>
            <a:r>
              <a:rPr sz="1400" b="1">
                <a:solidFill>
                  <a:srgbClr val="5A6572"/>
                </a:solidFill>
                <a:latin typeface="Arial"/>
              </a:rPr>
              <a:t>cat</a:t>
            </a:r>
            <a:r>
              <a:rPr sz="1400" b="0">
                <a:solidFill>
                  <a:srgbClr val="5A6572"/>
                </a:solidFill>
                <a:latin typeface="Arial"/>
              </a:rPr>
              <a:t> hasn’t got a name yet!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Pets and home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internet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got </a:t>
            </a:r>
            <a:r>
              <a:rPr sz="1400" b="1">
                <a:solidFill>
                  <a:srgbClr val="5A6572"/>
                </a:solidFill>
                <a:latin typeface="Arial"/>
              </a:rPr>
              <a:t>the internet</a:t>
            </a:r>
            <a:r>
              <a:rPr sz="1400" b="0">
                <a:solidFill>
                  <a:srgbClr val="5A6572"/>
                </a:solidFill>
                <a:latin typeface="Arial"/>
              </a:rPr>
              <a:t> on your phone?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house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hovli uy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have got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house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garden.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flat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kvartira, xonadon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haven’t got a house — we’ve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flat</a:t>
            </a:r>
            <a:r>
              <a:rPr sz="1400" b="0">
                <a:solidFill>
                  <a:srgbClr val="5A6572"/>
                </a:solidFill>
                <a:latin typeface="Arial"/>
              </a:rPr>
              <a:t> in Chilonzor.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People and photos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👯️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twins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egizaklar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and your brother </a:t>
            </a:r>
            <a:r>
              <a:rPr sz="1400" b="1">
                <a:solidFill>
                  <a:srgbClr val="5A6572"/>
                </a:solidFill>
                <a:latin typeface="Arial"/>
              </a:rPr>
              <a:t>twins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identical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aynan o‘xshash (egizaklar haqida)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twins in our class are </a:t>
            </a:r>
            <a:r>
              <a:rPr sz="1400" b="1">
                <a:solidFill>
                  <a:srgbClr val="5A6572"/>
                </a:solidFill>
                <a:latin typeface="Arial"/>
              </a:rPr>
              <a:t>identical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look the same!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💇️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black hair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qora soch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has got long </a:t>
            </a:r>
            <a:r>
              <a:rPr sz="1400" b="1">
                <a:solidFill>
                  <a:srgbClr val="5A6572"/>
                </a:solidFill>
                <a:latin typeface="Arial"/>
              </a:rPr>
              <a:t>black hair</a:t>
            </a:r>
            <a:r>
              <a:rPr sz="1400" b="0">
                <a:solidFill>
                  <a:srgbClr val="5A6572"/>
                </a:solidFill>
                <a:latin typeface="Arial"/>
              </a:rPr>
              <a:t>, like me.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People and photos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👁️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brown eyes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jigarrang ko‘zlar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Has your baby brother got </a:t>
            </a:r>
            <a:r>
              <a:rPr sz="1400" b="1">
                <a:solidFill>
                  <a:srgbClr val="5A6572"/>
                </a:solidFill>
                <a:latin typeface="Arial"/>
              </a:rPr>
              <a:t>brown eyes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photo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surat, fotosurat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is a </a:t>
            </a:r>
            <a:r>
              <a:rPr sz="1400" b="1">
                <a:solidFill>
                  <a:srgbClr val="5A6572"/>
                </a:solidFill>
                <a:latin typeface="Arial"/>
              </a:rPr>
              <a:t>photo</a:t>
            </a:r>
            <a:r>
              <a:rPr sz="1400" b="0">
                <a:solidFill>
                  <a:srgbClr val="5A6572"/>
                </a:solidFill>
                <a:latin typeface="Arial"/>
              </a:rPr>
              <a:t> of my cousins — they’re in Samarkand.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tayyor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everybody </a:t>
            </a:r>
            <a:r>
              <a:rPr sz="1400" b="1">
                <a:solidFill>
                  <a:srgbClr val="5A6572"/>
                </a:solidFill>
                <a:latin typeface="Arial"/>
              </a:rPr>
              <a:t>ready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test?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Two brothers, two bags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 and Bek are brothers, but their </a:t>
            </a:r>
            <a:r>
              <a:rPr sz="1600" b="1">
                <a:solidFill>
                  <a:srgbClr val="1E2A38"/>
                </a:solidFill>
                <a:latin typeface="Arial"/>
              </a:rPr>
              <a:t>school bags</a:t>
            </a:r>
            <a:r>
              <a:rPr sz="1600" b="0">
                <a:solidFill>
                  <a:srgbClr val="1E2A38"/>
                </a:solidFill>
                <a:latin typeface="Arial"/>
              </a:rPr>
              <a:t> aren't the same. Aziz has got a </a:t>
            </a:r>
            <a:r>
              <a:rPr sz="1600" b="1">
                <a:solidFill>
                  <a:srgbClr val="1E2A38"/>
                </a:solidFill>
                <a:latin typeface="Arial"/>
              </a:rPr>
              <a:t>laptop</a:t>
            </a:r>
            <a:r>
              <a:rPr sz="1600" b="0">
                <a:solidFill>
                  <a:srgbClr val="1E2A38"/>
                </a:solidFill>
                <a:latin typeface="Arial"/>
              </a:rPr>
              <a:t>, a </a:t>
            </a:r>
            <a:r>
              <a:rPr sz="1600" b="1">
                <a:solidFill>
                  <a:srgbClr val="1E2A38"/>
                </a:solidFill>
                <a:latin typeface="Arial"/>
              </a:rPr>
              <a:t>watch</a:t>
            </a:r>
            <a:r>
              <a:rPr sz="1600" b="0">
                <a:solidFill>
                  <a:srgbClr val="1E2A38"/>
                </a:solidFill>
                <a:latin typeface="Arial"/>
              </a:rPr>
              <a:t> and a blue </a:t>
            </a:r>
            <a:r>
              <a:rPr sz="1600" b="1">
                <a:solidFill>
                  <a:srgbClr val="1E2A38"/>
                </a:solidFill>
                <a:latin typeface="Arial"/>
              </a:rPr>
              <a:t>baseball cap</a:t>
            </a:r>
            <a:r>
              <a:rPr sz="1600" b="0">
                <a:solidFill>
                  <a:srgbClr val="1E2A38"/>
                </a:solidFill>
                <a:latin typeface="Arial"/>
              </a:rPr>
              <a:t> in his bag. He hasn't got a book!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Bek hasn't got a laptop. He's got two books, a </a:t>
            </a:r>
            <a:r>
              <a:rPr sz="1600" b="1">
                <a:solidFill>
                  <a:srgbClr val="1E2A38"/>
                </a:solidFill>
                <a:latin typeface="Arial"/>
              </a:rPr>
              <a:t>pencil case</a:t>
            </a:r>
            <a:r>
              <a:rPr sz="1600" b="0">
                <a:solidFill>
                  <a:srgbClr val="1E2A38"/>
                </a:solidFill>
                <a:latin typeface="Arial"/>
              </a:rPr>
              <a:t> and an old </a:t>
            </a:r>
            <a:r>
              <a:rPr sz="1600" b="1">
                <a:solidFill>
                  <a:srgbClr val="1E2A38"/>
                </a:solidFill>
                <a:latin typeface="Arial"/>
              </a:rPr>
              <a:t>MP3 player</a:t>
            </a:r>
            <a:r>
              <a:rPr sz="1600" b="0">
                <a:solidFill>
                  <a:srgbClr val="1E2A38"/>
                </a:solidFill>
                <a:latin typeface="Arial"/>
              </a:rPr>
              <a:t>. 'Have you got my </a:t>
            </a:r>
            <a:r>
              <a:rPr sz="1600" b="1">
                <a:solidFill>
                  <a:srgbClr val="1E2A38"/>
                </a:solidFill>
                <a:latin typeface="Arial"/>
              </a:rPr>
              <a:t>headphones</a:t>
            </a:r>
            <a:r>
              <a:rPr sz="1600" b="0">
                <a:solidFill>
                  <a:srgbClr val="1E2A38"/>
                </a:solidFill>
                <a:latin typeface="Arial"/>
              </a:rPr>
              <a:t>?' he asks his brother every morning.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boys haven't got </a:t>
            </a:r>
            <a:r>
              <a:rPr sz="1600" b="1">
                <a:solidFill>
                  <a:srgbClr val="1E2A38"/>
                </a:solidFill>
                <a:latin typeface="Arial"/>
              </a:rPr>
              <a:t>bicycles</a:t>
            </a:r>
            <a:r>
              <a:rPr sz="1600" b="0">
                <a:solidFill>
                  <a:srgbClr val="1E2A38"/>
                </a:solidFill>
                <a:latin typeface="Arial"/>
              </a:rPr>
              <a:t>, but they've got one </a:t>
            </a:r>
            <a:r>
              <a:rPr sz="1600" b="1">
                <a:solidFill>
                  <a:srgbClr val="1E2A38"/>
                </a:solidFill>
                <a:latin typeface="Arial"/>
              </a:rPr>
              <a:t>skateboard</a:t>
            </a:r>
            <a:r>
              <a:rPr sz="1600" b="0">
                <a:solidFill>
                  <a:srgbClr val="1E2A38"/>
                </a:solidFill>
                <a:latin typeface="Arial"/>
              </a:rPr>
              <a:t>. They share it — one day Aziz, the next day Bek. Their little sister has got </a:t>
            </a:r>
            <a:r>
              <a:rPr sz="1600" b="1">
                <a:solidFill>
                  <a:srgbClr val="1E2A38"/>
                </a:solidFill>
                <a:latin typeface="Arial"/>
              </a:rPr>
              <a:t>a pet rabbit</a:t>
            </a:r>
            <a:r>
              <a:rPr sz="1600" b="0">
                <a:solidFill>
                  <a:srgbClr val="1E2A38"/>
                </a:solidFill>
                <a:latin typeface="Arial"/>
              </a:rPr>
              <a:t> called Momo.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'Are you </a:t>
            </a:r>
            <a:r>
              <a:rPr sz="1600" b="1">
                <a:solidFill>
                  <a:srgbClr val="1E2A38"/>
                </a:solidFill>
                <a:latin typeface="Arial"/>
              </a:rPr>
              <a:t>ready</a:t>
            </a:r>
            <a:r>
              <a:rPr sz="1600" b="0">
                <a:solidFill>
                  <a:srgbClr val="1E2A38"/>
                </a:solidFill>
                <a:latin typeface="Arial"/>
              </a:rPr>
              <a:t>?' asks Mum at half past seven. 'Yes, we are!' say the boys.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has Aziz got in his bag?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Has Bek got a laptop?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many skateboards have the boys got?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has got a pet rabbit?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question with 'have got' in the text.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short answer in the text.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be yoki have got?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o‘zbekchasini aytadi, siz to‘g‘ri shakl bilan inglizcha gap tuzasiz.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Menda velosiped bor. · U o‘n uch yoshda. · Bizda noutbuk yo‘q.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Senda planshet bormi? · Ular egizakmi?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Qisqa javob bering: Have you got a camera? · Are you ready?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three forms you keep forgetting.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Urg‘uli bo‘g‘inni kuchliroq ayting: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bicycle /ˈbaɪsɪkl/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laptop /ˈlæptɒp/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headphones /ˈhedfəʊnz/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camera /ˈkæmərə/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dictionary /ˈdɪkʃənri/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identical /aɪˈdentɪkl/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smartphone /ˈsmɑːtfəʊn/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photo /ˈfəʊtəʊ/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identical — urg‘u ikkinchi bo‘g‘inda: i-DEN-ti-cal; camera — uch bo‘g‘in: CAM-e-ra.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________ also my best friend. (be)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Jack and I ________ close friends. (be)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Holly ________ a really big family! Six sisters! (has / have)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 have your own room?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No, we ________ have a house in the country.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Oscar ________ ________ a fantastic bedroom!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you got internet at home?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She's an only child; she ________ ________ a big family.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'Have you got a bicycle?' 'Yes, I ________.'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'Is she thirteen?' 'No, she ________.'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I've got a mobile phone, but I ________ ________ an MP3 player.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'Are you twins?' 'Yes, we ________, but we aren't identical.'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PAIRS, THEN CLASS SURVEY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about five things (bicycle, phone, watch, laptop, pet): 'Have you got…?'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Report one answer to the class: 'Malika has got a bicycle, but she hasn't got a skateboard.'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ma’nosi bir xil: </a:t>
            </a:r>
            <a:r>
              <a:rPr sz="1600" b="1">
                <a:solidFill>
                  <a:srgbClr val="1E2A38"/>
                </a:solidFill>
                <a:latin typeface="Arial"/>
              </a:rPr>
              <a:t>I've got a bike = I have a bike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So‘roqda shakl boshqacha: </a:t>
            </a:r>
            <a:r>
              <a:rPr sz="1600" b="1">
                <a:solidFill>
                  <a:srgbClr val="1E2A38"/>
                </a:solidFill>
                <a:latin typeface="Arial"/>
              </a:rPr>
              <a:t>Have you got…?</a:t>
            </a:r>
            <a:r>
              <a:rPr sz="1600" b="0">
                <a:solidFill>
                  <a:srgbClr val="1E2A38"/>
                </a:solidFill>
                <a:latin typeface="Arial"/>
              </a:rPr>
              <a:t> lekin </a:t>
            </a:r>
            <a:r>
              <a:rPr sz="1600" b="1">
                <a:solidFill>
                  <a:srgbClr val="1E2A38"/>
                </a:solidFill>
                <a:latin typeface="Arial"/>
              </a:rPr>
              <a:t>Do</a:t>
            </a:r>
            <a:r>
              <a:rPr sz="1600" b="0">
                <a:solidFill>
                  <a:srgbClr val="1E2A38"/>
                </a:solidFill>
                <a:latin typeface="Arial"/>
              </a:rPr>
              <a:t> you have…?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Qisqartmalar: </a:t>
            </a:r>
            <a:r>
              <a:rPr sz="1600" b="1">
                <a:solidFill>
                  <a:srgbClr val="1E2A38"/>
                </a:solidFill>
                <a:latin typeface="Arial"/>
              </a:rPr>
              <a:t>I'm, he's, we're, I've, she's got, haven't, hasn't, isn't, aren't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yozma ishda ham ishlatiladi.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he's</a:t>
            </a:r>
            <a:r>
              <a:rPr sz="1600" b="0">
                <a:solidFill>
                  <a:srgbClr val="1E2A38"/>
                </a:solidFill>
                <a:latin typeface="Arial"/>
              </a:rPr>
              <a:t> ikki xil bo‘ladi: </a:t>
            </a:r>
            <a:r>
              <a:rPr sz="1600" b="1">
                <a:solidFill>
                  <a:srgbClr val="1E2A38"/>
                </a:solidFill>
                <a:latin typeface="Arial"/>
              </a:rPr>
              <a:t>he is</a:t>
            </a:r>
            <a:r>
              <a:rPr sz="1600" b="0">
                <a:solidFill>
                  <a:srgbClr val="1E2A38"/>
                </a:solidFill>
                <a:latin typeface="Arial"/>
              </a:rPr>
              <a:t> yoki </a:t>
            </a:r>
            <a:r>
              <a:rPr sz="1600" b="1">
                <a:solidFill>
                  <a:srgbClr val="1E2A38"/>
                </a:solidFill>
                <a:latin typeface="Arial"/>
              </a:rPr>
              <a:t>he has got</a:t>
            </a:r>
            <a:r>
              <a:rPr sz="1600" b="0">
                <a:solidFill>
                  <a:srgbClr val="1E2A38"/>
                </a:solidFill>
                <a:latin typeface="Arial"/>
              </a:rPr>
              <a:t> — gapga qarab tushuniladi.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Yoshni aytishda </a:t>
            </a:r>
            <a:r>
              <a:rPr sz="1600" b="1">
                <a:solidFill>
                  <a:srgbClr val="1E2A38"/>
                </a:solidFill>
                <a:latin typeface="Arial"/>
              </a:rPr>
              <a:t>be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I'm twelve</a:t>
            </a:r>
            <a:r>
              <a:rPr sz="1600" b="0">
                <a:solidFill>
                  <a:srgbClr val="1E2A38"/>
                </a:solidFill>
                <a:latin typeface="Arial"/>
              </a:rPr>
              <a:t>; «I have twelve years» — o‘zbekchadan so‘zma-so‘z tarjima, xato.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5–6, ex. 1–4.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28 items (sections A–D) with the flashcards: sozlar.com/vocab/cards/?set=grade7-lesson2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your family's things: what you have got and haven't got.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Honza Groh · CC BY 3.0 · https://commons.wikimedia.org/wiki/File:Skolni_penal.jpg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