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A Typical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Kundalik hayot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Wordpower! (daily routine)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025" y="1371600"/>
            <a:ext cx="3309149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Sun Ladder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six phrasal verbs (wake up, get up, go out, get back, turn on, turn off) with their definitions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text about a favourite day with the right phrasal verb (p. 9, 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opposites: turn on / turn off, go out / stay in, get up / go to bed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a partner about their own typical day using words and phrases from today’s list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Phrasal verbs for a daily routine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wake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uyg‘onmoq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wake up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my alarm clock rings.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 (yotoqdan)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five and goes for a walk.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ko‘chaga chiqmoq, (uydan) tashqariga chiqmoq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 out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our friends after lunch on Saturdays.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back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(uyga) qaytib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gets back</a:t>
            </a:r>
            <a:r>
              <a:rPr sz="1400" b="0">
                <a:solidFill>
                  <a:srgbClr val="5A6572"/>
                </a:solidFill>
                <a:latin typeface="Arial"/>
              </a:rPr>
              <a:t> from work at about seven every evening.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Phrasal verbs for a daily routine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yoqmoq (chiroq, kompyuter)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dark in here — 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turn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 light, please?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off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o‘chirmoq (chiroq, kompyuter)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turn off</a:t>
            </a:r>
            <a:r>
              <a:rPr sz="1400" b="0">
                <a:solidFill>
                  <a:srgbClr val="5A6572"/>
                </a:solidFill>
                <a:latin typeface="Arial"/>
              </a:rPr>
              <a:t> the TV before you go to bed.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 qolmoq (tashqariga chiqmaslik)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very windy, so we </a:t>
            </a:r>
            <a:r>
              <a:rPr sz="1400" b="1">
                <a:solidFill>
                  <a:srgbClr val="5A6572"/>
                </a:solidFill>
                <a:latin typeface="Arial"/>
              </a:rPr>
              <a:t>stayed in</a:t>
            </a:r>
            <a:r>
              <a:rPr sz="1400" b="0">
                <a:solidFill>
                  <a:srgbClr val="5A6572"/>
                </a:solidFill>
                <a:latin typeface="Arial"/>
              </a:rPr>
              <a:t> and played chess.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lazy Sunday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favourite 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yoqtirgan kun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Friday is my </a:t>
            </a:r>
            <a:r>
              <a:rPr sz="1400" b="1">
                <a:solidFill>
                  <a:srgbClr val="5A6572"/>
                </a:solidFill>
                <a:latin typeface="Arial"/>
              </a:rPr>
              <a:t>favourite day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we have PE and art.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😴️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lie-in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ertalab kechroq turmoq, to‘yib uxlamoq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no lessons tomorrow, so I can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lie-in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in 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yotoqda qolmoq (turmay yotmoq)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had a cold,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stayed in bed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 yesterday.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 in bed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yotoqda kitob o‘qimoq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like to </a:t>
            </a:r>
            <a:r>
              <a:rPr sz="1400" b="1">
                <a:solidFill>
                  <a:srgbClr val="5A6572"/>
                </a:solidFill>
                <a:latin typeface="Arial"/>
              </a:rPr>
              <a:t>read in bed</a:t>
            </a:r>
            <a:r>
              <a:rPr sz="1400" b="0">
                <a:solidFill>
                  <a:srgbClr val="5A6572"/>
                </a:solidFill>
                <a:latin typeface="Arial"/>
              </a:rPr>
              <a:t> for half an hour every night.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chat online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yozishmoq, onlayn suhbatlashmoq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evening I </a:t>
            </a:r>
            <a:r>
              <a:rPr sz="1400" b="1">
                <a:solidFill>
                  <a:srgbClr val="5A6572"/>
                </a:solidFill>
                <a:latin typeface="Arial"/>
              </a:rPr>
              <a:t>chat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cousin in Andijan.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lazy Sunday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hungry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qorni ochmoq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a long football match 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get hungry</a:t>
            </a:r>
            <a:r>
              <a:rPr sz="1400" b="0">
                <a:solidFill>
                  <a:srgbClr val="5A6572"/>
                </a:solidFill>
                <a:latin typeface="Arial"/>
              </a:rPr>
              <a:t> very quickly.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fun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maza qilib vaqt o‘tkazmoq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to the park and </a:t>
            </a:r>
            <a:r>
              <a:rPr sz="1400" b="1">
                <a:solidFill>
                  <a:srgbClr val="5A6572"/>
                </a:solidFill>
                <a:latin typeface="Arial"/>
              </a:rPr>
              <a:t>had fun</a:t>
            </a:r>
            <a:r>
              <a:rPr sz="1400" b="0">
                <a:solidFill>
                  <a:srgbClr val="5A6572"/>
                </a:solidFill>
                <a:latin typeface="Arial"/>
              </a:rPr>
              <a:t> on our bikes all afternoon.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uxlashga yotmoq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nights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bed</a:t>
            </a:r>
            <a:r>
              <a:rPr sz="1400" b="0">
                <a:solidFill>
                  <a:srgbClr val="5A6572"/>
                </a:solidFill>
                <a:latin typeface="Arial"/>
              </a:rPr>
              <a:t> at about ten o’clock.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sleep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uyquga ketmoq, uxlamoq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sleep</a:t>
            </a:r>
            <a:r>
              <a:rPr sz="1400" b="0">
                <a:solidFill>
                  <a:srgbClr val="5A6572"/>
                </a:solidFill>
                <a:latin typeface="Arial"/>
              </a:rPr>
              <a:t> at about half past ten.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Morning and bedtime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breakfast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nonushta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have breakfast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in the kitchen at seven.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your bed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o‘rin-ko‘rpani yig‘ishtirmoq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asks me to </a:t>
            </a:r>
            <a:r>
              <a:rPr sz="1400" b="1">
                <a:solidFill>
                  <a:srgbClr val="5A6572"/>
                </a:solidFill>
                <a:latin typeface="Arial"/>
              </a:rPr>
              <a:t>make my bed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 before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🧼️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wash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yuvinmoq (yuz-qo‘lni yuvmoq)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wash</a:t>
            </a:r>
            <a:r>
              <a:rPr sz="1400" b="0">
                <a:solidFill>
                  <a:srgbClr val="5A6572"/>
                </a:solidFill>
                <a:latin typeface="Arial"/>
              </a:rPr>
              <a:t> and comb my hair in the bathroom.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Morning and bedtime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asleep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uxlab qolmoq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fell asleep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sofa during the film.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🕘️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an early night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barvaqt yotmoq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have a test tomorrow, so I’m going to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an early night</a:t>
            </a:r>
            <a:r>
              <a:rPr sz="1400" b="0">
                <a:solidFill>
                  <a:srgbClr val="5A6572"/>
                </a:solidFill>
                <a:latin typeface="Arial"/>
              </a:rPr>
              <a:t> tonight.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late night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 yotmoq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late night</a:t>
            </a:r>
            <a:r>
              <a:rPr sz="1400" b="0">
                <a:solidFill>
                  <a:srgbClr val="5A6572"/>
                </a:solidFill>
                <a:latin typeface="Arial"/>
              </a:rPr>
              <a:t> at my cousin’s wedding last Saturday.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Housework and free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housework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ishlari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Everyone in our family helps with the </a:t>
            </a:r>
            <a:r>
              <a:rPr sz="1400" b="1">
                <a:solidFill>
                  <a:srgbClr val="5A6572"/>
                </a:solidFill>
                <a:latin typeface="Arial"/>
              </a:rPr>
              <a:t>housework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weekend.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washing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 yuvmoq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do the washing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 mornings.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shopping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bozor-o‘char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Dad </a:t>
            </a:r>
            <a:r>
              <a:rPr sz="1400" b="1">
                <a:solidFill>
                  <a:srgbClr val="5A6572"/>
                </a:solidFill>
                <a:latin typeface="Arial"/>
              </a:rPr>
              <a:t>does the shopping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bazaar near our house.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spare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my </a:t>
            </a:r>
            <a:r>
              <a:rPr sz="1400" b="1">
                <a:solidFill>
                  <a:srgbClr val="5A6572"/>
                </a:solidFill>
                <a:latin typeface="Arial"/>
              </a:rPr>
              <a:t>spare time</a:t>
            </a:r>
            <a:r>
              <a:rPr sz="1400" b="0">
                <a:solidFill>
                  <a:srgbClr val="5A6572"/>
                </a:solidFill>
                <a:latin typeface="Arial"/>
              </a:rPr>
              <a:t> I draw and play the dutar.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Housework and free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eat 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tashqarida (kafe, restoranda) ovqatlanmoq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my birthday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eat out</a:t>
            </a:r>
            <a:r>
              <a:rPr sz="1400" b="0">
                <a:solidFill>
                  <a:srgbClr val="5A6572"/>
                </a:solidFill>
                <a:latin typeface="Arial"/>
              </a:rPr>
              <a:t> at a café in the city centre.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(uyga) mehmonga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friends </a:t>
            </a:r>
            <a:r>
              <a:rPr sz="1400" b="1">
                <a:solidFill>
                  <a:srgbClr val="5A6572"/>
                </a:solidFill>
                <a:latin typeface="Arial"/>
              </a:rPr>
              <a:t>come round</a:t>
            </a:r>
            <a:r>
              <a:rPr sz="1400" b="0">
                <a:solidFill>
                  <a:srgbClr val="5A6572"/>
                </a:solidFill>
                <a:latin typeface="Arial"/>
              </a:rPr>
              <a:t> to watch football on Sunday evenings.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for a walk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sayrga chiqmoq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supper we </a:t>
            </a:r>
            <a:r>
              <a:rPr sz="1400" b="1">
                <a:solidFill>
                  <a:srgbClr val="5A6572"/>
                </a:solidFill>
                <a:latin typeface="Arial"/>
              </a:rPr>
              <a:t>go for a walk</a:t>
            </a:r>
            <a:r>
              <a:rPr sz="1400" b="0">
                <a:solidFill>
                  <a:srgbClr val="5A6572"/>
                </a:solidFill>
                <a:latin typeface="Arial"/>
              </a:rPr>
              <a:t> along the canal.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phone a friend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do‘stga qo‘ng‘iroq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don’t understand my homework, I </a:t>
            </a:r>
            <a:r>
              <a:rPr sz="1400" b="1">
                <a:solidFill>
                  <a:srgbClr val="5A6572"/>
                </a:solidFill>
                <a:latin typeface="Arial"/>
              </a:rPr>
              <a:t>phone a 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from my class.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Wordpower! ex. 1 — Laser A2, p.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Match each definition with a phrasal verb:  a go out · b turn on · c wake up · d turn off · e get up · f get back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stop sleeping → 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leave your bed → 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leave your house → 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return home → 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start a computer, light, etc. → 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stop a computer, light, etc. → ___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ALONE, THEN CHECK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Wordpower! ex. 2 — Laser A2, p.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«Sunday is my favourite day…» — write a phrasal verb from ex. 1 in each gap.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usually </a:t>
            </a:r>
            <a:r>
              <a:rPr sz="1600" b="1">
                <a:solidFill>
                  <a:srgbClr val="1E2A38"/>
                </a:solidFill>
                <a:latin typeface="Arial"/>
              </a:rPr>
              <a:t>________</a:t>
            </a:r>
            <a:r>
              <a:rPr sz="1600" b="0">
                <a:solidFill>
                  <a:srgbClr val="1E2A38"/>
                </a:solidFill>
                <a:latin typeface="Arial"/>
              </a:rPr>
              <a:t> early, but I stay in bed and have a lie-in for about an hour!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________</a:t>
            </a:r>
            <a:r>
              <a:rPr sz="1600" b="0">
                <a:solidFill>
                  <a:srgbClr val="1E2A38"/>
                </a:solidFill>
                <a:latin typeface="Arial"/>
              </a:rPr>
              <a:t> my laptop and check my email.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________</a:t>
            </a:r>
            <a:r>
              <a:rPr sz="1600" b="0">
                <a:solidFill>
                  <a:srgbClr val="1E2A38"/>
                </a:solidFill>
                <a:latin typeface="Arial"/>
              </a:rPr>
              <a:t> when I get hungry and want breakfast!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breakfast, I </a:t>
            </a:r>
            <a:r>
              <a:rPr sz="1600" b="1">
                <a:solidFill>
                  <a:srgbClr val="1E2A38"/>
                </a:solidFill>
                <a:latin typeface="Arial"/>
              </a:rPr>
              <a:t>________</a:t>
            </a:r>
            <a:r>
              <a:rPr sz="1600" b="0">
                <a:solidFill>
                  <a:srgbClr val="1E2A38"/>
                </a:solidFill>
                <a:latin typeface="Arial"/>
              </a:rPr>
              <a:t> to meet my friends.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________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 early evening. We have a big supper…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read in bed for half an hour before I </a:t>
            </a:r>
            <a:r>
              <a:rPr sz="1600" b="1">
                <a:solidFill>
                  <a:srgbClr val="1E2A38"/>
                </a:solidFill>
                <a:latin typeface="Arial"/>
              </a:rPr>
              <a:t>________</a:t>
            </a:r>
            <a:r>
              <a:rPr sz="1600" b="0">
                <a:solidFill>
                  <a:srgbClr val="1E2A38"/>
                </a:solidFill>
                <a:latin typeface="Arial"/>
              </a:rPr>
              <a:t> my light and go to sleep.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Phrasal verbs for a daily routine (p. 9)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 </a:t>
            </a:r>
            <a:r>
              <a:rPr sz="1800" b="1">
                <a:solidFill>
                  <a:srgbClr val="1E2A38"/>
                </a:solidFill>
                <a:latin typeface="Arial"/>
              </a:rPr>
              <a:t>phrasal verb</a:t>
            </a:r>
            <a:r>
              <a:rPr sz="1800" b="0">
                <a:solidFill>
                  <a:srgbClr val="1E2A38"/>
                </a:solidFill>
                <a:latin typeface="Arial"/>
              </a:rPr>
              <a:t> = verb + small word: wake </a:t>
            </a:r>
            <a:r>
              <a:rPr sz="1800" b="1">
                <a:solidFill>
                  <a:srgbClr val="1E2A38"/>
                </a:solidFill>
                <a:latin typeface="Arial"/>
              </a:rPr>
              <a:t>up</a:t>
            </a:r>
            <a:r>
              <a:rPr sz="1800" b="0">
                <a:solidFill>
                  <a:srgbClr val="1E2A38"/>
                </a:solidFill>
                <a:latin typeface="Arial"/>
              </a:rPr>
              <a:t>, get </a:t>
            </a:r>
            <a:r>
              <a:rPr sz="1800" b="1">
                <a:solidFill>
                  <a:srgbClr val="1E2A38"/>
                </a:solidFill>
                <a:latin typeface="Arial"/>
              </a:rPr>
              <a:t>back</a:t>
            </a:r>
            <a:r>
              <a:rPr sz="1800" b="0">
                <a:solidFill>
                  <a:srgbClr val="1E2A38"/>
                </a:solidFill>
                <a:latin typeface="Arial"/>
              </a:rPr>
              <a:t>, go </a:t>
            </a:r>
            <a:r>
              <a:rPr sz="1800" b="1">
                <a:solidFill>
                  <a:srgbClr val="1E2A38"/>
                </a:solidFill>
                <a:latin typeface="Arial"/>
              </a:rPr>
              <a:t>out</a:t>
            </a:r>
            <a:r>
              <a:rPr sz="1800" b="0">
                <a:solidFill>
                  <a:srgbClr val="1E2A38"/>
                </a:solidFill>
                <a:latin typeface="Arial"/>
              </a:rPr>
              <a:t>. The small word changes the meaning: get </a:t>
            </a:r>
            <a:r>
              <a:rPr sz="1800" b="1">
                <a:solidFill>
                  <a:srgbClr val="1E2A38"/>
                </a:solidFill>
                <a:latin typeface="Arial"/>
              </a:rPr>
              <a:t>up</a:t>
            </a:r>
            <a:r>
              <a:rPr sz="1800" b="0">
                <a:solidFill>
                  <a:srgbClr val="1E2A38"/>
                </a:solidFill>
                <a:latin typeface="Arial"/>
              </a:rPr>
              <a:t> ≠ get </a:t>
            </a:r>
            <a:r>
              <a:rPr sz="1800" b="1">
                <a:solidFill>
                  <a:srgbClr val="1E2A38"/>
                </a:solidFill>
                <a:latin typeface="Arial"/>
              </a:rPr>
              <a:t>back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Opposites:</a:t>
            </a:r>
            <a:r>
              <a:rPr sz="1800" b="0">
                <a:solidFill>
                  <a:srgbClr val="1E2A38"/>
                </a:solidFill>
                <a:latin typeface="Arial"/>
              </a:rPr>
              <a:t> turn </a:t>
            </a:r>
            <a:r>
              <a:rPr sz="1800" b="1">
                <a:solidFill>
                  <a:srgbClr val="1E2A38"/>
                </a:solidFill>
                <a:latin typeface="Arial"/>
              </a:rPr>
              <a:t>on</a:t>
            </a:r>
            <a:r>
              <a:rPr sz="1800" b="0">
                <a:solidFill>
                  <a:srgbClr val="1E2A38"/>
                </a:solidFill>
                <a:latin typeface="Arial"/>
              </a:rPr>
              <a:t> ↔ turn </a:t>
            </a:r>
            <a:r>
              <a:rPr sz="1800" b="1">
                <a:solidFill>
                  <a:srgbClr val="1E2A38"/>
                </a:solidFill>
                <a:latin typeface="Arial"/>
              </a:rPr>
              <a:t>off</a:t>
            </a:r>
            <a:r>
              <a:rPr sz="1800" b="0">
                <a:solidFill>
                  <a:srgbClr val="1E2A38"/>
                </a:solidFill>
                <a:latin typeface="Arial"/>
              </a:rPr>
              <a:t> · go </a:t>
            </a:r>
            <a:r>
              <a:rPr sz="1800" b="1">
                <a:solidFill>
                  <a:srgbClr val="1E2A38"/>
                </a:solidFill>
                <a:latin typeface="Arial"/>
              </a:rPr>
              <a:t>out</a:t>
            </a:r>
            <a:r>
              <a:rPr sz="1800" b="0">
                <a:solidFill>
                  <a:srgbClr val="1E2A38"/>
                </a:solidFill>
                <a:latin typeface="Arial"/>
              </a:rPr>
              <a:t> ↔ stay </a:t>
            </a:r>
            <a:r>
              <a:rPr sz="1800" b="1">
                <a:solidFill>
                  <a:srgbClr val="1E2A38"/>
                </a:solidFill>
                <a:latin typeface="Arial"/>
              </a:rPr>
              <a:t>in</a:t>
            </a:r>
            <a:r>
              <a:rPr sz="1800" b="0">
                <a:solidFill>
                  <a:srgbClr val="1E2A38"/>
                </a:solidFill>
                <a:latin typeface="Arial"/>
              </a:rPr>
              <a:t> · get </a:t>
            </a:r>
            <a:r>
              <a:rPr sz="1800" b="1">
                <a:solidFill>
                  <a:srgbClr val="1E2A38"/>
                </a:solidFill>
                <a:latin typeface="Arial"/>
              </a:rPr>
              <a:t>up</a:t>
            </a:r>
            <a:r>
              <a:rPr sz="1800" b="0">
                <a:solidFill>
                  <a:srgbClr val="1E2A38"/>
                </a:solidFill>
                <a:latin typeface="Arial"/>
              </a:rPr>
              <a:t> ↔ go to </a:t>
            </a:r>
            <a:r>
              <a:rPr sz="1800" b="1">
                <a:solidFill>
                  <a:srgbClr val="1E2A38"/>
                </a:solidFill>
                <a:latin typeface="Arial"/>
              </a:rPr>
              <a:t>bed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wake up</a:t>
            </a:r>
            <a:r>
              <a:rPr sz="1800" b="0">
                <a:solidFill>
                  <a:srgbClr val="1E2A38"/>
                </a:solidFill>
                <a:latin typeface="Arial"/>
              </a:rPr>
              <a:t> = stop sleeping; </a:t>
            </a:r>
            <a:r>
              <a:rPr sz="1800" b="1">
                <a:solidFill>
                  <a:srgbClr val="1E2A38"/>
                </a:solidFill>
                <a:latin typeface="Arial"/>
              </a:rPr>
              <a:t>get up</a:t>
            </a:r>
            <a:r>
              <a:rPr sz="1800" b="0">
                <a:solidFill>
                  <a:srgbClr val="1E2A38"/>
                </a:solidFill>
                <a:latin typeface="Arial"/>
              </a:rPr>
              <a:t> = leave your bed. In ex. 2 the boy wakes up, has a lie-in and only then gets up.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turn on / off</a:t>
            </a:r>
            <a:r>
              <a:rPr sz="1800" b="0">
                <a:solidFill>
                  <a:srgbClr val="1E2A38"/>
                </a:solidFill>
                <a:latin typeface="Arial"/>
              </a:rPr>
              <a:t> + thing: turn </a:t>
            </a:r>
            <a:r>
              <a:rPr sz="1800" b="1">
                <a:solidFill>
                  <a:srgbClr val="1E2A38"/>
                </a:solidFill>
                <a:latin typeface="Arial"/>
              </a:rPr>
              <a:t>on</a:t>
            </a:r>
            <a:r>
              <a:rPr sz="1800" b="0">
                <a:solidFill>
                  <a:srgbClr val="1E2A38"/>
                </a:solidFill>
                <a:latin typeface="Arial"/>
              </a:rPr>
              <a:t> my laptop · turn </a:t>
            </a:r>
            <a:r>
              <a:rPr sz="1800" b="1">
                <a:solidFill>
                  <a:srgbClr val="1E2A38"/>
                </a:solidFill>
                <a:latin typeface="Arial"/>
              </a:rPr>
              <a:t>it</a:t>
            </a:r>
            <a:r>
              <a:rPr sz="1800" b="0">
                <a:solidFill>
                  <a:srgbClr val="1E2A38"/>
                </a:solidFill>
                <a:latin typeface="Arial"/>
              </a:rPr>
              <a:t> off (NOT </a:t>
            </a:r>
            <a:r>
              <a:rPr sz="1800" b="1">
                <a:solidFill>
                  <a:srgbClr val="1E2A38"/>
                </a:solidFill>
                <a:latin typeface="Arial"/>
              </a:rPr>
              <a:t>turn off it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have</a:t>
            </a:r>
            <a:r>
              <a:rPr sz="1800" b="0">
                <a:solidFill>
                  <a:srgbClr val="1E2A38"/>
                </a:solidFill>
                <a:latin typeface="Arial"/>
              </a:rPr>
              <a:t> + noun: have </a:t>
            </a:r>
            <a:r>
              <a:rPr sz="1800" b="1">
                <a:solidFill>
                  <a:srgbClr val="1E2A38"/>
                </a:solidFill>
                <a:latin typeface="Arial"/>
              </a:rPr>
              <a:t>a shower</a:t>
            </a:r>
            <a:r>
              <a:rPr sz="1800" b="0">
                <a:solidFill>
                  <a:srgbClr val="1E2A38"/>
                </a:solidFill>
                <a:latin typeface="Arial"/>
              </a:rPr>
              <a:t>, have </a:t>
            </a:r>
            <a:r>
              <a:rPr sz="1800" b="1">
                <a:solidFill>
                  <a:srgbClr val="1E2A38"/>
                </a:solidFill>
                <a:latin typeface="Arial"/>
              </a:rPr>
              <a:t>a lie-in</a:t>
            </a:r>
            <a:r>
              <a:rPr sz="1800" b="0">
                <a:solidFill>
                  <a:srgbClr val="1E2A38"/>
                </a:solidFill>
                <a:latin typeface="Arial"/>
              </a:rPr>
              <a:t>, have </a:t>
            </a:r>
            <a:r>
              <a:rPr sz="1800" b="1">
                <a:solidFill>
                  <a:srgbClr val="1E2A38"/>
                </a:solidFill>
                <a:latin typeface="Arial"/>
              </a:rPr>
              <a:t>breakfast</a:t>
            </a:r>
            <a:r>
              <a:rPr sz="1800" b="0">
                <a:solidFill>
                  <a:srgbClr val="1E2A38"/>
                </a:solidFill>
                <a:latin typeface="Arial"/>
              </a:rPr>
              <a:t> (NOT </a:t>
            </a:r>
            <a:r>
              <a:rPr sz="1800" b="1">
                <a:solidFill>
                  <a:srgbClr val="1E2A38"/>
                </a:solidFill>
                <a:latin typeface="Arial"/>
              </a:rPr>
              <a:t>make a shower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Linking: the last sound joins the next vowel — say each phrase as one word: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wake up /weɪk‿ʌp/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get up /ɡet‿ʌp/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turn on /tɜːn‿ɒn/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turn off /tɜːn‿ɒf/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go out /ɡəʊ‿(w)aʊt/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stay in /steɪ‿(j)ɪn/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eat out /iːt‿aʊt/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fall asleep /fɔːl‿əˈsliːp/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 wake up at seven, get up at ten past and turn on the light. Stress the small word: get UP, turn OFF.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alarm clock rings at 6.30, so I ________ and open my eyes.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cold and rainy — let’s ________ and watch a film at home.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________ the TV. Nobody is watching it.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Mum says: ‘________ before you go to school — the blanket is on the floor!’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was so tired that I ________ in the car on the way home. (past)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don’t cook on Fridays — we ________ at a small café near the park.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grandparents often ________ for tea on Sunday afternoons.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Washing the dishes and cleaning the floor are part of the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need milk, bread and eggs — can you ________ today?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don’t have much ________ on weekdays because of homework and clubs.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After a big lunch Grandpa likes to ________ in the park.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Sunday I don’t get up early — I ________ until ten.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answer: What time do you wake up and get up on school days? When do you get back home?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your favourite day, like the boy on p. 9. Use four phrasal verbs from ex. 1.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you do in your spare time? Do your friends come round, or do you go for a walk?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Sardor’s Saturday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Saturdays I don’t have lessons, so my alarm clock is quiet. I </a:t>
            </a:r>
            <a:r>
              <a:rPr sz="1600" b="1">
                <a:solidFill>
                  <a:srgbClr val="1E2A38"/>
                </a:solidFill>
                <a:latin typeface="Arial"/>
              </a:rPr>
              <a:t>wake up</a:t>
            </a:r>
            <a:r>
              <a:rPr sz="1600" b="0">
                <a:solidFill>
                  <a:srgbClr val="1E2A38"/>
                </a:solidFill>
                <a:latin typeface="Arial"/>
              </a:rPr>
              <a:t> at about eight, but I </a:t>
            </a:r>
            <a:r>
              <a:rPr sz="1600" b="1">
                <a:solidFill>
                  <a:srgbClr val="1E2A38"/>
                </a:solidFill>
                <a:latin typeface="Arial"/>
              </a:rPr>
              <a:t>have a lie-in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read in bed</a:t>
            </a:r>
            <a:r>
              <a:rPr sz="1600" b="0">
                <a:solidFill>
                  <a:srgbClr val="1E2A38"/>
                </a:solidFill>
                <a:latin typeface="Arial"/>
              </a:rPr>
              <a:t>. Then I </a:t>
            </a:r>
            <a:r>
              <a:rPr sz="1600" b="1">
                <a:solidFill>
                  <a:srgbClr val="1E2A38"/>
                </a:solidFill>
                <a:latin typeface="Arial"/>
              </a:rPr>
              <a:t>get up</a:t>
            </a:r>
            <a:r>
              <a:rPr sz="1600" b="0">
                <a:solidFill>
                  <a:srgbClr val="1E2A38"/>
                </a:solidFill>
                <a:latin typeface="Arial"/>
              </a:rPr>
              <a:t>, have a shower and get dressed.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breakfast I help around the house: I tidy up my room and do other chores. At eleven I </a:t>
            </a:r>
            <a:r>
              <a:rPr sz="1600" b="1">
                <a:solidFill>
                  <a:srgbClr val="1E2A38"/>
                </a:solidFill>
                <a:latin typeface="Arial"/>
              </a:rPr>
              <a:t>turn on</a:t>
            </a:r>
            <a:r>
              <a:rPr sz="1600" b="0">
                <a:solidFill>
                  <a:srgbClr val="1E2A38"/>
                </a:solidFill>
                <a:latin typeface="Arial"/>
              </a:rPr>
              <a:t> my laptop and </a:t>
            </a:r>
            <a:r>
              <a:rPr sz="1600" b="1">
                <a:solidFill>
                  <a:srgbClr val="1E2A38"/>
                </a:solidFill>
                <a:latin typeface="Arial"/>
              </a:rPr>
              <a:t>chat online</a:t>
            </a:r>
            <a:r>
              <a:rPr sz="1600" b="0">
                <a:solidFill>
                  <a:srgbClr val="1E2A38"/>
                </a:solidFill>
                <a:latin typeface="Arial"/>
              </a:rPr>
              <a:t> with my cousin in Samarkand.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afternoon I </a:t>
            </a:r>
            <a:r>
              <a:rPr sz="1600" b="1">
                <a:solidFill>
                  <a:srgbClr val="1E2A38"/>
                </a:solidFill>
                <a:latin typeface="Arial"/>
              </a:rPr>
              <a:t>go out</a:t>
            </a:r>
            <a:r>
              <a:rPr sz="1600" b="0">
                <a:solidFill>
                  <a:srgbClr val="1E2A38"/>
                </a:solidFill>
                <a:latin typeface="Arial"/>
              </a:rPr>
              <a:t> and play football with friends in our neighbourhood. I </a:t>
            </a:r>
            <a:r>
              <a:rPr sz="1600" b="1">
                <a:solidFill>
                  <a:srgbClr val="1E2A38"/>
                </a:solidFill>
                <a:latin typeface="Arial"/>
              </a:rPr>
              <a:t>get back</a:t>
            </a:r>
            <a:r>
              <a:rPr sz="1600" b="0">
                <a:solidFill>
                  <a:srgbClr val="1E2A38"/>
                </a:solidFill>
                <a:latin typeface="Arial"/>
              </a:rPr>
              <a:t> home at six, tired but happy. At ten I </a:t>
            </a:r>
            <a:r>
              <a:rPr sz="1600" b="1">
                <a:solidFill>
                  <a:srgbClr val="1E2A38"/>
                </a:solidFill>
                <a:latin typeface="Arial"/>
              </a:rPr>
              <a:t>turn off</a:t>
            </a:r>
            <a:r>
              <a:rPr sz="1600" b="0">
                <a:solidFill>
                  <a:srgbClr val="1E2A38"/>
                </a:solidFill>
                <a:latin typeface="Arial"/>
              </a:rPr>
              <a:t> the light — it’s my bedtime!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Sardor’s alarm clock quiet on Saturdays?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he do after he gets up?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he help around the house?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does he chat online with?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he get back home?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 it in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O‘zbekcha ustunni yoping. Juftingiz o‘qiydi, siz ma’nosini yoki qarama-qarshisini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wake up · get up · go out · get back · turn on · turn off — what do they mean?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Opposites: turn on ↔ ? · go out ↔ ? · get up ↔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a ... (lie-in / wash) · make your ... · do the ... (washing / shopping) · go for a ...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spare time · eat out · come round — say one true sentence with each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wake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uyg‘onmoq (ko‘z ochiladi), </a:t>
            </a:r>
            <a:r>
              <a:rPr sz="1600" b="1">
                <a:solidFill>
                  <a:srgbClr val="1E2A38"/>
                </a:solidFill>
                <a:latin typeface="Arial"/>
              </a:rPr>
              <a:t>get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o‘rindan turmoq. O‘zbekchada ham ikki alohida fe’l.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turn on / turn off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yoqmoq / o‘chirmoq (chiroq, kompyuter, televizor). Olmosh o‘rtaga tushadi: </a:t>
            </a:r>
            <a:r>
              <a:rPr sz="1600" b="1">
                <a:solidFill>
                  <a:srgbClr val="1E2A38"/>
                </a:solidFill>
                <a:latin typeface="Arial"/>
              </a:rPr>
              <a:t>turn it off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a wash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have a lie-in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have breakfast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aytiladi; «yuvinmoq»ni so‘zma-so‘z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wash</a:t>
            </a:r>
            <a:r>
              <a:rPr sz="1600" b="0">
                <a:solidFill>
                  <a:srgbClr val="1E2A38"/>
                </a:solidFill>
                <a:latin typeface="Arial"/>
              </a:rPr>
              <a:t> deb o‘girmang.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get back home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go home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home</a:t>
            </a:r>
            <a:r>
              <a:rPr sz="1600" b="0">
                <a:solidFill>
                  <a:srgbClr val="1E2A38"/>
                </a:solidFill>
                <a:latin typeface="Arial"/>
              </a:rPr>
              <a:t> oldidan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qo‘yilmaydi.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go to bed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yotmoq, </a:t>
            </a:r>
            <a:r>
              <a:rPr sz="1600" b="1">
                <a:solidFill>
                  <a:srgbClr val="1E2A38"/>
                </a:solidFill>
                <a:latin typeface="Arial"/>
              </a:rPr>
              <a:t>go to sleep</a:t>
            </a:r>
            <a:r>
              <a:rPr sz="1600" b="0">
                <a:solidFill>
                  <a:srgbClr val="1E2A38"/>
                </a:solidFill>
                <a:latin typeface="Arial"/>
              </a:rPr>
              <a:t> — uxlamoq, </a:t>
            </a:r>
            <a:r>
              <a:rPr sz="1600" b="1">
                <a:solidFill>
                  <a:srgbClr val="1E2A38"/>
                </a:solidFill>
                <a:latin typeface="Arial"/>
              </a:rPr>
              <a:t>fall asleep</a:t>
            </a:r>
            <a:r>
              <a:rPr sz="1600" b="0">
                <a:solidFill>
                  <a:srgbClr val="1E2A38"/>
                </a:solidFill>
                <a:latin typeface="Arial"/>
              </a:rPr>
              <a:t> — (o‘zi bilmay) uxlab qolmoq: </a:t>
            </a:r>
            <a:r>
              <a:rPr sz="1600" b="1">
                <a:solidFill>
                  <a:srgbClr val="1E2A38"/>
                </a:solidFill>
                <a:latin typeface="Arial"/>
              </a:rPr>
              <a:t>I went to bed at ten, but I fell asleep at midnight.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7, ex. 1–2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sozlar.com/vocab/cards/?set=grade8-lesson2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about your favourite day (six sentences) with four phrasal verbs from p. 9.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Sun Ladder · CC BY-SA 3.0 · https://commons.wikimedia.org/wiki/File:2010-07-20_Black_windup_alarm_clock_face.jpg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