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29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Writing: an Interview (Dialogue)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Yozish: intervyu (dialog)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Writing: interview (dialogue)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8957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32225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U.S. Marine Corps (DVIDS) · Public domain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the question words and phrases in the Jenny Dawlings interview (p. 38 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a factfile from the interview (p. 38 ex. 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examples of the four Language Lab rules in the interview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Plan and start their own interview with a famous person (p. 39 ex. 1–3)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A1+, p. 38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Books open, word list closed. Read the answers first — they tell you the question word!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write question words and phrases in gaps 1–10 (Who …? How old …? …).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read the interview again and complete Jenny’s factfile (a word, number or short phrase).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Language Lab</a:t>
            </a:r>
            <a:r>
              <a:rPr sz="1600" b="0">
                <a:solidFill>
                  <a:srgbClr val="1E2A38"/>
                </a:solidFill>
                <a:latin typeface="Arial"/>
              </a:rPr>
              <a:t> — find and underline examples of rules 1–4 in the interview.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Compare with a partner.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TEACH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A1+, p. 38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1 Who · 2 How old · 3 How many · 4 Where · 5 Why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6 How · 7 What time / When · 8 Which · 9 When · 10 What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J.K. Rowling · 36 · none · Cornwall (south-west England) · it’s beautiful and peaceful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the news on TV · about 10 o’clock · four or five · in about three months · The Mystery of the Dark Cave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Language Lab</a:t>
            </a:r>
            <a:r>
              <a:rPr sz="1600" b="0">
                <a:solidFill>
                  <a:srgbClr val="1E2A38"/>
                </a:solidFill>
                <a:latin typeface="Arial"/>
              </a:rPr>
              <a:t>  1 Her books are fantastic! · 2 That’s, it’s, I’m, I’ll, don’t · 3 36. / None. · 4 I’ll be 37 next March.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Books and stories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📖️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happy ending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baxtli yakun (hikoya, filmda)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like stories with a </a:t>
            </a:r>
            <a:r>
              <a:rPr sz="1400" b="1">
                <a:solidFill>
                  <a:srgbClr val="5A6572"/>
                </a:solidFill>
                <a:latin typeface="Arial"/>
              </a:rPr>
              <a:t>happy ending</a:t>
            </a:r>
            <a:r>
              <a:rPr sz="1400" b="0">
                <a:solidFill>
                  <a:srgbClr val="5A6572"/>
                </a:solidFill>
                <a:latin typeface="Arial"/>
              </a:rPr>
              <a:t>, not sad ones.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🧙️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character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qahramon, personaj (asarda)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Harry Potter is my favourite </a:t>
            </a:r>
            <a:r>
              <a:rPr sz="1400" b="1">
                <a:solidFill>
                  <a:srgbClr val="5A6572"/>
                </a:solidFill>
                <a:latin typeface="Arial"/>
              </a:rPr>
              <a:t>character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books.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📑️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chapter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bob (kitobda)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Read the first </a:t>
            </a:r>
            <a:r>
              <a:rPr sz="1400" b="1">
                <a:solidFill>
                  <a:srgbClr val="5A6572"/>
                </a:solidFill>
                <a:latin typeface="Arial"/>
              </a:rPr>
              <a:t>chapter</a:t>
            </a:r>
            <a:r>
              <a:rPr sz="1400" b="0">
                <a:solidFill>
                  <a:srgbClr val="5A6572"/>
                </a:solidFill>
                <a:latin typeface="Arial"/>
              </a:rPr>
              <a:t> of the book before Monday.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📄️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page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bet, sahifa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answer is on </a:t>
            </a:r>
            <a:r>
              <a:rPr sz="1400" b="1">
                <a:solidFill>
                  <a:srgbClr val="5A6572"/>
                </a:solidFill>
                <a:latin typeface="Arial"/>
              </a:rPr>
              <a:t>page</a:t>
            </a:r>
            <a:r>
              <a:rPr sz="1400" b="0">
                <a:solidFill>
                  <a:srgbClr val="5A6572"/>
                </a:solidFill>
                <a:latin typeface="Arial"/>
              </a:rPr>
              <a:t> twenty-five of your book.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🏷️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title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(kitob) nomi, sarlavha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What’s </a:t>
            </a:r>
            <a:r>
              <a:rPr sz="1400" b="1">
                <a:solidFill>
                  <a:srgbClr val="5A6572"/>
                </a:solidFill>
                <a:latin typeface="Arial"/>
              </a:rPr>
              <a:t>the title</a:t>
            </a:r>
            <a:r>
              <a:rPr sz="1400" b="0">
                <a:solidFill>
                  <a:srgbClr val="5A6572"/>
                </a:solidFill>
                <a:latin typeface="Arial"/>
              </a:rPr>
              <a:t> of your favourite book?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Books and stories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📕️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cover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muqova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new book has a dark blue </a:t>
            </a:r>
            <a:r>
              <a:rPr sz="1400" b="1">
                <a:solidFill>
                  <a:srgbClr val="5A6572"/>
                </a:solidFill>
                <a:latin typeface="Arial"/>
              </a:rPr>
              <a:t>cover</a:t>
            </a:r>
            <a:r>
              <a:rPr sz="1400" b="0">
                <a:solidFill>
                  <a:srgbClr val="5A6572"/>
                </a:solidFill>
                <a:latin typeface="Arial"/>
              </a:rPr>
              <a:t> with a gold moon on it.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🔍️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mystery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sir, jumboq; sirli hikoya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Nobody knows who took the cake — it’s a real </a:t>
            </a:r>
            <a:r>
              <a:rPr sz="1400" b="1">
                <a:solidFill>
                  <a:srgbClr val="5A6572"/>
                </a:solidFill>
                <a:latin typeface="Arial"/>
              </a:rPr>
              <a:t>mystery</a:t>
            </a:r>
            <a:r>
              <a:rPr sz="1400" b="0">
                <a:solidFill>
                  <a:srgbClr val="5A6572"/>
                </a:solidFill>
                <a:latin typeface="Arial"/>
              </a:rPr>
              <a:t>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🦇️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cave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g‘or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children found an old map in a dark </a:t>
            </a:r>
            <a:r>
              <a:rPr sz="1400" b="1">
                <a:solidFill>
                  <a:srgbClr val="5A6572"/>
                </a:solidFill>
                <a:latin typeface="Arial"/>
              </a:rPr>
              <a:t>cave</a:t>
            </a:r>
            <a:r>
              <a:rPr sz="1400" b="0">
                <a:solidFill>
                  <a:srgbClr val="5A6572"/>
                </a:solidFill>
                <a:latin typeface="Arial"/>
              </a:rPr>
              <a:t> near the river.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🗺️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adventure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sarguzasht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book is about the </a:t>
            </a:r>
            <a:r>
              <a:rPr sz="1400" b="1">
                <a:solidFill>
                  <a:srgbClr val="5A6572"/>
                </a:solidFill>
                <a:latin typeface="Arial"/>
              </a:rPr>
              <a:t>adventures</a:t>
            </a:r>
            <a:r>
              <a:rPr sz="1400" b="0">
                <a:solidFill>
                  <a:srgbClr val="5A6572"/>
                </a:solidFill>
                <a:latin typeface="Arial"/>
              </a:rPr>
              <a:t> of two boys on a desert island.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🧚️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fairy tale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ertak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grandma tells me a </a:t>
            </a:r>
            <a:r>
              <a:rPr sz="1400" b="1">
                <a:solidFill>
                  <a:srgbClr val="5A6572"/>
                </a:solidFill>
                <a:latin typeface="Arial"/>
              </a:rPr>
              <a:t>fairy tale</a:t>
            </a:r>
            <a:r>
              <a:rPr sz="1400" b="0">
                <a:solidFill>
                  <a:srgbClr val="5A6572"/>
                </a:solidFill>
                <a:latin typeface="Arial"/>
              </a:rPr>
              <a:t> every night.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Writers and fans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✍️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writer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yozuvchi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Abdulla Qodiriy is a famous Uzbek </a:t>
            </a:r>
            <a:r>
              <a:rPr sz="1400" b="1">
                <a:solidFill>
                  <a:srgbClr val="5A6572"/>
                </a:solidFill>
                <a:latin typeface="Arial"/>
              </a:rPr>
              <a:t>writer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🖋️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author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muallif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Who is the </a:t>
            </a:r>
            <a:r>
              <a:rPr sz="1400" b="1">
                <a:solidFill>
                  <a:srgbClr val="5A6572"/>
                </a:solidFill>
                <a:latin typeface="Arial"/>
              </a:rPr>
              <a:t>author</a:t>
            </a:r>
            <a:r>
              <a:rPr sz="1400" b="0">
                <a:solidFill>
                  <a:srgbClr val="5A6572"/>
                </a:solidFill>
                <a:latin typeface="Arial"/>
              </a:rPr>
              <a:t> of this book?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📜️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poet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shoir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Alisher Navoi is a great Uzbek </a:t>
            </a:r>
            <a:r>
              <a:rPr sz="1400" b="1">
                <a:solidFill>
                  <a:srgbClr val="5A6572"/>
                </a:solidFill>
                <a:latin typeface="Arial"/>
              </a:rPr>
              <a:t>poet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🐛️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bookworm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kitobxon (kitobga juda ishqiboz odam)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is a real </a:t>
            </a:r>
            <a:r>
              <a:rPr sz="1400" b="1">
                <a:solidFill>
                  <a:srgbClr val="5A6572"/>
                </a:solidFill>
                <a:latin typeface="Arial"/>
              </a:rPr>
              <a:t>bookworm</a:t>
            </a:r>
            <a:r>
              <a:rPr sz="1400" b="0">
                <a:solidFill>
                  <a:srgbClr val="5A6572"/>
                </a:solidFill>
                <a:latin typeface="Arial"/>
              </a:rPr>
              <a:t> — she reads every evening.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🖊️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autograph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avtograf, dastxat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I’ve got the </a:t>
            </a:r>
            <a:r>
              <a:rPr sz="1400" b="1">
                <a:solidFill>
                  <a:srgbClr val="5A6572"/>
                </a:solidFill>
                <a:latin typeface="Arial"/>
              </a:rPr>
              <a:t>autograph</a:t>
            </a:r>
            <a:r>
              <a:rPr sz="1400" b="0">
                <a:solidFill>
                  <a:srgbClr val="5A6572"/>
                </a:solidFill>
                <a:latin typeface="Arial"/>
              </a:rPr>
              <a:t> of my favourite footballer!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Writers and fans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📅️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come out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chiqmoq (kitob — sotuvga, film — ekranga)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new cartoon </a:t>
            </a:r>
            <a:r>
              <a:rPr sz="1400" b="1">
                <a:solidFill>
                  <a:srgbClr val="5A6572"/>
                </a:solidFill>
                <a:latin typeface="Arial"/>
              </a:rPr>
              <a:t>comes out</a:t>
            </a:r>
            <a:r>
              <a:rPr sz="1400" b="0">
                <a:solidFill>
                  <a:srgbClr val="5A6572"/>
                </a:solidFill>
                <a:latin typeface="Arial"/>
              </a:rPr>
              <a:t> in December.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🛍️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shops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do‘konlarda, sotuvda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new phone will be </a:t>
            </a:r>
            <a:r>
              <a:rPr sz="1400" b="1">
                <a:solidFill>
                  <a:srgbClr val="5A6572"/>
                </a:solidFill>
                <a:latin typeface="Arial"/>
              </a:rPr>
              <a:t>in shops</a:t>
            </a:r>
            <a:r>
              <a:rPr sz="1400" b="0">
                <a:solidFill>
                  <a:srgbClr val="5A6572"/>
                </a:solidFill>
                <a:latin typeface="Arial"/>
              </a:rPr>
              <a:t> next month.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🖨️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publish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nashr etmoq, chop etmoq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writer </a:t>
            </a:r>
            <a:r>
              <a:rPr sz="1400" b="1">
                <a:solidFill>
                  <a:srgbClr val="5A6572"/>
                </a:solidFill>
                <a:latin typeface="Arial"/>
              </a:rPr>
              <a:t>publishes</a:t>
            </a:r>
            <a:r>
              <a:rPr sz="1400" b="0">
                <a:solidFill>
                  <a:srgbClr val="5A6572"/>
                </a:solidFill>
                <a:latin typeface="Arial"/>
              </a:rPr>
              <a:t> a new book every year.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📚️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library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kutubxona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borrow two books from the school </a:t>
            </a:r>
            <a:r>
              <a:rPr sz="1400" b="1">
                <a:solidFill>
                  <a:srgbClr val="5A6572"/>
                </a:solidFill>
                <a:latin typeface="Arial"/>
              </a:rPr>
              <a:t>library</a:t>
            </a:r>
            <a:r>
              <a:rPr sz="1400" b="0">
                <a:solidFill>
                  <a:srgbClr val="5A6572"/>
                </a:solidFill>
                <a:latin typeface="Arial"/>
              </a:rPr>
              <a:t> every week.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A writer’s life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💡️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get ideas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g‘oya olmoq, ilhom olmoq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Many artists </a:t>
            </a:r>
            <a:r>
              <a:rPr sz="1400" b="1">
                <a:solidFill>
                  <a:srgbClr val="5A6572"/>
                </a:solidFill>
                <a:latin typeface="Arial"/>
              </a:rPr>
              <a:t>get ideas</a:t>
            </a:r>
            <a:r>
              <a:rPr sz="1400" b="0">
                <a:solidFill>
                  <a:srgbClr val="5A6572"/>
                </a:solidFill>
                <a:latin typeface="Arial"/>
              </a:rPr>
              <a:t> from nature.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📺️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watch the news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yangiliklarni ko‘rmoq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grandpa </a:t>
            </a:r>
            <a:r>
              <a:rPr sz="1400" b="1">
                <a:solidFill>
                  <a:srgbClr val="5A6572"/>
                </a:solidFill>
                <a:latin typeface="Arial"/>
              </a:rPr>
              <a:t>watches the news</a:t>
            </a:r>
            <a:r>
              <a:rPr sz="1400" b="0">
                <a:solidFill>
                  <a:srgbClr val="5A6572"/>
                </a:solidFill>
                <a:latin typeface="Arial"/>
              </a:rPr>
              <a:t> every evening at nine.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⏰️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start work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ishni boshlamoq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mum </a:t>
            </a:r>
            <a:r>
              <a:rPr sz="1400" b="1">
                <a:solidFill>
                  <a:srgbClr val="5A6572"/>
                </a:solidFill>
                <a:latin typeface="Arial"/>
              </a:rPr>
              <a:t>starts work</a:t>
            </a:r>
            <a:r>
              <a:rPr sz="1400" b="0">
                <a:solidFill>
                  <a:srgbClr val="5A6572"/>
                </a:solidFill>
                <a:latin typeface="Arial"/>
              </a:rPr>
              <a:t> at eight o’clock every morning.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A writer’s life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🌅️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peaceful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tinch, osoyishta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Grandpa’s village is quiet and </a:t>
            </a:r>
            <a:r>
              <a:rPr sz="1400" b="1">
                <a:solidFill>
                  <a:srgbClr val="5A6572"/>
                </a:solidFill>
                <a:latin typeface="Arial"/>
              </a:rPr>
              <a:t>peaceful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🌸️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beautiful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chiroyli, go‘zal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Chimgan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beautiful</a:t>
            </a:r>
            <a:r>
              <a:rPr sz="1400" b="0">
                <a:solidFill>
                  <a:srgbClr val="5A6572"/>
                </a:solidFill>
                <a:latin typeface="Arial"/>
              </a:rPr>
              <a:t> in spring.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🧭️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south-west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janubi-g‘arb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dacha is in </a:t>
            </a:r>
            <a:r>
              <a:rPr sz="1400" b="1">
                <a:solidFill>
                  <a:srgbClr val="5A6572"/>
                </a:solidFill>
                <a:latin typeface="Arial"/>
              </a:rPr>
              <a:t>the south-west</a:t>
            </a:r>
            <a:r>
              <a:rPr sz="1400" b="0">
                <a:solidFill>
                  <a:srgbClr val="5A6572"/>
                </a:solidFill>
                <a:latin typeface="Arial"/>
              </a:rPr>
              <a:t> of the city.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Writing an interview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🎙️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interviewer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intervyu oluvchi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interviewer</a:t>
            </a:r>
            <a:r>
              <a:rPr sz="1400" b="0">
                <a:solidFill>
                  <a:srgbClr val="5A6572"/>
                </a:solidFill>
                <a:latin typeface="Arial"/>
              </a:rPr>
              <a:t> asks the questions, and the famous person answers.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💬️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dialogue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dialog, suhbat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Read the </a:t>
            </a:r>
            <a:r>
              <a:rPr sz="1400" b="1">
                <a:solidFill>
                  <a:srgbClr val="5A6572"/>
                </a:solidFill>
                <a:latin typeface="Arial"/>
              </a:rPr>
              <a:t>dialogue</a:t>
            </a:r>
            <a:r>
              <a:rPr sz="1400" b="0">
                <a:solidFill>
                  <a:srgbClr val="5A6572"/>
                </a:solidFill>
                <a:latin typeface="Arial"/>
              </a:rPr>
              <a:t> with your partner: you are A, and your partner is B.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🎉️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sound exciting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hayajonli tuyulmoq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An exclamation mark makes your answer </a:t>
            </a:r>
            <a:r>
              <a:rPr sz="1400" b="1">
                <a:solidFill>
                  <a:srgbClr val="5A6572"/>
                </a:solidFill>
                <a:latin typeface="Arial"/>
              </a:rPr>
              <a:t>sound exciting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🙂️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sound friendly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samimiy tuyulmoq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Short forms like I’m and it’s </a:t>
            </a:r>
            <a:r>
              <a:rPr sz="1400" b="1">
                <a:solidFill>
                  <a:srgbClr val="5A6572"/>
                </a:solidFill>
                <a:latin typeface="Arial"/>
              </a:rPr>
              <a:t>sound friendly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 good interview — four Language Lab rules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Undov belgisi (!)</a:t>
            </a:r>
            <a:r>
              <a:rPr sz="1800" b="0">
                <a:solidFill>
                  <a:srgbClr val="1E2A38"/>
                </a:solidFill>
                <a:latin typeface="Arial"/>
              </a:rPr>
              <a:t> javobni qiziqarli qiladi: </a:t>
            </a:r>
            <a:r>
              <a:rPr sz="1800" b="1">
                <a:solidFill>
                  <a:srgbClr val="1E2A38"/>
                </a:solidFill>
                <a:latin typeface="Arial"/>
              </a:rPr>
              <a:t>Her books are fantastic!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Qisqa shakllar</a:t>
            </a:r>
            <a:r>
              <a:rPr sz="1800" b="0">
                <a:solidFill>
                  <a:srgbClr val="1E2A38"/>
                </a:solidFill>
                <a:latin typeface="Arial"/>
              </a:rPr>
              <a:t> (</a:t>
            </a:r>
            <a:r>
              <a:rPr sz="1800" b="1">
                <a:solidFill>
                  <a:srgbClr val="1E2A38"/>
                </a:solidFill>
                <a:latin typeface="Arial"/>
              </a:rPr>
              <a:t>it’s, that’s, I’m, I’ll</a:t>
            </a:r>
            <a:r>
              <a:rPr sz="1800" b="0">
                <a:solidFill>
                  <a:srgbClr val="1E2A38"/>
                </a:solidFill>
                <a:latin typeface="Arial"/>
              </a:rPr>
              <a:t>) samimiy eshitiladi: </a:t>
            </a:r>
            <a:r>
              <a:rPr sz="1800" b="1">
                <a:solidFill>
                  <a:srgbClr val="1E2A38"/>
                </a:solidFill>
                <a:latin typeface="Arial"/>
              </a:rPr>
              <a:t>That’s a very difficult question!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Birinchi javob ko‘pincha </a:t>
            </a:r>
            <a:r>
              <a:rPr sz="1800" b="1">
                <a:solidFill>
                  <a:srgbClr val="1E2A38"/>
                </a:solidFill>
                <a:latin typeface="Arial"/>
              </a:rPr>
              <a:t>to‘liq gap emas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How old are you? — 36.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Qo‘shimcha ma’lumot</a:t>
            </a:r>
            <a:r>
              <a:rPr sz="1800" b="0">
                <a:solidFill>
                  <a:srgbClr val="1E2A38"/>
                </a:solidFill>
                <a:latin typeface="Arial"/>
              </a:rPr>
              <a:t> keyingi gaplarda: </a:t>
            </a:r>
            <a:r>
              <a:rPr sz="1800" b="1">
                <a:solidFill>
                  <a:srgbClr val="1E2A38"/>
                </a:solidFill>
                <a:latin typeface="Arial"/>
              </a:rPr>
              <a:t>36. I’ll be 37 next March.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Savollarda turli </a:t>
            </a:r>
            <a:r>
              <a:rPr sz="1800" b="1">
                <a:solidFill>
                  <a:srgbClr val="1E2A38"/>
                </a:solidFill>
                <a:latin typeface="Arial"/>
              </a:rPr>
              <a:t>so‘roq so‘zlari</a:t>
            </a:r>
            <a:r>
              <a:rPr sz="1800" b="0">
                <a:solidFill>
                  <a:srgbClr val="1E2A38"/>
                </a:solidFill>
                <a:latin typeface="Arial"/>
              </a:rPr>
              <a:t>: who, how old, how many, where, why, how, what time, which, when, what.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Writing your interview — the plan (p. 39)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6654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0253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1. Choose a famous person</a:t>
            </a:r>
            <a:r>
              <a:rPr sz="1700" b="0">
                <a:solidFill>
                  <a:srgbClr val="1E2A38"/>
                </a:solidFill>
                <a:latin typeface="Arial"/>
              </a:rPr>
              <a:t> (a singer, a footballer, a writer …). Complete the factfile — use your imagination!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98648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821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18104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2. Write 8–10 questions</a:t>
            </a:r>
            <a:r>
              <a:rPr sz="1700" b="0">
                <a:solidFill>
                  <a:srgbClr val="1E2A38"/>
                </a:solidFill>
                <a:latin typeface="Arial"/>
              </a:rPr>
              <a:t> with different question words: How old …? Where …? Why …? Which …?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014216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976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233672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3. Answers:</a:t>
            </a:r>
            <a:r>
              <a:rPr sz="1700" b="0">
                <a:solidFill>
                  <a:srgbClr val="1E2A38"/>
                </a:solidFill>
                <a:latin typeface="Arial"/>
              </a:rPr>
              <a:t> a short first answer + extra information: </a:t>
            </a:r>
            <a:r>
              <a:rPr sz="1700" b="1">
                <a:solidFill>
                  <a:srgbClr val="1E2A38"/>
                </a:solidFill>
                <a:latin typeface="Arial"/>
              </a:rPr>
              <a:t>In Tashkent. I love my city!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129784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41324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349240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4. Make it sound exciting and friendly:</a:t>
            </a:r>
            <a:r>
              <a:rPr sz="1700" b="0">
                <a:solidFill>
                  <a:srgbClr val="1E2A38"/>
                </a:solidFill>
                <a:latin typeface="Arial"/>
              </a:rPr>
              <a:t> exclamation marks and short forms (it’s, I’m, I’ll). Add a title, one sentence about the person and a picture.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Book words: ch is /k/ in character but /tʃ/ in chapter; au is /ɔː/ in author and autograph. In the interview, stress the key word in exclamations (It’s FANTASTIC!).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character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/ˈkærəktə/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chapter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/ˈtʃæptə/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title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/ˈtaɪtl/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mystery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/ˈmɪstri/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adventure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/ədˈventʃə/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author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/ˈɔːθə/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autograph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/ˈɔːtəɡrɑːf/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peaceful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/ˈpiːsfl/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Short forms: I’ll /aɪl/, it’s /ɪts/, that’s /ðæts/, don’t /dəʊnt/.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Where do you get your ________ for new games? — From my dreams! (i…)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What’s your new book ________? — «The Blue Door». (c…)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I’m thirty now. I’ll ________ thirty-one next May. (b…)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Short forms like I’m and it’s make the interview sound ________. (f…)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can’t stop reading! Just one more ________, Mum, and then I’ll go to bed. (c…)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cousin always has a book in her bag — she reads on the bus, at lunch, everywhere. She’s a ________! (b…)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live in a small, ________ village — there are no cars at night. (p…)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dad is a ________. He writes books for children. (w…)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new film comes ________ next Friday. (o…)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Which of your songs is the ________? — I don’t know! I like them all. (b…)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Role-play: A is the interviewer, B is Jenny Dawlings. Close the book and do the interview from memory — B can change the answers!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Swap: B is the interviewer, A is a famous person of their choice. A gives short first answers and extra information.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Guess who: answer three questions as a famous person — the class guesses who you are.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Madina Yusupova — chess champion!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Madina Yusupova is only fourteen, but she’s the best chess player in our city. Our school website asked her some questions — and I was the </a:t>
            </a:r>
            <a:r>
              <a:rPr sz="1600" b="1">
                <a:solidFill>
                  <a:srgbClr val="1E2A38"/>
                </a:solidFill>
                <a:latin typeface="Arial"/>
              </a:rPr>
              <a:t>interviewer</a:t>
            </a:r>
            <a:r>
              <a:rPr sz="1600" b="0">
                <a:solidFill>
                  <a:srgbClr val="1E2A38"/>
                </a:solidFill>
                <a:latin typeface="Arial"/>
              </a:rPr>
              <a:t>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How old are you? — Fourteen. I’ll be fifteen next April.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Who is your chess teacher? — My grandpa. He’s a very good player!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How many hours do you play every day? — About three. After school and in the evening.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How do you </a:t>
            </a:r>
            <a:r>
              <a:rPr sz="1600" b="1">
                <a:solidFill>
                  <a:srgbClr val="1E2A38"/>
                </a:solidFill>
                <a:latin typeface="Arial"/>
              </a:rPr>
              <a:t>get ideas</a:t>
            </a:r>
            <a:r>
              <a:rPr sz="1600" b="0">
                <a:solidFill>
                  <a:srgbClr val="1E2A38"/>
                </a:solidFill>
                <a:latin typeface="Arial"/>
              </a:rPr>
              <a:t> for new moves? — I watch famous players online. And I read a lot of chess books from the </a:t>
            </a:r>
            <a:r>
              <a:rPr sz="1600" b="1">
                <a:solidFill>
                  <a:srgbClr val="1E2A38"/>
                </a:solidFill>
                <a:latin typeface="Arial"/>
              </a:rPr>
              <a:t>library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Which of your games is the best? — That’s a very difficult question! Maybe my game in Tashkent. It’s my favourite!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Madina Yusupova — chess champion!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What’s your favourite thing about chess? — It’s </a:t>
            </a:r>
            <a:r>
              <a:rPr sz="1600" b="1">
                <a:solidFill>
                  <a:srgbClr val="1E2A38"/>
                </a:solidFill>
                <a:latin typeface="Arial"/>
              </a:rPr>
              <a:t>beautiful</a:t>
            </a:r>
            <a:r>
              <a:rPr sz="1600" b="0">
                <a:solidFill>
                  <a:srgbClr val="1E2A38"/>
                </a:solidFill>
                <a:latin typeface="Arial"/>
              </a:rPr>
              <a:t>, quiet and </a:t>
            </a:r>
            <a:r>
              <a:rPr sz="1600" b="1">
                <a:solidFill>
                  <a:srgbClr val="1E2A38"/>
                </a:solidFill>
                <a:latin typeface="Arial"/>
              </a:rPr>
              <a:t>peaceful</a:t>
            </a:r>
            <a:r>
              <a:rPr sz="1600" b="0">
                <a:solidFill>
                  <a:srgbClr val="1E2A38"/>
                </a:solidFill>
                <a:latin typeface="Arial"/>
              </a:rPr>
              <a:t>. But my head is never quiet!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What’s next? — A big competition in Samarkand in about two months. And my grandpa’s chess book </a:t>
            </a:r>
            <a:r>
              <a:rPr sz="1600" b="1">
                <a:solidFill>
                  <a:srgbClr val="1E2A38"/>
                </a:solidFill>
                <a:latin typeface="Arial"/>
              </a:rPr>
              <a:t>comes out</a:t>
            </a:r>
            <a:r>
              <a:rPr sz="1600" b="0">
                <a:solidFill>
                  <a:srgbClr val="1E2A38"/>
                </a:solidFill>
                <a:latin typeface="Arial"/>
              </a:rPr>
              <a:t> in May. Wish me luck!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old is Madina?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is her chess teacher?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does she get ideas for new moves?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two exclamation marks. Why does the writer use them?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two short first answers with extra information after them.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question word or phrase?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javobni aytaman, siz intervyu savolining boshini aytasiz.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It’s called «The Mystery of the Dark Cave». → …?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From the news on TV. I watch the news every evening. → …?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At about 10 o’clock. I start work after breakfast. → …?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In the south-west of England. It’s beautiful and peaceful! → …?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In about three months. It comes out in May! → …?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Intervyu = </a:t>
            </a:r>
            <a:r>
              <a:rPr sz="1600" b="1">
                <a:solidFill>
                  <a:srgbClr val="1E2A38"/>
                </a:solidFill>
                <a:latin typeface="Arial"/>
              </a:rPr>
              <a:t>dialog</a:t>
            </a:r>
            <a:r>
              <a:rPr sz="1600" b="0">
                <a:solidFill>
                  <a:srgbClr val="1E2A38"/>
                </a:solidFill>
                <a:latin typeface="Arial"/>
              </a:rPr>
              <a:t>: savol (Q) — javob (A). Har savoldan keyin </a:t>
            </a:r>
            <a:r>
              <a:rPr sz="1600" b="1">
                <a:solidFill>
                  <a:srgbClr val="1E2A38"/>
                </a:solidFill>
                <a:latin typeface="Arial"/>
              </a:rPr>
              <a:t>?</a:t>
            </a:r>
            <a:r>
              <a:rPr sz="1600" b="0">
                <a:solidFill>
                  <a:srgbClr val="1E2A38"/>
                </a:solidFill>
                <a:latin typeface="Arial"/>
              </a:rPr>
              <a:t>, hayajonli javobdan keyin </a:t>
            </a:r>
            <a:r>
              <a:rPr sz="1600" b="1">
                <a:solidFill>
                  <a:srgbClr val="1E2A38"/>
                </a:solidFill>
                <a:latin typeface="Arial"/>
              </a:rPr>
              <a:t>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Birinchi javob qisqa bo‘lishi mumkin: </a:t>
            </a:r>
            <a:r>
              <a:rPr sz="1600" b="1">
                <a:solidFill>
                  <a:srgbClr val="1E2A38"/>
                </a:solidFill>
                <a:latin typeface="Arial"/>
              </a:rPr>
              <a:t>36.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In Cornwall.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None.</a:t>
            </a:r>
            <a:r>
              <a:rPr sz="1600" b="0">
                <a:solidFill>
                  <a:srgbClr val="1E2A38"/>
                </a:solidFill>
                <a:latin typeface="Arial"/>
              </a:rPr>
              <a:t> — keyin qo‘shimcha ma’lumot.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I’ll be 37 next March.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«Kelasi martda 37 ga to‘laman» (✗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I will have 37</a:t>
            </a:r>
            <a:r>
              <a:rPr sz="1600" b="0">
                <a:solidFill>
                  <a:srgbClr val="1E2A38"/>
                </a:solidFill>
                <a:latin typeface="Arial"/>
              </a:rPr>
              <a:t>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It’s called …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«… deb ataladi / nomi …»: </a:t>
            </a:r>
            <a:r>
              <a:rPr sz="1600" b="1">
                <a:solidFill>
                  <a:srgbClr val="1E2A38"/>
                </a:solidFill>
                <a:latin typeface="Arial"/>
              </a:rPr>
              <a:t>It’s called «Sarob».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Savol tartibi: so‘roq so‘zi + </a:t>
            </a:r>
            <a:r>
              <a:rPr sz="1600" b="1">
                <a:solidFill>
                  <a:srgbClr val="1E2A38"/>
                </a:solidFill>
                <a:latin typeface="Arial"/>
              </a:rPr>
              <a:t>do / does / is / can</a:t>
            </a:r>
            <a:r>
              <a:rPr sz="1600" b="0">
                <a:solidFill>
                  <a:srgbClr val="1E2A38"/>
                </a:solidFill>
                <a:latin typeface="Arial"/>
              </a:rPr>
              <a:t> + ega: </a:t>
            </a:r>
            <a:r>
              <a:rPr sz="1600" b="1">
                <a:solidFill>
                  <a:srgbClr val="1E2A38"/>
                </a:solidFill>
                <a:latin typeface="Arial"/>
              </a:rPr>
              <a:t>When can we</a:t>
            </a:r>
            <a:r>
              <a:rPr sz="1600" b="0">
                <a:solidFill>
                  <a:srgbClr val="1E2A38"/>
                </a:solidFill>
                <a:latin typeface="Arial"/>
              </a:rPr>
              <a:t> buy your next book?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Workbook p. 28, ex. 1–2.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29 items with the flashcards: sozlar.com/vocab/cards/?set=grade7-lesson29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Finish your interview with a famous person (p. 39 ex. 3): 8–10 questions and answers, a title and a picture.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U.S. Marine Corps (DVIDS) · Public domain · https://commons.wikimedia.org/wiki/File:Students_learn_occupation_through_military_observation_130318-M-SC123-002.jpg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sozlar.com/vocab/cards/?set=grade7-lesson29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