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Use of English: Comparatives and Superlatives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Sifatlarning qiyosiy va orttirma darajasi; so‘z yasash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Use of English: Comparatives and superlatives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568" y="1371600"/>
            <a:ext cx="3154063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Alien65 · CC BY-SA 2.5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four sentences with the comparative or superlative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four key word transformations with no more than five words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ten words from the words in capitals in the text «An unusual job»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Compare jobs using as … as, much + comparative and the + superlative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Comparatives and superlatives — form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COMPARATIVE (+ than)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SUPERLATIVE (the …)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427732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427732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young → young</a:t>
            </a:r>
            <a:r>
              <a:rPr sz="1600" b="1">
                <a:solidFill>
                  <a:srgbClr val="1E2A38"/>
                </a:solidFill>
                <a:latin typeface="Arial"/>
              </a:rPr>
              <a:t>er</a:t>
            </a:r>
            <a:r>
              <a:rPr sz="1600" b="0">
                <a:solidFill>
                  <a:srgbClr val="1E2A38"/>
                </a:solidFill>
                <a:latin typeface="Arial"/>
              </a:rPr>
              <a:t> · big → bi</a:t>
            </a:r>
            <a:r>
              <a:rPr sz="1600" b="1">
                <a:solidFill>
                  <a:srgbClr val="1E2A38"/>
                </a:solidFill>
                <a:latin typeface="Arial"/>
              </a:rPr>
              <a:t>gger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427732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young</a:t>
            </a:r>
            <a:r>
              <a:rPr sz="1600" b="1">
                <a:solidFill>
                  <a:srgbClr val="1E2A38"/>
                </a:solidFill>
                <a:latin typeface="Arial"/>
              </a:rPr>
              <a:t>est</a:t>
            </a:r>
            <a:r>
              <a:rPr sz="1600" b="0">
                <a:solidFill>
                  <a:srgbClr val="1E2A38"/>
                </a:solidFill>
                <a:latin typeface="Arial"/>
              </a:rPr>
              <a:t> · the bi</a:t>
            </a:r>
            <a:r>
              <a:rPr sz="1600" b="1">
                <a:solidFill>
                  <a:srgbClr val="1E2A38"/>
                </a:solidFill>
                <a:latin typeface="Arial"/>
              </a:rPr>
              <a:t>ggest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026664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122676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-y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026664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122676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easy → eas</a:t>
            </a:r>
            <a:r>
              <a:rPr sz="1600" b="1">
                <a:solidFill>
                  <a:srgbClr val="1E2A38"/>
                </a:solidFill>
                <a:latin typeface="Arial"/>
              </a:rPr>
              <a:t>ier</a:t>
            </a:r>
            <a:r>
              <a:rPr sz="1600" b="0">
                <a:solidFill>
                  <a:srgbClr val="1E2A38"/>
                </a:solidFill>
                <a:latin typeface="Arial"/>
              </a:rPr>
              <a:t> · pretty → prett</a:t>
            </a:r>
            <a:r>
              <a:rPr sz="1600" b="1">
                <a:solidFill>
                  <a:srgbClr val="1E2A38"/>
                </a:solidFill>
                <a:latin typeface="Arial"/>
              </a:rPr>
              <a:t>ier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026664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122676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eas</a:t>
            </a:r>
            <a:r>
              <a:rPr sz="1600" b="1">
                <a:solidFill>
                  <a:srgbClr val="1E2A38"/>
                </a:solidFill>
                <a:latin typeface="Arial"/>
              </a:rPr>
              <a:t>iest</a:t>
            </a:r>
            <a:r>
              <a:rPr sz="1600" b="0">
                <a:solidFill>
                  <a:srgbClr val="1E2A38"/>
                </a:solidFill>
                <a:latin typeface="Arial"/>
              </a:rPr>
              <a:t> · the prett</a:t>
            </a:r>
            <a:r>
              <a:rPr sz="1600" b="1">
                <a:solidFill>
                  <a:srgbClr val="1E2A38"/>
                </a:solidFill>
                <a:latin typeface="Arial"/>
              </a:rPr>
              <a:t>iest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721608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3817620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2+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3721608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3817620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more / less</a:t>
            </a:r>
            <a:r>
              <a:rPr sz="1600" b="0">
                <a:solidFill>
                  <a:srgbClr val="1E2A38"/>
                </a:solidFill>
                <a:latin typeface="Arial"/>
              </a:rPr>
              <a:t> challenging · </a:t>
            </a:r>
            <a:r>
              <a:rPr sz="1600" b="1">
                <a:solidFill>
                  <a:srgbClr val="1E2A38"/>
                </a:solidFill>
                <a:latin typeface="Arial"/>
              </a:rPr>
              <a:t>more</a:t>
            </a:r>
            <a:r>
              <a:rPr sz="1600" b="0">
                <a:solidFill>
                  <a:srgbClr val="1E2A38"/>
                </a:solidFill>
                <a:latin typeface="Arial"/>
              </a:rPr>
              <a:t> quickly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3721608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3817620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most / the least</a:t>
            </a:r>
            <a:r>
              <a:rPr sz="1600" b="0">
                <a:solidFill>
                  <a:srgbClr val="1E2A38"/>
                </a:solidFill>
                <a:latin typeface="Arial"/>
              </a:rPr>
              <a:t> confident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416552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4512564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!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416552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4512564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good → </a:t>
            </a:r>
            <a:r>
              <a:rPr sz="1600" b="1">
                <a:solidFill>
                  <a:srgbClr val="1E2A38"/>
                </a:solidFill>
                <a:latin typeface="Arial"/>
              </a:rPr>
              <a:t>better</a:t>
            </a:r>
            <a:r>
              <a:rPr sz="1600" b="0">
                <a:solidFill>
                  <a:srgbClr val="1E2A38"/>
                </a:solidFill>
                <a:latin typeface="Arial"/>
              </a:rPr>
              <a:t> · bad → </a:t>
            </a:r>
            <a:r>
              <a:rPr sz="1600" b="1">
                <a:solidFill>
                  <a:srgbClr val="1E2A38"/>
                </a:solidFill>
                <a:latin typeface="Arial"/>
              </a:rPr>
              <a:t>worse</a:t>
            </a:r>
            <a:r>
              <a:rPr sz="1600" b="0">
                <a:solidFill>
                  <a:srgbClr val="1E2A38"/>
                </a:solidFill>
                <a:latin typeface="Arial"/>
              </a:rPr>
              <a:t> · far → </a:t>
            </a:r>
            <a:r>
              <a:rPr sz="1600" b="1">
                <a:solidFill>
                  <a:srgbClr val="1E2A38"/>
                </a:solidFill>
                <a:latin typeface="Arial"/>
              </a:rPr>
              <a:t>further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416552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4512564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best</a:t>
            </a:r>
            <a:r>
              <a:rPr sz="1600" b="0">
                <a:solidFill>
                  <a:srgbClr val="1E2A38"/>
                </a:solidFill>
                <a:latin typeface="Arial"/>
              </a:rPr>
              <a:t> · </a:t>
            </a:r>
            <a:r>
              <a:rPr sz="1600" b="1">
                <a:solidFill>
                  <a:srgbClr val="1E2A38"/>
                </a:solidFill>
                <a:latin typeface="Arial"/>
              </a:rPr>
              <a:t>the worst</a:t>
            </a:r>
            <a:r>
              <a:rPr sz="1600" b="0">
                <a:solidFill>
                  <a:srgbClr val="1E2A38"/>
                </a:solidFill>
                <a:latin typeface="Arial"/>
              </a:rPr>
              <a:t> · </a:t>
            </a:r>
            <a:r>
              <a:rPr sz="1600" b="1">
                <a:solidFill>
                  <a:srgbClr val="1E2A38"/>
                </a:solidFill>
                <a:latin typeface="Arial"/>
              </a:rPr>
              <a:t>the furthest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111496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777240" y="5207508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=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91640" y="5111496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828800" y="5207508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as</a:t>
            </a:r>
            <a:r>
              <a:rPr sz="1600" b="0">
                <a:solidFill>
                  <a:srgbClr val="1E2A38"/>
                </a:solidFill>
                <a:latin typeface="Arial"/>
              </a:rPr>
              <a:t> fast </a:t>
            </a:r>
            <a:r>
              <a:rPr sz="1600" b="1">
                <a:solidFill>
                  <a:srgbClr val="1E2A38"/>
                </a:solidFill>
                <a:latin typeface="Arial"/>
              </a:rPr>
              <a:t>as</a:t>
            </a:r>
            <a:r>
              <a:rPr sz="1600" b="0">
                <a:solidFill>
                  <a:srgbClr val="1E2A38"/>
                </a:solidFill>
                <a:latin typeface="Arial"/>
              </a:rPr>
              <a:t> · </a:t>
            </a:r>
            <a:r>
              <a:rPr sz="1600" b="1">
                <a:solidFill>
                  <a:srgbClr val="1E2A38"/>
                </a:solidFill>
                <a:latin typeface="Arial"/>
              </a:rPr>
              <a:t>not as</a:t>
            </a:r>
            <a:r>
              <a:rPr sz="1600" b="0">
                <a:solidFill>
                  <a:srgbClr val="1E2A38"/>
                </a:solidFill>
                <a:latin typeface="Arial"/>
              </a:rPr>
              <a:t> difficult </a:t>
            </a:r>
            <a:r>
              <a:rPr sz="1600" b="1">
                <a:solidFill>
                  <a:srgbClr val="1E2A38"/>
                </a:solidFill>
                <a:latin typeface="Arial"/>
              </a:rPr>
              <a:t>as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9400" y="5111496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766560" y="5207508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more</a:t>
            </a:r>
            <a:r>
              <a:rPr sz="1600" b="0">
                <a:solidFill>
                  <a:srgbClr val="1E2A38"/>
                </a:solidFill>
                <a:latin typeface="Arial"/>
              </a:rPr>
              <a:t> you practise, </a:t>
            </a:r>
            <a:r>
              <a:rPr sz="1600" b="1">
                <a:solidFill>
                  <a:srgbClr val="1E2A38"/>
                </a:solidFill>
                <a:latin typeface="Arial"/>
              </a:rPr>
              <a:t>the better</a:t>
            </a:r>
            <a:r>
              <a:rPr sz="1600" b="0">
                <a:solidFill>
                  <a:srgbClr val="1E2A38"/>
                </a:solidFill>
                <a:latin typeface="Arial"/>
              </a:rPr>
              <a:t> you get.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Make the difference stronger with </a:t>
            </a:r>
            <a:r>
              <a:rPr sz="1600" b="1">
                <a:solidFill>
                  <a:srgbClr val="1E2A38"/>
                </a:solidFill>
                <a:latin typeface="Arial"/>
              </a:rPr>
              <a:t>much</a:t>
            </a:r>
            <a:r>
              <a:rPr sz="1600" b="0">
                <a:solidFill>
                  <a:srgbClr val="1E2A38"/>
                </a:solidFill>
                <a:latin typeface="Arial"/>
              </a:rPr>
              <a:t> or </a:t>
            </a:r>
            <a:r>
              <a:rPr sz="1600" b="1">
                <a:solidFill>
                  <a:srgbClr val="1E2A38"/>
                </a:solidFill>
                <a:latin typeface="Arial"/>
              </a:rPr>
              <a:t>far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much easier than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far more interesting than</a:t>
            </a:r>
            <a:r>
              <a:rPr sz="1600" b="0">
                <a:solidFill>
                  <a:srgbClr val="1E2A38"/>
                </a:solidFill>
                <a:latin typeface="Arial"/>
              </a:rPr>
              <a:t> (Grammar database p. 176; Solutions p. 42).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Try alone first — then check with Grammar database pp. 175–176.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the sentences with the comparative or the superlative of the adjective in brackets.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the second sentence with the word given. Do not change it. No more than five words.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«An unusual job»: use the word in capitals to form a word for each gap (1–10).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Tip for ex.3</a:t>
            </a:r>
            <a:r>
              <a:rPr sz="1600" b="0">
                <a:solidFill>
                  <a:srgbClr val="1E2A38"/>
                </a:solidFill>
                <a:latin typeface="Arial"/>
              </a:rPr>
              <a:t>: noun, adjective or comparative? Plural? Write the answers IN CAPITAL LETTERS.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37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easier · 2 more challenging · 3 the most confident · 4 better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the most interesting book · 2 wasn’t as difficult 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3 more quickly than · 4 less satisfied than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LABOURER · 2 EMPLOYMENT · 3 MAJORITY · 4 BETTER · 5 EASIER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6 PRETTIEST · 7 ACTIVITIES · 8 ATTRACTIONS · 9 EXPENSES · 10 ENJOYMENT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Qiyosiy va orttirma daraja: qoidalar va tuzoqlar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Qisqa sifat: </a:t>
            </a:r>
            <a:r>
              <a:rPr sz="1600" b="1">
                <a:solidFill>
                  <a:srgbClr val="1E2A38"/>
                </a:solidFill>
                <a:latin typeface="Arial"/>
              </a:rPr>
              <a:t>-er / -est</a:t>
            </a:r>
            <a:r>
              <a:rPr sz="1600" b="0">
                <a:solidFill>
                  <a:srgbClr val="1E2A38"/>
                </a:solidFill>
                <a:latin typeface="Arial"/>
              </a:rPr>
              <a:t> (</a:t>
            </a:r>
            <a:r>
              <a:rPr sz="1600" b="1">
                <a:solidFill>
                  <a:srgbClr val="1E2A38"/>
                </a:solidFill>
                <a:latin typeface="Arial"/>
              </a:rPr>
              <a:t>young → younger → the youngest</a:t>
            </a:r>
            <a:r>
              <a:rPr sz="1600" b="0">
                <a:solidFill>
                  <a:srgbClr val="1E2A38"/>
                </a:solidFill>
                <a:latin typeface="Arial"/>
              </a:rPr>
              <a:t>); </a:t>
            </a:r>
            <a:r>
              <a:rPr sz="1600" b="1">
                <a:solidFill>
                  <a:srgbClr val="1E2A38"/>
                </a:solidFill>
                <a:latin typeface="Arial"/>
              </a:rPr>
              <a:t>-e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late → later</a:t>
            </a:r>
            <a:r>
              <a:rPr sz="1600" b="0">
                <a:solidFill>
                  <a:srgbClr val="1E2A38"/>
                </a:solidFill>
                <a:latin typeface="Arial"/>
              </a:rPr>
              <a:t>; ikkilanish: </a:t>
            </a:r>
            <a:r>
              <a:rPr sz="1600" b="1">
                <a:solidFill>
                  <a:srgbClr val="1E2A38"/>
                </a:solidFill>
                <a:latin typeface="Arial"/>
              </a:rPr>
              <a:t>big → bigg</a:t>
            </a:r>
            <a:r>
              <a:rPr sz="1600" b="0">
                <a:solidFill>
                  <a:srgbClr val="1E2A38"/>
                </a:solidFill>
                <a:latin typeface="Arial"/>
              </a:rPr>
              <a:t>er; </a:t>
            </a:r>
            <a:r>
              <a:rPr sz="1600" b="1">
                <a:solidFill>
                  <a:srgbClr val="1E2A38"/>
                </a:solidFill>
                <a:latin typeface="Arial"/>
              </a:rPr>
              <a:t>-y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easy → easier</a:t>
            </a:r>
            <a:r>
              <a:rPr sz="1600" b="0">
                <a:solidFill>
                  <a:srgbClr val="1E2A38"/>
                </a:solidFill>
                <a:latin typeface="Arial"/>
              </a:rPr>
              <a:t> → the eas</a:t>
            </a:r>
            <a:r>
              <a:rPr sz="1600" b="1">
                <a:solidFill>
                  <a:srgbClr val="1E2A38"/>
                </a:solidFill>
                <a:latin typeface="Arial"/>
              </a:rPr>
              <a:t>iest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Uzun sifat va ravishlar: </a:t>
            </a:r>
            <a:r>
              <a:rPr sz="1600" b="1">
                <a:solidFill>
                  <a:srgbClr val="1E2A38"/>
                </a:solidFill>
                <a:latin typeface="Arial"/>
              </a:rPr>
              <a:t>more / the most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less / the least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more challenging, the most confident, more quickly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Qoidadan tashqari shakllar: </a:t>
            </a:r>
            <a:r>
              <a:rPr sz="1600" b="1">
                <a:solidFill>
                  <a:srgbClr val="1E2A38"/>
                </a:solidFill>
                <a:latin typeface="Arial"/>
              </a:rPr>
              <a:t>good/well → better → the best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bad → worse → the worst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far → further → the furthest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than</a:t>
            </a:r>
            <a:r>
              <a:rPr sz="1600" b="0">
                <a:solidFill>
                  <a:srgbClr val="1E2A38"/>
                </a:solidFill>
                <a:latin typeface="Arial"/>
              </a:rPr>
              <a:t> — qiyos; </a:t>
            </a:r>
            <a:r>
              <a:rPr sz="1600" b="1">
                <a:solidFill>
                  <a:srgbClr val="1E2A38"/>
                </a:solidFill>
                <a:latin typeface="Arial"/>
              </a:rPr>
              <a:t>much / far</a:t>
            </a:r>
            <a:r>
              <a:rPr sz="1600" b="0">
                <a:solidFill>
                  <a:srgbClr val="1E2A38"/>
                </a:solidFill>
                <a:latin typeface="Arial"/>
              </a:rPr>
              <a:t> kuchaytiradi: </a:t>
            </a:r>
            <a:r>
              <a:rPr sz="1600" b="1">
                <a:solidFill>
                  <a:srgbClr val="1E2A38"/>
                </a:solidFill>
                <a:latin typeface="Arial"/>
              </a:rPr>
              <a:t>much easier than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(not) as … as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not as difficult as I had expected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Orttirma darajadan keyin: </a:t>
            </a:r>
            <a:r>
              <a:rPr sz="1600" b="1">
                <a:solidFill>
                  <a:srgbClr val="1E2A38"/>
                </a:solidFill>
                <a:latin typeface="Arial"/>
              </a:rPr>
              <a:t>the best in</a:t>
            </a:r>
            <a:r>
              <a:rPr sz="1600" b="0">
                <a:solidFill>
                  <a:srgbClr val="1E2A38"/>
                </a:solidFill>
                <a:latin typeface="Arial"/>
              </a:rPr>
              <a:t> the class / in the world, </a:t>
            </a:r>
            <a:r>
              <a:rPr sz="1600" b="1">
                <a:solidFill>
                  <a:srgbClr val="1E2A38"/>
                </a:solidFill>
                <a:latin typeface="Arial"/>
              </a:rPr>
              <a:t>the busiest day of</a:t>
            </a:r>
            <a:r>
              <a:rPr sz="1600" b="0">
                <a:solidFill>
                  <a:srgbClr val="1E2A38"/>
                </a:solidFill>
                <a:latin typeface="Arial"/>
              </a:rPr>
              <a:t> the week, </a:t>
            </a:r>
            <a:r>
              <a:rPr sz="1600" b="1">
                <a:solidFill>
                  <a:srgbClr val="1E2A38"/>
                </a:solidFill>
                <a:latin typeface="Arial"/>
              </a:rPr>
              <a:t>the most … I have ever</a:t>
            </a:r>
            <a:r>
              <a:rPr sz="1600" b="0">
                <a:solidFill>
                  <a:srgbClr val="1E2A38"/>
                </a:solidFill>
                <a:latin typeface="Arial"/>
              </a:rPr>
              <a:t> read.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Key word transformation: berilgan so‘zni O‘ZGARTIRMANG va 5 so‘zdan oshirmang: </a:t>
            </a:r>
            <a:r>
              <a:rPr sz="1600" b="1">
                <a:solidFill>
                  <a:srgbClr val="1E2A38"/>
                </a:solidFill>
                <a:latin typeface="Arial"/>
              </a:rPr>
              <a:t>(as)</a:t>
            </a:r>
            <a:r>
              <a:rPr sz="1600" b="0">
                <a:solidFill>
                  <a:srgbClr val="1E2A38"/>
                </a:solidFill>
                <a:latin typeface="Arial"/>
              </a:rPr>
              <a:t> → </a:t>
            </a:r>
            <a:r>
              <a:rPr sz="1600" b="1">
                <a:solidFill>
                  <a:srgbClr val="1E2A38"/>
                </a:solidFill>
                <a:latin typeface="Arial"/>
              </a:rPr>
              <a:t>wasn’t as</a:t>
            </a:r>
            <a:r>
              <a:rPr sz="1600" b="0">
                <a:solidFill>
                  <a:srgbClr val="1E2A38"/>
                </a:solidFill>
                <a:latin typeface="Arial"/>
              </a:rPr>
              <a:t> difficult 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Comparing jobs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easy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Selling ice cream is </a:t>
            </a:r>
            <a:r>
              <a:rPr sz="1400" b="1">
                <a:solidFill>
                  <a:srgbClr val="5A6572"/>
                </a:solidFill>
                <a:latin typeface="Arial"/>
              </a:rPr>
              <a:t>easier</a:t>
            </a:r>
            <a:r>
              <a:rPr sz="1400" b="0">
                <a:solidFill>
                  <a:srgbClr val="5A6572"/>
                </a:solidFill>
                <a:latin typeface="Arial"/>
              </a:rPr>
              <a:t> than working on a building site.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confident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o‘ziga ishongan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is the most </a:t>
            </a:r>
            <a:r>
              <a:rPr sz="1400" b="1">
                <a:solidFill>
                  <a:srgbClr val="5A6572"/>
                </a:solidFill>
                <a:latin typeface="Arial"/>
              </a:rPr>
              <a:t>confident</a:t>
            </a:r>
            <a:r>
              <a:rPr sz="1400" b="0">
                <a:solidFill>
                  <a:srgbClr val="5A6572"/>
                </a:solidFill>
                <a:latin typeface="Arial"/>
              </a:rPr>
              <a:t> speaker in our class.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boring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zerikarli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Filling in forms is the most </a:t>
            </a:r>
            <a:r>
              <a:rPr sz="1400" b="1">
                <a:solidFill>
                  <a:srgbClr val="5A6572"/>
                </a:solidFill>
                <a:latin typeface="Arial"/>
              </a:rPr>
              <a:t>boring</a:t>
            </a:r>
            <a:r>
              <a:rPr sz="1400" b="0">
                <a:solidFill>
                  <a:srgbClr val="5A6572"/>
                </a:solidFill>
                <a:latin typeface="Arial"/>
              </a:rPr>
              <a:t> part of my mum’s job.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interesting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qiziqarli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me, journalism is more </a:t>
            </a:r>
            <a:r>
              <a:rPr sz="1400" b="1">
                <a:solidFill>
                  <a:srgbClr val="5A6572"/>
                </a:solidFill>
                <a:latin typeface="Arial"/>
              </a:rPr>
              <a:t>interesting</a:t>
            </a:r>
            <a:r>
              <a:rPr sz="1400" b="0">
                <a:solidFill>
                  <a:srgbClr val="5A6572"/>
                </a:solidFill>
                <a:latin typeface="Arial"/>
              </a:rPr>
              <a:t> than accounting.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satisfied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mamnun, qoniqqan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less </a:t>
            </a:r>
            <a:r>
              <a:rPr sz="1400" b="1">
                <a:solidFill>
                  <a:srgbClr val="5A6572"/>
                </a:solidFill>
                <a:latin typeface="Arial"/>
              </a:rPr>
              <a:t>satisfied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new timetable than with the old one.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Comparing jobs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busy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band; gavjum (odam ko‘p)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Friday is the </a:t>
            </a:r>
            <a:r>
              <a:rPr sz="1400" b="1">
                <a:solidFill>
                  <a:srgbClr val="5A6572"/>
                </a:solidFill>
                <a:latin typeface="Arial"/>
              </a:rPr>
              <a:t>busiest</a:t>
            </a:r>
            <a:r>
              <a:rPr sz="1400" b="0">
                <a:solidFill>
                  <a:srgbClr val="5A6572"/>
                </a:solidFill>
                <a:latin typeface="Arial"/>
              </a:rPr>
              <a:t> day of the week at the café.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peaceful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osoyishta, tinch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Working in a library is more </a:t>
            </a:r>
            <a:r>
              <a:rPr sz="1400" b="1">
                <a:solidFill>
                  <a:srgbClr val="5A6572"/>
                </a:solidFill>
                <a:latin typeface="Arial"/>
              </a:rPr>
              <a:t>peaceful</a:t>
            </a:r>
            <a:r>
              <a:rPr sz="1400" b="0">
                <a:solidFill>
                  <a:srgbClr val="5A6572"/>
                </a:solidFill>
                <a:latin typeface="Arial"/>
              </a:rPr>
              <a:t> than working in a busy shop.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holiday job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ta’til paytidagi 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holiday job</a:t>
            </a:r>
            <a:r>
              <a:rPr sz="1400" b="0">
                <a:solidFill>
                  <a:srgbClr val="5A6572"/>
                </a:solidFill>
                <a:latin typeface="Arial"/>
              </a:rPr>
              <a:t> was harder than I had expected.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🛒️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customer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mijoz, xaridor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customers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market were friendlier than the ones in town.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An unusual job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occupation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kasb, mashg‘ulot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Teaching is one of the oldest </a:t>
            </a:r>
            <a:r>
              <a:rPr sz="1400" b="1">
                <a:solidFill>
                  <a:srgbClr val="5A6572"/>
                </a:solidFill>
                <a:latin typeface="Arial"/>
              </a:rPr>
              <a:t>occupations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world.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ordinary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oddiy, odatiy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job is more </a:t>
            </a:r>
            <a:r>
              <a:rPr sz="1400" b="1">
                <a:solidFill>
                  <a:srgbClr val="5A6572"/>
                </a:solidFill>
                <a:latin typeface="Arial"/>
              </a:rPr>
              <a:t>ordinary</a:t>
            </a:r>
            <a:r>
              <a:rPr sz="1400" b="0">
                <a:solidFill>
                  <a:srgbClr val="5A6572"/>
                </a:solidFill>
                <a:latin typeface="Arial"/>
              </a:rPr>
              <a:t> than yours, but I like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🦄️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unusual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g‘ayrioddiy, noodatiy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Emma has a more </a:t>
            </a:r>
            <a:r>
              <a:rPr sz="1400" b="1">
                <a:solidFill>
                  <a:srgbClr val="5A6572"/>
                </a:solidFill>
                <a:latin typeface="Arial"/>
              </a:rPr>
              <a:t>unusual</a:t>
            </a:r>
            <a:r>
              <a:rPr sz="1400" b="0">
                <a:solidFill>
                  <a:srgbClr val="5A6572"/>
                </a:solidFill>
                <a:latin typeface="Arial"/>
              </a:rPr>
              <a:t> job than her sister.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hand model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 modeli (reklamada qo‘li suratga olinadi)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hand model</a:t>
            </a:r>
            <a:r>
              <a:rPr sz="1400" b="0">
                <a:solidFill>
                  <a:srgbClr val="5A6572"/>
                </a:solidFill>
                <a:latin typeface="Arial"/>
              </a:rPr>
              <a:t> takes better care of her hands than most people.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An unusual job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surprised stare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hayron nigoh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most </a:t>
            </a:r>
            <a:r>
              <a:rPr sz="1400" b="1">
                <a:solidFill>
                  <a:srgbClr val="5A6572"/>
                </a:solidFill>
                <a:latin typeface="Arial"/>
              </a:rPr>
              <a:t>surprised stare</a:t>
            </a:r>
            <a:r>
              <a:rPr sz="1400" b="0">
                <a:solidFill>
                  <a:srgbClr val="5A6572"/>
                </a:solidFill>
                <a:latin typeface="Arial"/>
              </a:rPr>
              <a:t> came from my grandma when I told her about my new job.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magazine 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jurnaldagi reklama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Her hands appear in more </a:t>
            </a:r>
            <a:r>
              <a:rPr sz="1400" b="1">
                <a:solidFill>
                  <a:srgbClr val="5A6572"/>
                </a:solidFill>
                <a:latin typeface="Arial"/>
              </a:rPr>
              <a:t>magazine ads</a:t>
            </a:r>
            <a:r>
              <a:rPr sz="1400" b="0">
                <a:solidFill>
                  <a:srgbClr val="5A6572"/>
                </a:solidFill>
                <a:latin typeface="Arial"/>
              </a:rPr>
              <a:t> than anyone else’s.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pretty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chiroyli, go‘zal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Khiva is one of the </a:t>
            </a:r>
            <a:r>
              <a:rPr sz="1400" b="1">
                <a:solidFill>
                  <a:srgbClr val="5A6572"/>
                </a:solidFill>
                <a:latin typeface="Arial"/>
              </a:rPr>
              <a:t>prettiest</a:t>
            </a:r>
            <a:r>
              <a:rPr sz="1400" b="0">
                <a:solidFill>
                  <a:srgbClr val="5A6572"/>
                </a:solidFill>
                <a:latin typeface="Arial"/>
              </a:rPr>
              <a:t> towns in Uzbekistan.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communicate an idea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g‘oyani yetkazmoq (ifoda etmoq)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good photo can </a:t>
            </a:r>
            <a:r>
              <a:rPr sz="1400" b="1">
                <a:solidFill>
                  <a:srgbClr val="5A6572"/>
                </a:solidFill>
                <a:latin typeface="Arial"/>
              </a:rPr>
              <a:t>communicate an idea</a:t>
            </a:r>
            <a:r>
              <a:rPr sz="1400" b="0">
                <a:solidFill>
                  <a:srgbClr val="5A6572"/>
                </a:solidFill>
                <a:latin typeface="Arial"/>
              </a:rPr>
              <a:t> more quickly than a long text.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An unusual job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strength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kuch, quvvat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labourer’s job needs more </a:t>
            </a:r>
            <a:r>
              <a:rPr sz="1400" b="1">
                <a:solidFill>
                  <a:srgbClr val="5A6572"/>
                </a:solidFill>
                <a:latin typeface="Arial"/>
              </a:rPr>
              <a:t>strength</a:t>
            </a:r>
            <a:r>
              <a:rPr sz="1400" b="0">
                <a:solidFill>
                  <a:srgbClr val="5A6572"/>
                </a:solidFill>
                <a:latin typeface="Arial"/>
              </a:rPr>
              <a:t> than an office job.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freedom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erkinlik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Freelancers have more </a:t>
            </a:r>
            <a:r>
              <a:rPr sz="1400" b="1">
                <a:solidFill>
                  <a:srgbClr val="5A6572"/>
                </a:solidFill>
                <a:latin typeface="Arial"/>
              </a:rPr>
              <a:t>freedom</a:t>
            </a:r>
            <a:r>
              <a:rPr sz="1400" b="0">
                <a:solidFill>
                  <a:srgbClr val="5A6572"/>
                </a:solidFill>
                <a:latin typeface="Arial"/>
              </a:rPr>
              <a:t> than office workers.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trip abroad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chet elga safar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year my dad went on more </a:t>
            </a:r>
            <a:r>
              <a:rPr sz="1400" b="1">
                <a:solidFill>
                  <a:srgbClr val="5A6572"/>
                </a:solidFill>
                <a:latin typeface="Arial"/>
              </a:rPr>
              <a:t>trips abroad</a:t>
            </a:r>
            <a:r>
              <a:rPr sz="1400" b="0">
                <a:solidFill>
                  <a:srgbClr val="5A6572"/>
                </a:solidFill>
                <a:latin typeface="Arial"/>
              </a:rPr>
              <a:t> than ever before.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😀️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satisfaction from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…dan qoniqish hosil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Which job do you think people </a:t>
            </a:r>
            <a:r>
              <a:rPr sz="1400" b="1">
                <a:solidFill>
                  <a:srgbClr val="5A6572"/>
                </a:solidFill>
                <a:latin typeface="Arial"/>
              </a:rPr>
              <a:t>get</a:t>
            </a:r>
            <a:r>
              <a:rPr sz="1400" b="0">
                <a:solidFill>
                  <a:srgbClr val="5A6572"/>
                </a:solidFill>
                <a:latin typeface="Arial"/>
              </a:rPr>
              <a:t> the most </a:t>
            </a:r>
            <a:r>
              <a:rPr sz="1400" b="1">
                <a:solidFill>
                  <a:srgbClr val="5A6572"/>
                </a:solidFill>
                <a:latin typeface="Arial"/>
              </a:rPr>
              <a:t>satisfaction from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More words to describe jobs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demanding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mashaqqatli, ko‘p kuch talab qiladigan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pilot’s job is more </a:t>
            </a:r>
            <a:r>
              <a:rPr sz="1400" b="1">
                <a:solidFill>
                  <a:srgbClr val="5A6572"/>
                </a:solidFill>
                <a:latin typeface="Arial"/>
              </a:rPr>
              <a:t>demanding</a:t>
            </a:r>
            <a:r>
              <a:rPr sz="1400" b="0">
                <a:solidFill>
                  <a:srgbClr val="5A6572"/>
                </a:solidFill>
                <a:latin typeface="Arial"/>
              </a:rPr>
              <a:t> than a gardener’s.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flexible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moslashuvchan, erkin (ish vaqti)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aunt’s new job has more </a:t>
            </a:r>
            <a:r>
              <a:rPr sz="1400" b="1">
                <a:solidFill>
                  <a:srgbClr val="5A6572"/>
                </a:solidFill>
                <a:latin typeface="Arial"/>
              </a:rPr>
              <a:t>flexible</a:t>
            </a:r>
            <a:r>
              <a:rPr sz="1400" b="0">
                <a:solidFill>
                  <a:srgbClr val="5A6572"/>
                </a:solidFill>
                <a:latin typeface="Arial"/>
              </a:rPr>
              <a:t> hours than her old one.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paperwork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hujjat ishlari, qog‘ozbozlik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Teachers do much more </a:t>
            </a:r>
            <a:r>
              <a:rPr sz="1400" b="1">
                <a:solidFill>
                  <a:srgbClr val="5A6572"/>
                </a:solidFill>
                <a:latin typeface="Arial"/>
              </a:rPr>
              <a:t>paperwork</a:t>
            </a:r>
            <a:r>
              <a:rPr sz="1400" b="0">
                <a:solidFill>
                  <a:srgbClr val="5A6572"/>
                </a:solidFill>
                <a:latin typeface="Arial"/>
              </a:rPr>
              <a:t> than they did ten years ago.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🪨️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difficult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qiyin, murakkab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Is a doctor’s job more </a:t>
            </a:r>
            <a:r>
              <a:rPr sz="1400" b="1">
                <a:solidFill>
                  <a:srgbClr val="5A6572"/>
                </a:solidFill>
                <a:latin typeface="Arial"/>
              </a:rPr>
              <a:t>difficult</a:t>
            </a:r>
            <a:r>
              <a:rPr sz="1400" b="0">
                <a:solidFill>
                  <a:srgbClr val="5A6572"/>
                </a:solidFill>
                <a:latin typeface="Arial"/>
              </a:rPr>
              <a:t> than a teacher’s?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⚠️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dangerous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xavfli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Mining is one of the most </a:t>
            </a:r>
            <a:r>
              <a:rPr sz="1400" b="1">
                <a:solidFill>
                  <a:srgbClr val="5A6572"/>
                </a:solidFill>
                <a:latin typeface="Arial"/>
              </a:rPr>
              <a:t>dangerous</a:t>
            </a:r>
            <a:r>
              <a:rPr sz="1400" b="0">
                <a:solidFill>
                  <a:srgbClr val="5A6572"/>
                </a:solidFill>
                <a:latin typeface="Arial"/>
              </a:rPr>
              <a:t> jobs in the world.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More words to describe jobs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xavfsiz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Working in an office is </a:t>
            </a:r>
            <a:r>
              <a:rPr sz="1400" b="1">
                <a:solidFill>
                  <a:srgbClr val="5A6572"/>
                </a:solidFill>
                <a:latin typeface="Arial"/>
              </a:rPr>
              <a:t>safer</a:t>
            </a:r>
            <a:r>
              <a:rPr sz="1400" b="0">
                <a:solidFill>
                  <a:srgbClr val="5A6572"/>
                </a:solidFill>
                <a:latin typeface="Arial"/>
              </a:rPr>
              <a:t> than working on a building site.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exciting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hayajonli, qiziqarli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Being a reporter is more </a:t>
            </a:r>
            <a:r>
              <a:rPr sz="1400" b="1">
                <a:solidFill>
                  <a:srgbClr val="5A6572"/>
                </a:solidFill>
                <a:latin typeface="Arial"/>
              </a:rPr>
              <a:t>exciting</a:t>
            </a:r>
            <a:r>
              <a:rPr sz="1400" b="0">
                <a:solidFill>
                  <a:srgbClr val="5A6572"/>
                </a:solidFill>
                <a:latin typeface="Arial"/>
              </a:rPr>
              <a:t> than I had expected.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heavy workload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og‘ir ish yuki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Nurses usually have a </a:t>
            </a:r>
            <a:r>
              <a:rPr sz="1400" b="1">
                <a:solidFill>
                  <a:srgbClr val="5A6572"/>
                </a:solidFill>
                <a:latin typeface="Arial"/>
              </a:rPr>
              <a:t>heavier workload</a:t>
            </a:r>
            <a:r>
              <a:rPr sz="1400" b="0">
                <a:solidFill>
                  <a:srgbClr val="5A6572"/>
                </a:solidFill>
                <a:latin typeface="Arial"/>
              </a:rPr>
              <a:t> than receptionists.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🛠️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skilled worker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malakali ishchi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An electrician is a more </a:t>
            </a:r>
            <a:r>
              <a:rPr sz="1400" b="1">
                <a:solidFill>
                  <a:srgbClr val="5A6572"/>
                </a:solidFill>
                <a:latin typeface="Arial"/>
              </a:rPr>
              <a:t>skilled worker</a:t>
            </a:r>
            <a:r>
              <a:rPr sz="1400" b="0">
                <a:solidFill>
                  <a:srgbClr val="5A6572"/>
                </a:solidFill>
                <a:latin typeface="Arial"/>
              </a:rPr>
              <a:t> than a labourer.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Job words — stress and weak syllables; than is short /ðən/: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occupation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/ˌɒkjuˈpeɪʃn/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satisfied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/ˈsætɪsfaɪd/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peaceful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/ˈpiːsfl/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demanding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/dɪˈmɑːndɪŋ/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flexible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/ˈfleksəbl/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dangerous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/ˈdeɪndʒərəs/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unusual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/ʌnˈjuːʒuəl/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heavy workload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 ˈhevi ˈwɜːkləʊd/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it fast: My job is more dangerous /ˈdeɪndʒərəs/ than /ðən/ yours.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job is much ________ than my last one. (easy)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He’s the ________ confident child I know.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Doctors are generally ________ paid than nurses. (well)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exam wasn’t ________ difficult as I had expected.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Kim finished her work more quickly ________ everyone else.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am ________ satisfied than I was in my old job. (opposite of more)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Tashkent is the ________ city in Uzbekistan. (big)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That was the ________ day of my life. (happy)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________ you practise, the better you get.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Who lives the ________ from school? (far)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Compare two jobs from Unit 4 (for example a plumber and an accountant): which is better paid, more demanding, safer, more interesting?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Superlatives: What is the most useful job, the most dangerous job and the most boring job, in your opinion? Why?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Talk about your own life: the most interesting book you have ever read, the best day of the year, the furthest you have travelled.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summer jobs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summer my friend Jasur and I both had </a:t>
            </a:r>
            <a:r>
              <a:rPr sz="1600" b="1">
                <a:solidFill>
                  <a:srgbClr val="1E2A38"/>
                </a:solidFill>
                <a:latin typeface="Arial"/>
              </a:rPr>
              <a:t>holiday jobs</a:t>
            </a:r>
            <a:r>
              <a:rPr sz="1600" b="0">
                <a:solidFill>
                  <a:srgbClr val="1E2A38"/>
                </a:solidFill>
                <a:latin typeface="Arial"/>
              </a:rPr>
              <a:t>. I worked in a café, and he helped his uncle, who is a builder. At first I thought my job was much </a:t>
            </a:r>
            <a:r>
              <a:rPr sz="1600" b="1">
                <a:solidFill>
                  <a:srgbClr val="1E2A38"/>
                </a:solidFill>
                <a:latin typeface="Arial"/>
              </a:rPr>
              <a:t>easier</a:t>
            </a:r>
            <a:r>
              <a:rPr sz="1600" b="0">
                <a:solidFill>
                  <a:srgbClr val="1E2A38"/>
                </a:solidFill>
                <a:latin typeface="Arial"/>
              </a:rPr>
              <a:t> than his, but I was wrong.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café was </a:t>
            </a:r>
            <a:r>
              <a:rPr sz="1600" b="1">
                <a:solidFill>
                  <a:srgbClr val="1E2A38"/>
                </a:solidFill>
                <a:latin typeface="Arial"/>
              </a:rPr>
              <a:t>busier</a:t>
            </a:r>
            <a:r>
              <a:rPr sz="1600" b="0">
                <a:solidFill>
                  <a:srgbClr val="1E2A38"/>
                </a:solidFill>
                <a:latin typeface="Arial"/>
              </a:rPr>
              <a:t> than I had expected, and the </a:t>
            </a:r>
            <a:r>
              <a:rPr sz="1600" b="1">
                <a:solidFill>
                  <a:srgbClr val="1E2A38"/>
                </a:solidFill>
                <a:latin typeface="Arial"/>
              </a:rPr>
              <a:t>customers</a:t>
            </a:r>
            <a:r>
              <a:rPr sz="1600" b="0">
                <a:solidFill>
                  <a:srgbClr val="1E2A38"/>
                </a:solidFill>
                <a:latin typeface="Arial"/>
              </a:rPr>
              <a:t> were less patient than my teachers! Jasur’s job was harder physically, but he said it was more </a:t>
            </a:r>
            <a:r>
              <a:rPr sz="1600" b="1">
                <a:solidFill>
                  <a:srgbClr val="1E2A38"/>
                </a:solidFill>
                <a:latin typeface="Arial"/>
              </a:rPr>
              <a:t>peaceful</a:t>
            </a:r>
            <a:r>
              <a:rPr sz="1600" b="0">
                <a:solidFill>
                  <a:srgbClr val="1E2A38"/>
                </a:solidFill>
                <a:latin typeface="Arial"/>
              </a:rPr>
              <a:t> than mine, because nobody shouted at him.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summer jobs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end, Jasur was better paid, but I think I had the most </a:t>
            </a:r>
            <a:r>
              <a:rPr sz="1600" b="1">
                <a:solidFill>
                  <a:srgbClr val="1E2A38"/>
                </a:solidFill>
                <a:latin typeface="Arial"/>
              </a:rPr>
              <a:t>interesting</a:t>
            </a:r>
            <a:r>
              <a:rPr sz="1600" b="0">
                <a:solidFill>
                  <a:srgbClr val="1E2A38"/>
                </a:solidFill>
                <a:latin typeface="Arial"/>
              </a:rPr>
              <a:t> summer of all my friends. I met hundreds of people, and the more I talked to them, the more </a:t>
            </a:r>
            <a:r>
              <a:rPr sz="1600" b="1">
                <a:solidFill>
                  <a:srgbClr val="1E2A38"/>
                </a:solidFill>
                <a:latin typeface="Arial"/>
              </a:rPr>
              <a:t>confident</a:t>
            </a:r>
            <a:r>
              <a:rPr sz="1600" b="0">
                <a:solidFill>
                  <a:srgbClr val="1E2A38"/>
                </a:solidFill>
                <a:latin typeface="Arial"/>
              </a:rPr>
              <a:t> I became. My English is not as good as Jasur’s yet — but my coffee is the best in town!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did the writer think about the café job at first?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was the café job difficult?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Jasur find his job more peaceful?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earned more money?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 sentence with ‘the + comparative, the + comparative’.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compare!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sifatni aytaman, siz qiyosiy va orttirma darajasini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busy → ?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safe → ?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pretty → ?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demanding → ?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Office work isn’t … (exciting) as a reporter’s job.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-er / more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«-roq»: </a:t>
            </a:r>
            <a:r>
              <a:rPr sz="1600" b="1">
                <a:solidFill>
                  <a:srgbClr val="1E2A38"/>
                </a:solidFill>
                <a:latin typeface="Arial"/>
              </a:rPr>
              <a:t>easier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osonroq; </a:t>
            </a:r>
            <a:r>
              <a:rPr sz="1600" b="1">
                <a:solidFill>
                  <a:srgbClr val="1E2A38"/>
                </a:solidFill>
                <a:latin typeface="Arial"/>
              </a:rPr>
              <a:t>the -est / the most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«eng»: </a:t>
            </a:r>
            <a:r>
              <a:rPr sz="1600" b="1">
                <a:solidFill>
                  <a:srgbClr val="1E2A38"/>
                </a:solidFill>
                <a:latin typeface="Arial"/>
              </a:rPr>
              <a:t>the most confident</a:t>
            </a:r>
            <a:r>
              <a:rPr sz="1600" b="0">
                <a:solidFill>
                  <a:srgbClr val="1E2A38"/>
                </a:solidFill>
                <a:latin typeface="Arial"/>
              </a:rPr>
              <a:t> — eng o‘ziga ishongan.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much / far</a:t>
            </a:r>
            <a:r>
              <a:rPr sz="1600" b="0">
                <a:solidFill>
                  <a:srgbClr val="1E2A38"/>
                </a:solidFill>
                <a:latin typeface="Arial"/>
              </a:rPr>
              <a:t> + qiyosiy — «ancha, juda»: </a:t>
            </a:r>
            <a:r>
              <a:rPr sz="1600" b="1">
                <a:solidFill>
                  <a:srgbClr val="1E2A38"/>
                </a:solidFill>
                <a:latin typeface="Arial"/>
              </a:rPr>
              <a:t>much easier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ancha osonroq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very easier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as … as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 chalik»: </a:t>
            </a:r>
            <a:r>
              <a:rPr sz="1600" b="1">
                <a:solidFill>
                  <a:srgbClr val="1E2A38"/>
                </a:solidFill>
                <a:latin typeface="Arial"/>
              </a:rPr>
              <a:t>as fast as yours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not as … as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 chalik emas».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more …, the better 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«qanchalik ko‘p …, shunchalik yaxshi …».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well</a:t>
            </a:r>
            <a:r>
              <a:rPr sz="1600" b="0">
                <a:solidFill>
                  <a:srgbClr val="1E2A38"/>
                </a:solidFill>
                <a:latin typeface="Arial"/>
              </a:rPr>
              <a:t> (yaxshi — ravish) → </a:t>
            </a:r>
            <a:r>
              <a:rPr sz="1600" b="1">
                <a:solidFill>
                  <a:srgbClr val="1E2A38"/>
                </a:solidFill>
                <a:latin typeface="Arial"/>
              </a:rPr>
              <a:t>better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better paid</a:t>
            </a:r>
            <a:r>
              <a:rPr sz="1600" b="0">
                <a:solidFill>
                  <a:srgbClr val="1E2A38"/>
                </a:solidFill>
                <a:latin typeface="Arial"/>
              </a:rPr>
              <a:t> — yaxshiroq maosh oladigan.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28, ex. 1–3.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sozlar.com/vocab/cards/?set=grade10-lesson29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comparing two jobs with words from the cards: two with comparatives, two with superlatives, one with as … as and one with less … than.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Alien65 · CC BY-SA 2.5 · https://commons.wikimedia.org/wiki/File:Deutscher_Rettungsschwimmer.jpg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