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C9A35C"/>
                </a:solidFill>
                <a:latin typeface="Arial"/>
              </a:rPr>
              <a:t>GRADE 8  ·  LESSON 29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57400"/>
            <a:ext cx="60350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800" b="1">
                <a:solidFill>
                  <a:srgbClr val="FFFFFF"/>
                </a:solidFill>
                <a:latin typeface="Arial"/>
              </a:rPr>
              <a:t>Revision Units 3–4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60350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3–4-bo‘limlar takrori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Revision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85216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sozlar.com</a:t>
            </a:r>
          </a:p>
        </p:txBody>
      </p:sp>
      <p:pic>
        <p:nvPicPr>
          <p:cNvPr id="7" name="Picture 6" descr="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371600"/>
            <a:ext cx="4114800" cy="30861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15200" y="4512564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Zack Clark · Public domain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LESSON AIMS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maqsad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57983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93975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Write the five story types and match six verb patterns (ex. 1–2)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90087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273551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209543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Complete a party text with eight words (ex. 3)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105655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389119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325111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Choose between the past simple and the past continuous in eight sentences (ex. 4)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221223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504687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440679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Choose the imperative, to + verb or -ing in six sentences (ex. 5)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BOOK TASK · 10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Book tasks — Laser A2, p. 40 (vocabulary)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Books open at p. 40, word list closed. Work alone.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ex.1</a:t>
            </a:r>
            <a:r>
              <a:rPr sz="1600" b="0">
                <a:solidFill>
                  <a:srgbClr val="1E2A38"/>
                </a:solidFill>
                <a:latin typeface="Arial"/>
              </a:rPr>
              <a:t> — harflarni tartiblab, beshta hikoya turini yozing (birinchi harf qalin).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— gap boshlarini (1–6) oxirlari bilan (a–f) moslang: qaysi predlog?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ex.3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«My party»: qutidagi sakkizta so‘zdan birini har bo‘shliqqa yozing.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BOOK TASK · 12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Book tasks — Laser A2, p. 41 (grammar)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Books open at p. 41. Work alone, then compare with a partner.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ex.4</a:t>
            </a:r>
            <a:r>
              <a:rPr sz="1600" b="0">
                <a:solidFill>
                  <a:srgbClr val="1E2A38"/>
                </a:solidFill>
                <a:latin typeface="Arial"/>
              </a:rPr>
              <a:t> — fe’lni past simple yoki past continuous ga qo‘ying (8 gap).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ex.5</a:t>
            </a:r>
            <a:r>
              <a:rPr sz="1600" b="0">
                <a:solidFill>
                  <a:srgbClr val="1E2A38"/>
                </a:solidFill>
                <a:latin typeface="Arial"/>
              </a:rPr>
              <a:t> — to‘g‘ri so‘z yoki iborani tanlang: A, B, C yoki D (imperative, to + verb, -ing).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ex.6</a:t>
            </a:r>
            <a:r>
              <a:rPr sz="1600" b="0">
                <a:solidFill>
                  <a:srgbClr val="1E2A38"/>
                </a:solidFill>
                <a:latin typeface="Arial"/>
              </a:rPr>
              <a:t> — fe’lni present perfect simple ga qo‘ying (6 gap). ever / never qayerda turadi?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CHECK (1/2) · 7 MINUTES IN TOTAL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Answer key — Laser A2, pp. 40–41 (1)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20823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1640" y="1984247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ex.1</a:t>
            </a:r>
            <a:r>
              <a:rPr sz="1600" b="0">
                <a:solidFill>
                  <a:srgbClr val="1E2A38"/>
                </a:solidFill>
                <a:latin typeface="Arial"/>
              </a:rPr>
              <a:t>  1 adventure · 2 science fiction · 3 love · 4 ghost · 5 detective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42615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88919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40" y="2752343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 1 c · 2 f · 3 a · 4 d · 5 e · 6 b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10711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5570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91640" y="3520439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ex.3</a:t>
            </a:r>
            <a:r>
              <a:rPr sz="1600" b="0">
                <a:solidFill>
                  <a:srgbClr val="1E2A38"/>
                </a:solidFill>
                <a:latin typeface="Arial"/>
              </a:rPr>
              <a:t>  1 guests · 2 invitations · 3 replies · 4 refreshments · 5 decorations · 6 arrived · 7 presents · 8 tidy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178807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325111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91640" y="4288535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ex.5</a:t>
            </a:r>
            <a:r>
              <a:rPr sz="1600" b="0">
                <a:solidFill>
                  <a:srgbClr val="1E2A38"/>
                </a:solidFill>
                <a:latin typeface="Arial"/>
              </a:rPr>
              <a:t>  1 D ask · 2 A to accept · 3 D telling · 4 B to travel · 5 C having · 6 D don't let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CHECK (2/2) · CONTINUED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Answer key — Laser A2, p. 41 (2)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20823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1640" y="1984247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ex.4</a:t>
            </a:r>
            <a:r>
              <a:rPr sz="1600" b="0">
                <a:solidFill>
                  <a:srgbClr val="1E2A38"/>
                </a:solidFill>
                <a:latin typeface="Arial"/>
              </a:rPr>
              <a:t>  1 was having · was   2 started · was walking · got   3 were · were … doing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42615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88919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40" y="2752343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ex.4</a:t>
            </a:r>
            <a:r>
              <a:rPr sz="1600" b="0">
                <a:solidFill>
                  <a:srgbClr val="1E2A38"/>
                </a:solidFill>
                <a:latin typeface="Arial"/>
              </a:rPr>
              <a:t>  4 didn't hear · told (was telling ham qabul)   5 was working · called   6 broke · was eating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10711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5570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91640" y="3520439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ex.4</a:t>
            </a:r>
            <a:r>
              <a:rPr sz="1600" b="0">
                <a:solidFill>
                  <a:srgbClr val="1E2A38"/>
                </a:solidFill>
                <a:latin typeface="Arial"/>
              </a:rPr>
              <a:t>  7 was listening · went   8 was thinking · saw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178807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325111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91640" y="4288535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ex.6</a:t>
            </a:r>
            <a:r>
              <a:rPr sz="1600" b="0">
                <a:solidFill>
                  <a:srgbClr val="1E2A38"/>
                </a:solidFill>
                <a:latin typeface="Arial"/>
              </a:rPr>
              <a:t>  1 have never heard · 2 have you lived · 3 Have you invited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4946903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093207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91640" y="5056631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ex.6</a:t>
            </a:r>
            <a:r>
              <a:rPr sz="1600" b="0">
                <a:solidFill>
                  <a:srgbClr val="1E2A38"/>
                </a:solidFill>
                <a:latin typeface="Arial"/>
              </a:rPr>
              <a:t>  4 we've met (we have met) · 5 Have you ever said · 6 hasn't eaten (has not eaten)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Stories and verb patterns (ex. 1–2)  (1/3)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🏴‍☠️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 adventure story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sarguzasht hikoya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Treasure Island</a:t>
            </a:r>
            <a:r>
              <a:rPr sz="1400" b="0">
                <a:solidFill>
                  <a:srgbClr val="5A6572"/>
                </a:solidFill>
                <a:latin typeface="Arial"/>
              </a:rPr>
              <a:t> is a famous </a:t>
            </a:r>
            <a:r>
              <a:rPr sz="1400" b="1">
                <a:solidFill>
                  <a:srgbClr val="5A6572"/>
                </a:solidFill>
                <a:latin typeface="Arial"/>
              </a:rPr>
              <a:t>adventure story</a:t>
            </a:r>
            <a:r>
              <a:rPr sz="1400" b="0">
                <a:solidFill>
                  <a:srgbClr val="5A6572"/>
                </a:solidFill>
                <a:latin typeface="Arial"/>
              </a:rPr>
              <a:t> about pirates.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🚀️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science fiction story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ilmiy-fantastik hikoya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In this </a:t>
            </a:r>
            <a:r>
              <a:rPr sz="1400" b="1">
                <a:solidFill>
                  <a:srgbClr val="5A6572"/>
                </a:solidFill>
                <a:latin typeface="Arial"/>
              </a:rPr>
              <a:t>science fiction story</a:t>
            </a:r>
            <a:r>
              <a:rPr sz="1400" b="0">
                <a:solidFill>
                  <a:srgbClr val="5A6572"/>
                </a:solidFill>
                <a:latin typeface="Arial"/>
              </a:rPr>
              <a:t>, people live on Mars.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💕️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love story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sevgi haqidagi hikoya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sister cried at the end of the </a:t>
            </a:r>
            <a:r>
              <a:rPr sz="1400" b="1">
                <a:solidFill>
                  <a:srgbClr val="5A6572"/>
                </a:solidFill>
                <a:latin typeface="Arial"/>
              </a:rPr>
              <a:t>love story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👻️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ghost story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arvoh haqidagi hikoya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Grandpa told us a </a:t>
            </a:r>
            <a:r>
              <a:rPr sz="1400" b="1">
                <a:solidFill>
                  <a:srgbClr val="5A6572"/>
                </a:solidFill>
                <a:latin typeface="Arial"/>
              </a:rPr>
              <a:t>ghost story</a:t>
            </a:r>
            <a:r>
              <a:rPr sz="1400" b="0">
                <a:solidFill>
                  <a:srgbClr val="5A6572"/>
                </a:solidFill>
                <a:latin typeface="Arial"/>
              </a:rPr>
              <a:t>, and nobody could sleep.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Stories and verb patterns (ex. 1–2)  (2/3)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🕵️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detective story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detektiv hikoya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In the </a:t>
            </a:r>
            <a:r>
              <a:rPr sz="1400" b="1">
                <a:solidFill>
                  <a:srgbClr val="5A6572"/>
                </a:solidFill>
                <a:latin typeface="Arial"/>
              </a:rPr>
              <a:t>detective story</a:t>
            </a:r>
            <a:r>
              <a:rPr sz="1400" b="0">
                <a:solidFill>
                  <a:srgbClr val="5A6572"/>
                </a:solidFill>
                <a:latin typeface="Arial"/>
              </a:rPr>
              <a:t>, a clever woman finds the thief.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🙋️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ask for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(nimanidir) so‘ramoq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was thirsty, so I </a:t>
            </a:r>
            <a:r>
              <a:rPr sz="1400" b="1">
                <a:solidFill>
                  <a:srgbClr val="5A6572"/>
                </a:solidFill>
                <a:latin typeface="Arial"/>
              </a:rPr>
              <a:t>asked for</a:t>
            </a:r>
            <a:r>
              <a:rPr sz="1400" b="0">
                <a:solidFill>
                  <a:srgbClr val="5A6572"/>
                </a:solidFill>
                <a:latin typeface="Arial"/>
              </a:rPr>
              <a:t> a glass of water.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😂️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laugh at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(kimgadir, nimagadir) kulmoq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Everybody </a:t>
            </a:r>
            <a:r>
              <a:rPr sz="1400" b="1">
                <a:solidFill>
                  <a:srgbClr val="5A6572"/>
                </a:solidFill>
                <a:latin typeface="Arial"/>
              </a:rPr>
              <a:t>laughed at</a:t>
            </a:r>
            <a:r>
              <a:rPr sz="1400" b="0">
                <a:solidFill>
                  <a:srgbClr val="5A6572"/>
                </a:solidFill>
                <a:latin typeface="Arial"/>
              </a:rPr>
              <a:t> Sardor’s funny drawing.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🌈️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look at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(nimagadir) qaramoq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Look at</a:t>
            </a:r>
            <a:r>
              <a:rPr sz="1400" b="0">
                <a:solidFill>
                  <a:srgbClr val="5A6572"/>
                </a:solidFill>
                <a:latin typeface="Arial"/>
              </a:rPr>
              <a:t> that beautiful rainbow!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Stories and verb patterns (ex. 1–2)  (3/3)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⚽️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talk about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(nimadir) haqida gaplashmoq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</a:t>
            </a:r>
            <a:r>
              <a:rPr sz="1400" b="1">
                <a:solidFill>
                  <a:srgbClr val="5A6572"/>
                </a:solidFill>
                <a:latin typeface="Arial"/>
              </a:rPr>
              <a:t>talked about</a:t>
            </a:r>
            <a:r>
              <a:rPr sz="1400" b="0">
                <a:solidFill>
                  <a:srgbClr val="5A6572"/>
                </a:solidFill>
                <a:latin typeface="Arial"/>
              </a:rPr>
              <a:t> the football match all evening.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☎️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talk to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(kimdir) bilan gaplashmoq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was </a:t>
            </a:r>
            <a:r>
              <a:rPr sz="1400" b="1">
                <a:solidFill>
                  <a:srgbClr val="5A6572"/>
                </a:solidFill>
                <a:latin typeface="Arial"/>
              </a:rPr>
              <a:t>talking to</a:t>
            </a:r>
            <a:r>
              <a:rPr sz="1400" b="0">
                <a:solidFill>
                  <a:srgbClr val="5A6572"/>
                </a:solidFill>
                <a:latin typeface="Arial"/>
              </a:rPr>
              <a:t> my grandma on the phone when you called.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💭️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think about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(nimadir) haqida o‘ylamoq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I’m </a:t>
            </a:r>
            <a:r>
              <a:rPr sz="1400" b="1">
                <a:solidFill>
                  <a:srgbClr val="5A6572"/>
                </a:solidFill>
                <a:latin typeface="Arial"/>
              </a:rPr>
              <a:t>thinking about</a:t>
            </a:r>
            <a:r>
              <a:rPr sz="1400" b="0">
                <a:solidFill>
                  <a:srgbClr val="5A6572"/>
                </a:solidFill>
                <a:latin typeface="Arial"/>
              </a:rPr>
              <a:t> my summer holiday.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Parties (ex. 3)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🧑‍🤝‍🧑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guest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mehmon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Every </a:t>
            </a:r>
            <a:r>
              <a:rPr sz="1400" b="1">
                <a:solidFill>
                  <a:srgbClr val="5A6572"/>
                </a:solidFill>
                <a:latin typeface="Arial"/>
              </a:rPr>
              <a:t>guest</a:t>
            </a:r>
            <a:r>
              <a:rPr sz="1400" b="0">
                <a:solidFill>
                  <a:srgbClr val="5A6572"/>
                </a:solidFill>
                <a:latin typeface="Arial"/>
              </a:rPr>
              <a:t> brought a small present for Bobur.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🥤️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refreshments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yegulik va ichimliklar (mehmonlar uchun)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We’ve got </a:t>
            </a:r>
            <a:r>
              <a:rPr sz="1400" b="1">
                <a:solidFill>
                  <a:srgbClr val="5A6572"/>
                </a:solidFill>
                <a:latin typeface="Arial"/>
              </a:rPr>
              <a:t>refreshments</a:t>
            </a:r>
            <a:r>
              <a:rPr sz="1400" b="0">
                <a:solidFill>
                  <a:srgbClr val="5A6572"/>
                </a:solidFill>
                <a:latin typeface="Arial"/>
              </a:rPr>
              <a:t> for thirty guests: juice, sandwiches and fruit.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🎊️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decorations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bezaklar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paper </a:t>
            </a:r>
            <a:r>
              <a:rPr sz="1400" b="1">
                <a:solidFill>
                  <a:srgbClr val="5A6572"/>
                </a:solidFill>
                <a:latin typeface="Arial"/>
              </a:rPr>
              <a:t>decorations</a:t>
            </a:r>
            <a:r>
              <a:rPr sz="1400" b="0">
                <a:solidFill>
                  <a:srgbClr val="5A6572"/>
                </a:solidFill>
                <a:latin typeface="Arial"/>
              </a:rPr>
              <a:t> on the walls looked beautiful.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🚪️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arrive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yetib kelmoq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first guests will </a:t>
            </a:r>
            <a:r>
              <a:rPr sz="1400" b="1">
                <a:solidFill>
                  <a:srgbClr val="5A6572"/>
                </a:solidFill>
                <a:latin typeface="Arial"/>
              </a:rPr>
              <a:t>arrive</a:t>
            </a:r>
            <a:r>
              <a:rPr sz="1400" b="0">
                <a:solidFill>
                  <a:srgbClr val="5A6572"/>
                </a:solidFill>
                <a:latin typeface="Arial"/>
              </a:rPr>
              <a:t> at six o’clock.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Parties (ex. 3)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✉️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 invitation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taklif, taklifnoma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Thanks for the </a:t>
            </a:r>
            <a:r>
              <a:rPr sz="1400" b="1">
                <a:solidFill>
                  <a:srgbClr val="5A6572"/>
                </a:solidFill>
                <a:latin typeface="Arial"/>
              </a:rPr>
              <a:t>invitation</a:t>
            </a:r>
            <a:r>
              <a:rPr sz="1400" b="0">
                <a:solidFill>
                  <a:srgbClr val="5A6572"/>
                </a:solidFill>
                <a:latin typeface="Arial"/>
              </a:rPr>
              <a:t> — I’d love to come!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↩️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reply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javob xati, javob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sent Kamola an email, but there’s no </a:t>
            </a:r>
            <a:r>
              <a:rPr sz="1400" b="1">
                <a:solidFill>
                  <a:srgbClr val="5A6572"/>
                </a:solidFill>
                <a:latin typeface="Arial"/>
              </a:rPr>
              <a:t>reply</a:t>
            </a:r>
            <a:r>
              <a:rPr sz="1400" b="0">
                <a:solidFill>
                  <a:srgbClr val="5A6572"/>
                </a:solidFill>
                <a:latin typeface="Arial"/>
              </a:rPr>
              <a:t> yet.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🎁️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present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sovg‘a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Thank you for the lovely </a:t>
            </a:r>
            <a:r>
              <a:rPr sz="1400" b="1">
                <a:solidFill>
                  <a:srgbClr val="5A6572"/>
                </a:solidFill>
                <a:latin typeface="Arial"/>
              </a:rPr>
              <a:t>present</a:t>
            </a:r>
            <a:r>
              <a:rPr sz="1400" b="0">
                <a:solidFill>
                  <a:srgbClr val="5A6572"/>
                </a:solidFill>
                <a:latin typeface="Arial"/>
              </a:rPr>
              <a:t>!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🥳️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celebrate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nishonlamoq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always </a:t>
            </a:r>
            <a:r>
              <a:rPr sz="1400" b="1">
                <a:solidFill>
                  <a:srgbClr val="5A6572"/>
                </a:solidFill>
                <a:latin typeface="Arial"/>
              </a:rPr>
              <a:t>celebrate</a:t>
            </a:r>
            <a:r>
              <a:rPr sz="1400" b="0">
                <a:solidFill>
                  <a:srgbClr val="5A6572"/>
                </a:solidFill>
                <a:latin typeface="Arial"/>
              </a:rPr>
              <a:t> Navruz with our whole family.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What happened: story verbs (ex. 4–5)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⚡️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suddenly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to‘satdan, birdan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Suddenly</a:t>
            </a:r>
            <a:r>
              <a:rPr sz="1400" b="0">
                <a:solidFill>
                  <a:srgbClr val="5A6572"/>
                </a:solidFill>
                <a:latin typeface="Arial"/>
              </a:rPr>
              <a:t>, the lights went out and everybody screamed.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💡️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realise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anglamoq, sezib qolmoq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didn’t </a:t>
            </a:r>
            <a:r>
              <a:rPr sz="1400" b="1">
                <a:solidFill>
                  <a:srgbClr val="5A6572"/>
                </a:solidFill>
                <a:latin typeface="Arial"/>
              </a:rPr>
              <a:t>realise</a:t>
            </a:r>
            <a:r>
              <a:rPr sz="1400" b="0">
                <a:solidFill>
                  <a:srgbClr val="5A6572"/>
                </a:solidFill>
                <a:latin typeface="Arial"/>
              </a:rPr>
              <a:t> that my friend was standing behind me.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❌️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make a mistake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xato qilmoq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waiter </a:t>
            </a:r>
            <a:r>
              <a:rPr sz="1400" b="1">
                <a:solidFill>
                  <a:srgbClr val="5A6572"/>
                </a:solidFill>
                <a:latin typeface="Arial"/>
              </a:rPr>
              <a:t>made a mistake</a:t>
            </a:r>
            <a:r>
              <a:rPr sz="1400" b="0">
                <a:solidFill>
                  <a:srgbClr val="5A6572"/>
                </a:solidFill>
                <a:latin typeface="Arial"/>
              </a:rPr>
              <a:t> and brought me fish, not chicken.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🤙️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promise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va’da bermoq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Dad </a:t>
            </a:r>
            <a:r>
              <a:rPr sz="1400" b="1">
                <a:solidFill>
                  <a:srgbClr val="5A6572"/>
                </a:solidFill>
                <a:latin typeface="Arial"/>
              </a:rPr>
              <a:t>promised</a:t>
            </a:r>
            <a:r>
              <a:rPr sz="1400" b="0">
                <a:solidFill>
                  <a:srgbClr val="5A6572"/>
                </a:solidFill>
                <a:latin typeface="Arial"/>
              </a:rPr>
              <a:t> to take us to the zoo on Sunday.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What happened: story verbs (ex. 4–5)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🙅️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refuse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rad etmoq, bosh tortmoq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little brother </a:t>
            </a:r>
            <a:r>
              <a:rPr sz="1400" b="1">
                <a:solidFill>
                  <a:srgbClr val="5A6572"/>
                </a:solidFill>
                <a:latin typeface="Arial"/>
              </a:rPr>
              <a:t>refused</a:t>
            </a:r>
            <a:r>
              <a:rPr sz="1400" b="0">
                <a:solidFill>
                  <a:srgbClr val="5A6572"/>
                </a:solidFill>
                <a:latin typeface="Arial"/>
              </a:rPr>
              <a:t> to eat his soup.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🥺️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miss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sog‘inmoq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really </a:t>
            </a:r>
            <a:r>
              <a:rPr sz="1400" b="1">
                <a:solidFill>
                  <a:srgbClr val="5A6572"/>
                </a:solidFill>
                <a:latin typeface="Arial"/>
              </a:rPr>
              <a:t>miss</a:t>
            </a:r>
            <a:r>
              <a:rPr sz="1400" b="0">
                <a:solidFill>
                  <a:srgbClr val="5A6572"/>
                </a:solidFill>
                <a:latin typeface="Arial"/>
              </a:rPr>
              <a:t> playing football with my old friends.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☝️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suggest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taklif qilmoq, maslahat bermoq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Malika </a:t>
            </a:r>
            <a:r>
              <a:rPr sz="1400" b="1">
                <a:solidFill>
                  <a:srgbClr val="5A6572"/>
                </a:solidFill>
                <a:latin typeface="Arial"/>
              </a:rPr>
              <a:t>suggested</a:t>
            </a:r>
            <a:r>
              <a:rPr sz="1400" b="0">
                <a:solidFill>
                  <a:srgbClr val="5A6572"/>
                </a:solidFill>
                <a:latin typeface="Arial"/>
              </a:rPr>
              <a:t> going to the park after school.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Things you have done (p. 37)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🦴️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break your arm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qo‘lini sindirib olmoq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Have you ever </a:t>
            </a:r>
            <a:r>
              <a:rPr sz="1400" b="1">
                <a:solidFill>
                  <a:srgbClr val="5A6572"/>
                </a:solidFill>
                <a:latin typeface="Arial"/>
              </a:rPr>
              <a:t>broken your arm</a:t>
            </a:r>
            <a:r>
              <a:rPr sz="1400" b="0">
                <a:solidFill>
                  <a:srgbClr val="5A6572"/>
                </a:solidFill>
                <a:latin typeface="Arial"/>
              </a:rPr>
              <a:t> playing football?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✈️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fly on a plane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samolyotda uchmoq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grandma has never </a:t>
            </a:r>
            <a:r>
              <a:rPr sz="1400" b="1">
                <a:solidFill>
                  <a:srgbClr val="5A6572"/>
                </a:solidFill>
                <a:latin typeface="Arial"/>
              </a:rPr>
              <a:t>flown on a plane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🐘️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in real life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haqiqiy hayotda, o‘z ko‘zi bilan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I’ve seen tigers on TV, but never </a:t>
            </a:r>
            <a:r>
              <a:rPr sz="1400" b="1">
                <a:solidFill>
                  <a:srgbClr val="5A6572"/>
                </a:solidFill>
                <a:latin typeface="Arial"/>
              </a:rPr>
              <a:t>in real life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🚆️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travel on a train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poyezdda sayohat qilmoq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Have you ever </a:t>
            </a:r>
            <a:r>
              <a:rPr sz="1400" b="1">
                <a:solidFill>
                  <a:srgbClr val="5A6572"/>
                </a:solidFill>
                <a:latin typeface="Arial"/>
              </a:rPr>
              <a:t>travelled on a train</a:t>
            </a:r>
            <a:r>
              <a:rPr sz="1400" b="0">
                <a:solidFill>
                  <a:srgbClr val="5A6572"/>
                </a:solidFill>
                <a:latin typeface="Arial"/>
              </a:rPr>
              <a:t> from Tashkent to Samarkand?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Things you have done (p. 37)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⛄️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build a snowman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qordan odam yasamoq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We’ve </a:t>
            </a:r>
            <a:r>
              <a:rPr sz="1400" b="1">
                <a:solidFill>
                  <a:srgbClr val="5A6572"/>
                </a:solidFill>
                <a:latin typeface="Arial"/>
              </a:rPr>
              <a:t>built a snowman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school yard!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📺️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be on TV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televizorga chiqmoq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uncle has </a:t>
            </a:r>
            <a:r>
              <a:rPr sz="1400" b="1">
                <a:solidFill>
                  <a:srgbClr val="5A6572"/>
                </a:solidFill>
                <a:latin typeface="Arial"/>
              </a:rPr>
              <a:t>been on TV</a:t>
            </a:r>
            <a:r>
              <a:rPr sz="1400" b="0">
                <a:solidFill>
                  <a:srgbClr val="5A6572"/>
                </a:solidFill>
                <a:latin typeface="Arial"/>
              </a:rPr>
              <a:t> twice — he’s a famous chef.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🦸️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hire a costume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kostyum ijaraga olmoq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I’ve never </a:t>
            </a:r>
            <a:r>
              <a:rPr sz="1400" b="1">
                <a:solidFill>
                  <a:srgbClr val="5A6572"/>
                </a:solidFill>
                <a:latin typeface="Arial"/>
              </a:rPr>
              <a:t>hired a costume</a:t>
            </a:r>
            <a:r>
              <a:rPr sz="1400" b="0">
                <a:solidFill>
                  <a:srgbClr val="5A6572"/>
                </a:solidFill>
                <a:latin typeface="Arial"/>
              </a:rPr>
              <a:t> — I always make my own.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🎬️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theme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mavzu (bazm, kecha mavzusi)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Our class has chosen a </a:t>
            </a:r>
            <a:r>
              <a:rPr sz="1400" b="1">
                <a:solidFill>
                  <a:srgbClr val="5A6572"/>
                </a:solidFill>
                <a:latin typeface="Arial"/>
              </a:rPr>
              <a:t>theme</a:t>
            </a:r>
            <a:r>
              <a:rPr sz="1400" b="0">
                <a:solidFill>
                  <a:srgbClr val="5A6572"/>
                </a:solidFill>
                <a:latin typeface="Arial"/>
              </a:rPr>
              <a:t> for the party: ‘Films’.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The best party I've ever been to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I've been to a lot of parties, but the best one was my cousin's birthday last spring. It was a ghost party! Everyone wore white sheets, and we told </a:t>
            </a:r>
            <a:r>
              <a:rPr sz="1600" b="1">
                <a:solidFill>
                  <a:srgbClr val="1E2A38"/>
                </a:solidFill>
                <a:latin typeface="Arial"/>
              </a:rPr>
              <a:t>ghost stories</a:t>
            </a:r>
            <a:r>
              <a:rPr sz="1600" b="0">
                <a:solidFill>
                  <a:srgbClr val="1E2A38"/>
                </a:solidFill>
                <a:latin typeface="Arial"/>
              </a:rPr>
              <a:t> and </a:t>
            </a:r>
            <a:r>
              <a:rPr sz="1600" b="1">
                <a:solidFill>
                  <a:srgbClr val="1E2A38"/>
                </a:solidFill>
                <a:latin typeface="Arial"/>
              </a:rPr>
              <a:t>detective stories</a:t>
            </a:r>
            <a:r>
              <a:rPr sz="1600" b="0">
                <a:solidFill>
                  <a:srgbClr val="1E2A38"/>
                </a:solidFill>
                <a:latin typeface="Arial"/>
              </a:rPr>
              <a:t> in the dark.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My aunt sent </a:t>
            </a:r>
            <a:r>
              <a:rPr sz="1600" b="1">
                <a:solidFill>
                  <a:srgbClr val="1E2A38"/>
                </a:solidFill>
                <a:latin typeface="Arial"/>
              </a:rPr>
              <a:t>invitations</a:t>
            </a:r>
            <a:r>
              <a:rPr sz="1600" b="0">
                <a:solidFill>
                  <a:srgbClr val="1E2A38"/>
                </a:solidFill>
                <a:latin typeface="Arial"/>
              </a:rPr>
              <a:t> to thirty </a:t>
            </a:r>
            <a:r>
              <a:rPr sz="1600" b="1">
                <a:solidFill>
                  <a:srgbClr val="1E2A38"/>
                </a:solidFill>
                <a:latin typeface="Arial"/>
              </a:rPr>
              <a:t>guests</a:t>
            </a:r>
            <a:r>
              <a:rPr sz="1600" b="0">
                <a:solidFill>
                  <a:srgbClr val="1E2A38"/>
                </a:solidFill>
                <a:latin typeface="Arial"/>
              </a:rPr>
              <a:t>, and everybody sent a </a:t>
            </a:r>
            <a:r>
              <a:rPr sz="1600" b="1">
                <a:solidFill>
                  <a:srgbClr val="1E2A38"/>
                </a:solidFill>
                <a:latin typeface="Arial"/>
              </a:rPr>
              <a:t>reply</a:t>
            </a:r>
            <a:r>
              <a:rPr sz="1600" b="0">
                <a:solidFill>
                  <a:srgbClr val="1E2A38"/>
                </a:solidFill>
                <a:latin typeface="Arial"/>
              </a:rPr>
              <a:t>. While the guests were </a:t>
            </a:r>
            <a:r>
              <a:rPr sz="1600" b="1">
                <a:solidFill>
                  <a:srgbClr val="1E2A38"/>
                </a:solidFill>
                <a:latin typeface="Arial"/>
              </a:rPr>
              <a:t>arriving</a:t>
            </a:r>
            <a:r>
              <a:rPr sz="1600" b="0">
                <a:solidFill>
                  <a:srgbClr val="1E2A38"/>
                </a:solidFill>
                <a:latin typeface="Arial"/>
              </a:rPr>
              <a:t>, my cousin and I were putting up </a:t>
            </a:r>
            <a:r>
              <a:rPr sz="1600" b="1">
                <a:solidFill>
                  <a:srgbClr val="1E2A38"/>
                </a:solidFill>
                <a:latin typeface="Arial"/>
              </a:rPr>
              <a:t>decorations</a:t>
            </a:r>
            <a:r>
              <a:rPr sz="1600" b="0">
                <a:solidFill>
                  <a:srgbClr val="1E2A38"/>
                </a:solidFill>
                <a:latin typeface="Arial"/>
              </a:rPr>
              <a:t> — black balloons and paper bats. The </a:t>
            </a:r>
            <a:r>
              <a:rPr sz="1600" b="1">
                <a:solidFill>
                  <a:srgbClr val="1E2A38"/>
                </a:solidFill>
                <a:latin typeface="Arial"/>
              </a:rPr>
              <a:t>refreshments</a:t>
            </a:r>
            <a:r>
              <a:rPr sz="1600" b="0">
                <a:solidFill>
                  <a:srgbClr val="1E2A38"/>
                </a:solidFill>
                <a:latin typeface="Arial"/>
              </a:rPr>
              <a:t> were amazing: 'monster' sandwiches and green juice.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The best party I've ever been to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Suddenly</a:t>
            </a:r>
            <a:r>
              <a:rPr sz="1600" b="0">
                <a:solidFill>
                  <a:srgbClr val="1E2A38"/>
                </a:solidFill>
                <a:latin typeface="Arial"/>
              </a:rPr>
              <a:t>, while we were </a:t>
            </a:r>
            <a:r>
              <a:rPr sz="1600" b="1">
                <a:solidFill>
                  <a:srgbClr val="1E2A38"/>
                </a:solidFill>
                <a:latin typeface="Arial"/>
              </a:rPr>
              <a:t>talking about</a:t>
            </a:r>
            <a:r>
              <a:rPr sz="1600" b="0">
                <a:solidFill>
                  <a:srgbClr val="1E2A38"/>
                </a:solidFill>
                <a:latin typeface="Arial"/>
              </a:rPr>
              <a:t> a scary film, the lights went out. 'Don't move!' shouted my uncle. Nobody </a:t>
            </a:r>
            <a:r>
              <a:rPr sz="1600" b="1">
                <a:solidFill>
                  <a:srgbClr val="1E2A38"/>
                </a:solidFill>
                <a:latin typeface="Arial"/>
              </a:rPr>
              <a:t>laughed at</a:t>
            </a:r>
            <a:r>
              <a:rPr sz="1600" b="0">
                <a:solidFill>
                  <a:srgbClr val="1E2A38"/>
                </a:solidFill>
                <a:latin typeface="Arial"/>
              </a:rPr>
              <a:t> him — we were all a bit frightened! Then the lights came on and there was a huge cake on the table.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I've never seen a cake like that before. I hope to have a party like that one day. Have you ever been to a ghost party?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 and answer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92024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2140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665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kind of party was it?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1635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296265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were the writer and the cousin doing while the guests were arriving?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71246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91363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385876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happened while they were talking about a scary film?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0857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80974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475488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Find two present perfect sentences in the text.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0468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70585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45920" y="565099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Find one verb + to and one imperative.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ESDA QOLDIMI?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Memory check — one minute per section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Juftingiz bo‘lim harfini aytadi (A, B, C yoki D), siz bir daqiqada iloji boricha ko‘p so‘z yoki misol aytasiz.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28600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48716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243230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A: story types and verb + preposition · B: party words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18211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3832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5920" y="332841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C: story verbs — suddenly, realise, make a mistake; promise / refuse + to; miss / suggest + -ing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407822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427939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20" y="42245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D: Have you ever …? with five experiences (break your arm, fly on a plane, be on TV …)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Present perfect — ever, never, been (p. 37, p. 41 ex. 6)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97280" y="2103120"/>
            <a:ext cx="1005840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have / has + 3-shakl</a:t>
            </a:r>
            <a:r>
              <a:rPr sz="1800" b="0">
                <a:solidFill>
                  <a:srgbClr val="1E2A38"/>
                </a:solidFill>
                <a:latin typeface="Arial"/>
              </a:rPr>
              <a:t>: </a:t>
            </a:r>
            <a:r>
              <a:rPr sz="1800" b="1">
                <a:solidFill>
                  <a:srgbClr val="1E2A38"/>
                </a:solidFill>
                <a:latin typeface="Arial"/>
              </a:rPr>
              <a:t>I've</a:t>
            </a:r>
            <a:r>
              <a:rPr sz="1800" b="0">
                <a:solidFill>
                  <a:srgbClr val="1E2A38"/>
                </a:solidFill>
                <a:latin typeface="Arial"/>
              </a:rPr>
              <a:t> invit</a:t>
            </a:r>
            <a:r>
              <a:rPr sz="1800" b="1">
                <a:solidFill>
                  <a:srgbClr val="1E2A38"/>
                </a:solidFill>
                <a:latin typeface="Arial"/>
              </a:rPr>
              <a:t>ed</a:t>
            </a:r>
            <a:r>
              <a:rPr sz="1800" b="0">
                <a:solidFill>
                  <a:srgbClr val="1E2A38"/>
                </a:solidFill>
                <a:latin typeface="Arial"/>
              </a:rPr>
              <a:t>, she</a:t>
            </a:r>
            <a:r>
              <a:rPr sz="1800" b="1">
                <a:solidFill>
                  <a:srgbClr val="1E2A38"/>
                </a:solidFill>
                <a:latin typeface="Arial"/>
              </a:rPr>
              <a:t>'s</a:t>
            </a:r>
            <a:r>
              <a:rPr sz="1800" b="0">
                <a:solidFill>
                  <a:srgbClr val="1E2A38"/>
                </a:solidFill>
                <a:latin typeface="Arial"/>
              </a:rPr>
              <a:t> eat</a:t>
            </a:r>
            <a:r>
              <a:rPr sz="1800" b="1">
                <a:solidFill>
                  <a:srgbClr val="1E2A38"/>
                </a:solidFill>
                <a:latin typeface="Arial"/>
              </a:rPr>
              <a:t>en</a:t>
            </a:r>
            <a:r>
              <a:rPr sz="1800" b="0">
                <a:solidFill>
                  <a:srgbClr val="1E2A38"/>
                </a:solidFill>
                <a:latin typeface="Arial"/>
              </a:rPr>
              <a:t>; inkor — </a:t>
            </a:r>
            <a:r>
              <a:rPr sz="1800" b="1">
                <a:solidFill>
                  <a:srgbClr val="1E2A38"/>
                </a:solidFill>
                <a:latin typeface="Arial"/>
              </a:rPr>
              <a:t>haven't / hasn't</a:t>
            </a:r>
            <a:r>
              <a:rPr sz="18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Vaqt aytilmaydi yoki muhim emas</a:t>
            </a:r>
            <a:r>
              <a:rPr sz="1800" b="0">
                <a:solidFill>
                  <a:srgbClr val="1E2A38"/>
                </a:solidFill>
                <a:latin typeface="Arial"/>
              </a:rPr>
              <a:t> → present perfect: </a:t>
            </a:r>
            <a:r>
              <a:rPr sz="1800" b="1">
                <a:solidFill>
                  <a:srgbClr val="1E2A38"/>
                </a:solidFill>
                <a:latin typeface="Arial"/>
              </a:rPr>
              <a:t>I've been to Samarkand.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Aniq o‘tgan vaqt</a:t>
            </a:r>
            <a:r>
              <a:rPr sz="1800" b="0">
                <a:solidFill>
                  <a:srgbClr val="1E2A38"/>
                </a:solidFill>
                <a:latin typeface="Arial"/>
              </a:rPr>
              <a:t> (yesterday, last week, in 2024) → past simple: </a:t>
            </a:r>
            <a:r>
              <a:rPr sz="1800" b="1">
                <a:solidFill>
                  <a:srgbClr val="1E2A38"/>
                </a:solidFill>
                <a:latin typeface="Arial"/>
              </a:rPr>
              <a:t>I went there last week.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ever</a:t>
            </a:r>
            <a:r>
              <a:rPr sz="1800" b="0">
                <a:solidFill>
                  <a:srgbClr val="1E2A38"/>
                </a:solidFill>
                <a:latin typeface="Arial"/>
              </a:rPr>
              <a:t> — savolda, 3-shakldan OLDIN: </a:t>
            </a:r>
            <a:r>
              <a:rPr sz="1800" b="1">
                <a:solidFill>
                  <a:srgbClr val="1E2A38"/>
                </a:solidFill>
                <a:latin typeface="Arial"/>
              </a:rPr>
              <a:t>Have you ever</a:t>
            </a:r>
            <a:r>
              <a:rPr sz="1800" b="0">
                <a:solidFill>
                  <a:srgbClr val="1E2A38"/>
                </a:solidFill>
                <a:latin typeface="Arial"/>
              </a:rPr>
              <a:t> said …? · </a:t>
            </a:r>
            <a:r>
              <a:rPr sz="1800" b="1">
                <a:solidFill>
                  <a:srgbClr val="1E2A38"/>
                </a:solidFill>
                <a:latin typeface="Arial"/>
              </a:rPr>
              <a:t>never</a:t>
            </a:r>
            <a:r>
              <a:rPr sz="1800" b="0">
                <a:solidFill>
                  <a:srgbClr val="1E2A38"/>
                </a:solidFill>
                <a:latin typeface="Arial"/>
              </a:rPr>
              <a:t> — inkor ma’nosi, not kerak emas: </a:t>
            </a:r>
            <a:r>
              <a:rPr sz="1800" b="1">
                <a:solidFill>
                  <a:srgbClr val="1E2A38"/>
                </a:solidFill>
                <a:latin typeface="Arial"/>
              </a:rPr>
              <a:t>I've never</a:t>
            </a:r>
            <a:r>
              <a:rPr sz="1800" b="0">
                <a:solidFill>
                  <a:srgbClr val="1E2A38"/>
                </a:solidFill>
                <a:latin typeface="Arial"/>
              </a:rPr>
              <a:t> heard …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been to</a:t>
            </a:r>
            <a:r>
              <a:rPr sz="1800" b="0">
                <a:solidFill>
                  <a:srgbClr val="1E2A38"/>
                </a:solidFill>
                <a:latin typeface="Arial"/>
              </a:rPr>
              <a:t> — borib QAYTGAN: </a:t>
            </a:r>
            <a:r>
              <a:rPr sz="1800" b="1">
                <a:solidFill>
                  <a:srgbClr val="1E2A38"/>
                </a:solidFill>
                <a:latin typeface="Arial"/>
              </a:rPr>
              <a:t>He's been to London.</a:t>
            </a:r>
            <a:r>
              <a:rPr sz="1800" b="0">
                <a:solidFill>
                  <a:srgbClr val="1E2A38"/>
                </a:solidFill>
                <a:latin typeface="Arial"/>
              </a:rPr>
              <a:t> (U hozir shu yerda.)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PRONUNCIATION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Say it — don’t just read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73736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Takror kartalaridagi qiyin so‘zlar — urg‘uga e’tibor bering: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91440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a science fiction story /ə ˌsaɪəns ˈfɪkʃn ˈstɔːri/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1188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a detective story /ə dɪˈtektɪv ˈstɔːri/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0936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refreshments /rɪˈfreʃmənts/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6968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00684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decorations /ˌdekəˈreɪʃnz/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1440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an invitation /ən ˌɪnvɪˈteɪʃn/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7472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61188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realise /ˈrɪəlaɪz/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220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0936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suggest /səˈdʒest/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6968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00684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a theme /ə θiːm/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" y="4892040"/>
            <a:ext cx="106070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theme — th /θ/: til tishlar orasida; realise — urg‘u birinchi bo‘g‘inda: REA-lise.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Spaceships and robots — I love science ________ stories.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Please don't laugh ________ my drawing!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We sent invitations and got twenty ________.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 was walking home ________ it started to rain.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parents decided ________ buy a new car.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Do you remember ________ (meet) him at the party?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Have you ________ been to Tashkent Zoo?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I've ________ eaten Japanese food. I'd like to try it.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brother has ________ his arm twice. (break)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'Has your sister ever been to Khiva?' 'No, she ________.'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 / GROUP WORK · OPTIONAL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Vocabulary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3969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7568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the beginnings (1-10) with the endings (a-j).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2607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9125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2724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Read your complete sentences aloud.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7763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428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7880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the Uzbek meaning of the key word in each sentence.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02919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29437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23036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When you finish, swap tables with the other group.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5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Speaking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211226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Juftingizga Have you ever …? bilan beshta savol bering (see an elephant, fly on a plane, be on TV, build a snowman, break your arm).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06323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51560" y="330098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Javob: Yes, I have. / No, I haven't. Agar Yes bo‘lsa, past simple bilan qo‘shimcha savol bering: When did you …?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425195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051560" y="448970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Sinfga ayting: My partner has … but he / she has never …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UZ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Qiyin joyi — o‘zbekcha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777240" y="1783080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938528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Bu dars deyarli YANGI so‘z bermaydi — kartalar 12, 17–24-darslardan; yangisi faqat p. 37 dagi tajriba iboralari (</a:t>
            </a:r>
            <a:r>
              <a:rPr sz="1600" b="1">
                <a:solidFill>
                  <a:srgbClr val="1E2A38"/>
                </a:solidFill>
                <a:latin typeface="Arial"/>
              </a:rPr>
              <a:t>break your arm, fly on a plane, build a snowman, hire a costume, a theme</a:t>
            </a:r>
            <a:r>
              <a:rPr sz="1600" b="0">
                <a:solidFill>
                  <a:srgbClr val="1E2A38"/>
                </a:solidFill>
                <a:latin typeface="Arial"/>
              </a:rPr>
              <a:t> …); ever / never — grammatika.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734056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77240" y="2734056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889504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Present perfect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«…ganman» (tajriba, natija); vaqt aytilsa — past simple: </a:t>
            </a:r>
            <a:r>
              <a:rPr sz="1600" b="1">
                <a:solidFill>
                  <a:srgbClr val="1E2A38"/>
                </a:solidFill>
                <a:latin typeface="Arial"/>
              </a:rPr>
              <a:t>I've been to Bukhara</a:t>
            </a:r>
            <a:r>
              <a:rPr sz="1600" b="0">
                <a:solidFill>
                  <a:srgbClr val="1E2A38"/>
                </a:solidFill>
                <a:latin typeface="Arial"/>
              </a:rPr>
              <a:t> / </a:t>
            </a:r>
            <a:r>
              <a:rPr sz="1600" b="1">
                <a:solidFill>
                  <a:srgbClr val="1E2A38"/>
                </a:solidFill>
                <a:latin typeface="Arial"/>
              </a:rPr>
              <a:t>I went there in May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685032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77240" y="3685032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3840480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ever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«hech (qachon)» savolda; </a:t>
            </a:r>
            <a:r>
              <a:rPr sz="1600" b="1">
                <a:solidFill>
                  <a:srgbClr val="1E2A38"/>
                </a:solidFill>
                <a:latin typeface="Arial"/>
              </a:rPr>
              <a:t>never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«hech qachon …magan», inkor qo‘shimchasiz.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36008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777240" y="4636008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4791456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decide / hope / promise / refuse + to</a:t>
            </a:r>
            <a:r>
              <a:rPr sz="1600" b="0">
                <a:solidFill>
                  <a:srgbClr val="1E2A38"/>
                </a:solidFill>
                <a:latin typeface="Arial"/>
              </a:rPr>
              <a:t>; </a:t>
            </a:r>
            <a:r>
              <a:rPr sz="1600" b="1">
                <a:solidFill>
                  <a:srgbClr val="1E2A38"/>
                </a:solidFill>
                <a:latin typeface="Arial"/>
              </a:rPr>
              <a:t>enjoy / miss / suggest / remember + -ing</a:t>
            </a:r>
            <a:r>
              <a:rPr sz="1600" b="0">
                <a:solidFill>
                  <a:srgbClr val="1E2A38"/>
                </a:solidFill>
                <a:latin typeface="Arial"/>
              </a:rPr>
              <a:t> (o‘tganni eslash; </a:t>
            </a:r>
            <a:r>
              <a:rPr sz="1600" b="1">
                <a:solidFill>
                  <a:srgbClr val="1E2A38"/>
                </a:solidFill>
                <a:latin typeface="Arial"/>
              </a:rPr>
              <a:t>remember to</a:t>
            </a:r>
            <a:r>
              <a:rPr sz="1600" b="0">
                <a:solidFill>
                  <a:srgbClr val="1E2A38"/>
                </a:solidFill>
                <a:latin typeface="Arial"/>
              </a:rPr>
              <a:t> — unutmaslik) — fe’l bilan birga yodlang.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Uy vazifasi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9397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4825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Revise the Units 3–4 grammar (present perfect); write 10 sentences.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8036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4553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09981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Learn the 34 items with the flashcards: sozlar.com/vocab/cards/?set=grade8-lesson29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3192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19709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5137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Use ever in three sentences and never in three sentences; write four with has / have + past participle.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IMAGE 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Rasmlar manbasi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1856232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130552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Zack Clark · Public domain · https://commons.wikimedia.org/wiki/File:Honduras_San_Ramon_Choluteca_school_6.jpg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Uchta so‘z — ertaga ham esingizda qoladi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56616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B9AFA0"/>
                </a:solidFill>
                <a:latin typeface="Arial"/>
              </a:rPr>
              <a:t>Juftingizga ayting, so‘ng daftaringizga yozib qo‘ying.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C9A35C"/>
                </a:solidFill>
                <a:latin typeface="Arial"/>
              </a:rPr>
              <a:t>sozlar.com/vocab/cards/?set=grade8-lesson29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