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Writing a Note to a Friend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Do‘stga qisqa xat (eslatma) yozish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 a note to a friend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533" y="1371600"/>
            <a:ext cx="3006134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Edna Winti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Answer three KET questions about Katie's note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six parts of a note with their job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examples of short sentences, short forms, clear information and can-requests (Language Lab)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a 50–60 word note to a friend about a party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+ 6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 at p. 38, word list closed.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 (KET)</a:t>
            </a:r>
            <a:r>
              <a:rPr sz="1600" b="0">
                <a:solidFill>
                  <a:srgbClr val="1E2A38"/>
                </a:solidFill>
                <a:latin typeface="Arial"/>
              </a:rPr>
              <a:t> — Katie’ning eslatmasini o‘qing va A, B yoki C ni tanlang (3 savol).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eslatmaning olti qismini (Dear Grace, … Katie) vazifasi bilan moslang (a–f).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Language Lab</a:t>
            </a:r>
            <a:r>
              <a:rPr sz="1600" b="0">
                <a:solidFill>
                  <a:srgbClr val="1E2A38"/>
                </a:solidFill>
                <a:latin typeface="Arial"/>
              </a:rPr>
              <a:t> — to‘rtta qoidaga eslatmadan misol topib, tagiga chizing.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Savol</a:t>
            </a:r>
            <a:r>
              <a:rPr sz="1600" b="0">
                <a:solidFill>
                  <a:srgbClr val="1E2A38"/>
                </a:solidFill>
                <a:latin typeface="Arial"/>
              </a:rPr>
              <a:t> — Katie Grace’dan nima iltimos qiladi? Qanday so‘z bilan boshlaydi?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p. 38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C (Sam doesn't know — I hope no-one's told him) · 2 A (print the invitations) · 3 B (everyone brings their own CDs / MP3 players)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e · 2 b · 3 f · 4 c · 5 d · 6 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Language Lab 1–2</a:t>
            </a:r>
            <a:r>
              <a:rPr sz="1600" b="0">
                <a:solidFill>
                  <a:srgbClr val="1E2A38"/>
                </a:solidFill>
                <a:latin typeface="Arial"/>
              </a:rPr>
              <a:t>: Can you do that? · Thanks! — I'm, no-one's, we'll, don't, I've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Language Lab 3</a:t>
            </a:r>
            <a:r>
              <a:rPr sz="1600" b="0">
                <a:solidFill>
                  <a:srgbClr val="1E2A38"/>
                </a:solidFill>
                <a:latin typeface="Arial"/>
              </a:rPr>
              <a:t>: arrive at 7pm at my house, 42 Brown Street · Sam comes at 7.30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Language Lab 4</a:t>
            </a:r>
            <a:r>
              <a:rPr sz="1600" b="0">
                <a:solidFill>
                  <a:srgbClr val="1E2A38"/>
                </a:solidFill>
                <a:latin typeface="Arial"/>
              </a:rPr>
              <a:t>: Can you do that? · Can you put that on the bottom of the invitations?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Notes and messages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note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qisqa xat, yozma eslatma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left a </a:t>
            </a:r>
            <a:r>
              <a:rPr sz="1400" b="1">
                <a:solidFill>
                  <a:srgbClr val="5A6572"/>
                </a:solidFill>
                <a:latin typeface="Arial"/>
              </a:rPr>
              <a:t>note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kitchen table for Mum.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leave a note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 (yozib) qoldirmoq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wasn’t at home, so I </a:t>
            </a:r>
            <a:r>
              <a:rPr sz="1400" b="1">
                <a:solidFill>
                  <a:srgbClr val="5A6572"/>
                </a:solidFill>
                <a:latin typeface="Arial"/>
              </a:rPr>
              <a:t>left a note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door.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sticky note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yopishqoq qog‘ozcha (stiker)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wrote the phone number on a yellow </a:t>
            </a:r>
            <a:r>
              <a:rPr sz="1400" b="1">
                <a:solidFill>
                  <a:srgbClr val="5A6572"/>
                </a:solidFill>
                <a:latin typeface="Arial"/>
              </a:rPr>
              <a:t>sticky note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reminder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eslatma (esga soluvchi xabar)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phone sends me a </a:t>
            </a:r>
            <a:r>
              <a:rPr sz="1400" b="1">
                <a:solidFill>
                  <a:srgbClr val="5A6572"/>
                </a:solidFill>
                <a:latin typeface="Arial"/>
              </a:rPr>
              <a:t>reminder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the dentist.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a message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(birov uchun) xabarni yozib olmoq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isn’t here. Can I </a:t>
            </a:r>
            <a:r>
              <a:rPr sz="1400" b="1">
                <a:solidFill>
                  <a:srgbClr val="5A6572"/>
                </a:solidFill>
                <a:latin typeface="Arial"/>
              </a:rPr>
              <a:t>take a message</a:t>
            </a:r>
            <a:r>
              <a:rPr sz="1400" b="0">
                <a:solidFill>
                  <a:srgbClr val="5A6572"/>
                </a:solidFill>
                <a:latin typeface="Arial"/>
              </a:rPr>
              <a:t> for him?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Notes and messages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📞️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call (sb) 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qayta qo‘ng‘iroq qilmoq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on the bus now — I’ll </a:t>
            </a:r>
            <a:r>
              <a:rPr sz="1400" b="1">
                <a:solidFill>
                  <a:srgbClr val="5A6572"/>
                </a:solidFill>
                <a:latin typeface="Arial"/>
              </a:rPr>
              <a:t>call you back</a:t>
            </a:r>
            <a:r>
              <a:rPr sz="1400" b="0">
                <a:solidFill>
                  <a:srgbClr val="5A6572"/>
                </a:solidFill>
                <a:latin typeface="Arial"/>
              </a:rPr>
              <a:t> later.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back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qaytib kelmoq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Gone to the shop. I’ll </a:t>
            </a:r>
            <a:r>
              <a:rPr sz="1400" b="1">
                <a:solidFill>
                  <a:srgbClr val="5A6572"/>
                </a:solidFill>
                <a:latin typeface="Arial"/>
              </a:rPr>
              <a:t>be back</a:t>
            </a:r>
            <a:r>
              <a:rPr sz="1400" b="0">
                <a:solidFill>
                  <a:srgbClr val="5A6572"/>
                </a:solidFill>
                <a:latin typeface="Arial"/>
              </a:rPr>
              <a:t> at six.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🚙️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pick (sb) 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(kimnidir) kelib olib ketmoq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pick me up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football practice?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💌️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give my love 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mendan salom yetkazing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Give my love to</a:t>
            </a:r>
            <a:r>
              <a:rPr sz="1400" b="0">
                <a:solidFill>
                  <a:srgbClr val="5A6572"/>
                </a:solidFill>
                <a:latin typeface="Arial"/>
              </a:rPr>
              <a:t> your grandparents in Bukhara!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Katie’s party plans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🔔️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remind (sb) about (sth)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 biror narsani) eslatmoq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remind me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test tomorrow?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arrange everything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hamma narsani tashkil qilib qo‘ymoq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worry — my dad has </a:t>
            </a:r>
            <a:r>
              <a:rPr sz="1400" b="1">
                <a:solidFill>
                  <a:srgbClr val="5A6572"/>
                </a:solidFill>
                <a:latin typeface="Arial"/>
              </a:rPr>
              <a:t>arranged everything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trip.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over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(uyga) kelmoq, kirib o‘tmoq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don’t you </a:t>
            </a:r>
            <a:r>
              <a:rPr sz="1400" b="1">
                <a:solidFill>
                  <a:srgbClr val="5A6572"/>
                </a:solidFill>
                <a:latin typeface="Arial"/>
              </a:rPr>
              <a:t>come over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school and play chess?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💿️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kompakt-disk (CD)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still listens to old </a:t>
            </a:r>
            <a:r>
              <a:rPr sz="1400" b="1">
                <a:solidFill>
                  <a:srgbClr val="5A6572"/>
                </a:solidFill>
                <a:latin typeface="Arial"/>
              </a:rPr>
              <a:t>CDs</a:t>
            </a:r>
            <a:r>
              <a:rPr sz="1400" b="0">
                <a:solidFill>
                  <a:srgbClr val="5A6572"/>
                </a:solidFill>
                <a:latin typeface="Arial"/>
              </a:rPr>
              <a:t> in his car.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MP3 player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MP3 pleyer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listen to songs on my </a:t>
            </a:r>
            <a:r>
              <a:rPr sz="1400" b="1">
                <a:solidFill>
                  <a:srgbClr val="5A6572"/>
                </a:solidFill>
                <a:latin typeface="Arial"/>
              </a:rPr>
              <a:t>MP3 player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bus.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Katie’s party plans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choose from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(ko‘p narsa ichidan) tanlamoq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café has lots of cakes to </a:t>
            </a:r>
            <a:r>
              <a:rPr sz="1400" b="1">
                <a:solidFill>
                  <a:srgbClr val="5A6572"/>
                </a:solidFill>
                <a:latin typeface="Arial"/>
              </a:rPr>
              <a:t>choose from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ishonch hosil qilmoq, albatta …ishini ta’minlamoq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Make sure</a:t>
            </a:r>
            <a:r>
              <a:rPr sz="1400" b="0">
                <a:solidFill>
                  <a:srgbClr val="5A6572"/>
                </a:solidFill>
                <a:latin typeface="Arial"/>
              </a:rPr>
              <a:t> everybody brings a coat — it’s cold.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know about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(biror narsadan) xabardor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doesn’t </a:t>
            </a:r>
            <a:r>
              <a:rPr sz="1400" b="1">
                <a:solidFill>
                  <a:srgbClr val="5A6572"/>
                </a:solidFill>
                <a:latin typeface="Arial"/>
              </a:rPr>
              <a:t>know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party yet.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🤞️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hope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umid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hope</a:t>
            </a:r>
            <a:r>
              <a:rPr sz="1400" b="0">
                <a:solidFill>
                  <a:srgbClr val="5A6572"/>
                </a:solidFill>
                <a:latin typeface="Arial"/>
              </a:rPr>
              <a:t> you can come to my party on Friday.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join us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bizga qo‘shilmoq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We’re going to the park — why don’t you </a:t>
            </a:r>
            <a:r>
              <a:rPr sz="1400" b="1">
                <a:solidFill>
                  <a:srgbClr val="5A6572"/>
                </a:solidFill>
                <a:latin typeface="Arial"/>
              </a:rPr>
              <a:t>join us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Writing a good note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🎯️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main point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asosiy masala, asosiy fikr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Each paragraph of the note has one </a:t>
            </a:r>
            <a:r>
              <a:rPr sz="1400" b="1">
                <a:solidFill>
                  <a:srgbClr val="5A6572"/>
                </a:solidFill>
                <a:latin typeface="Arial"/>
              </a:rPr>
              <a:t>main point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explain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tushuntirmoq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paragraph </a:t>
            </a:r>
            <a:r>
              <a:rPr sz="1400" b="1">
                <a:solidFill>
                  <a:srgbClr val="5A6572"/>
                </a:solidFill>
                <a:latin typeface="Arial"/>
              </a:rPr>
              <a:t>explains</a:t>
            </a:r>
            <a:r>
              <a:rPr sz="1400" b="0">
                <a:solidFill>
                  <a:srgbClr val="5A6572"/>
                </a:solidFill>
                <a:latin typeface="Arial"/>
              </a:rPr>
              <a:t> why you are writing.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clearly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aniq, tushunarli qilib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Write the time and the address </a:t>
            </a:r>
            <a:r>
              <a:rPr sz="1400" b="1">
                <a:solidFill>
                  <a:srgbClr val="5A6572"/>
                </a:solidFill>
                <a:latin typeface="Arial"/>
              </a:rPr>
              <a:t>clearly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Writing a good note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short and simple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qisqa va sodda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note to a friend should be </a:t>
            </a:r>
            <a:r>
              <a:rPr sz="1400" b="1">
                <a:solidFill>
                  <a:srgbClr val="5A6572"/>
                </a:solidFill>
                <a:latin typeface="Arial"/>
              </a:rPr>
              <a:t>short and simple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request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iltimos, so‘rov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‘Can you bring a ball?’ is a friendly </a:t>
            </a:r>
            <a:r>
              <a:rPr sz="1400" b="1">
                <a:solidFill>
                  <a:srgbClr val="5A6572"/>
                </a:solidFill>
                <a:latin typeface="Arial"/>
              </a:rPr>
              <a:t>request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qo‘pol, odobsiz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rude</a:t>
            </a:r>
            <a:r>
              <a:rPr sz="1400" b="0">
                <a:solidFill>
                  <a:srgbClr val="5A6572"/>
                </a:solidFill>
                <a:latin typeface="Arial"/>
              </a:rPr>
              <a:t> to give orders to your friends.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note to Javohir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Dear Javohir,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is just a quick </a:t>
            </a:r>
            <a:r>
              <a:rPr sz="1600" b="1">
                <a:solidFill>
                  <a:srgbClr val="1E2A38"/>
                </a:solidFill>
                <a:latin typeface="Arial"/>
              </a:rPr>
              <a:t>note</a:t>
            </a:r>
            <a:r>
              <a:rPr sz="1600" b="0">
                <a:solidFill>
                  <a:srgbClr val="1E2A38"/>
                </a:solidFill>
                <a:latin typeface="Arial"/>
              </a:rPr>
              <a:t> to </a:t>
            </a:r>
            <a:r>
              <a:rPr sz="1600" b="1">
                <a:solidFill>
                  <a:srgbClr val="1E2A38"/>
                </a:solidFill>
                <a:latin typeface="Arial"/>
              </a:rPr>
              <a:t>remind you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our class picnic on Sunday. I'm so excited! Our teacher doesn't </a:t>
            </a:r>
            <a:r>
              <a:rPr sz="1600" b="1">
                <a:solidFill>
                  <a:srgbClr val="1E2A38"/>
                </a:solidFill>
                <a:latin typeface="Arial"/>
              </a:rPr>
              <a:t>know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the cake — it's a surprise. I </a:t>
            </a:r>
            <a:r>
              <a:rPr sz="1600" b="1">
                <a:solidFill>
                  <a:srgbClr val="1E2A38"/>
                </a:solidFill>
                <a:latin typeface="Arial"/>
              </a:rPr>
              <a:t>hope</a:t>
            </a:r>
            <a:r>
              <a:rPr sz="1600" b="0">
                <a:solidFill>
                  <a:srgbClr val="1E2A38"/>
                </a:solidFill>
                <a:latin typeface="Arial"/>
              </a:rPr>
              <a:t> she likes surprises!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first thing we need to do is make a list of food. Aziza and I have </a:t>
            </a:r>
            <a:r>
              <a:rPr sz="1600" b="1">
                <a:solidFill>
                  <a:srgbClr val="1E2A38"/>
                </a:solidFill>
                <a:latin typeface="Arial"/>
              </a:rPr>
              <a:t>arranged everything</a:t>
            </a:r>
            <a:r>
              <a:rPr sz="1600" b="0">
                <a:solidFill>
                  <a:srgbClr val="1E2A38"/>
                </a:solidFill>
                <a:latin typeface="Arial"/>
              </a:rPr>
              <a:t> else, but we need you to print the list on your computer. Can you do that? Everyone can meet at the school gate at 10 am.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note to Javohir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second thing is games. Why don't we ask everyone to bring a ball or a board game? That way, we'll have lots of games to </a:t>
            </a:r>
            <a:r>
              <a:rPr sz="1600" b="1">
                <a:solidFill>
                  <a:srgbClr val="1E2A38"/>
                </a:solidFill>
                <a:latin typeface="Arial"/>
              </a:rPr>
              <a:t>choose from</a:t>
            </a:r>
            <a:r>
              <a:rPr sz="1600" b="0">
                <a:solidFill>
                  <a:srgbClr val="1E2A38"/>
                </a:solidFill>
                <a:latin typeface="Arial"/>
              </a:rPr>
              <a:t>. Can you please tell the boys? Thanks!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Lots of love,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Lola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note about?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surprise for the teacher?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Lola want Javohir to do first?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and when will everyone meet?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two requests with can in the note.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say it in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o‘zbekcha aytaman, siz kartadagi inglizcha iborani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xabarni yozib olmoq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qayta qo‘ng‘iroq qilmoq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kelib olib ketmoq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kimgadir biror narsani eslatmoq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qisqa va sodda → 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Do‘stga eslatma — qanday tuzilgan? (ex. 2, Language Lab)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1-qator</a:t>
            </a:r>
            <a:r>
              <a:rPr sz="1800" b="0">
                <a:solidFill>
                  <a:srgbClr val="1E2A38"/>
                </a:solidFill>
                <a:latin typeface="Arial"/>
              </a:rPr>
              <a:t> — kimga: </a:t>
            </a:r>
            <a:r>
              <a:rPr sz="1800" b="1">
                <a:solidFill>
                  <a:srgbClr val="1E2A38"/>
                </a:solidFill>
                <a:latin typeface="Arial"/>
              </a:rPr>
              <a:t>Dear Grace,</a:t>
            </a:r>
            <a:r>
              <a:rPr sz="1800" b="0">
                <a:solidFill>
                  <a:srgbClr val="1E2A38"/>
                </a:solidFill>
                <a:latin typeface="Arial"/>
              </a:rPr>
              <a:t> · </a:t>
            </a:r>
            <a:r>
              <a:rPr sz="1800" b="1">
                <a:solidFill>
                  <a:srgbClr val="1E2A38"/>
                </a:solidFill>
                <a:latin typeface="Arial"/>
              </a:rPr>
              <a:t>Oxiri</a:t>
            </a:r>
            <a:r>
              <a:rPr sz="1800" b="0">
                <a:solidFill>
                  <a:srgbClr val="1E2A38"/>
                </a:solidFill>
                <a:latin typeface="Arial"/>
              </a:rPr>
              <a:t> — xayrlashuv va ism: </a:t>
            </a:r>
            <a:r>
              <a:rPr sz="1800" b="1">
                <a:solidFill>
                  <a:srgbClr val="1E2A38"/>
                </a:solidFill>
                <a:latin typeface="Arial"/>
              </a:rPr>
              <a:t>Lots of love, Katie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1-xatboshi</a:t>
            </a:r>
            <a:r>
              <a:rPr sz="1800" b="0">
                <a:solidFill>
                  <a:srgbClr val="1E2A38"/>
                </a:solidFill>
                <a:latin typeface="Arial"/>
              </a:rPr>
              <a:t> — xat nima haqida va qanday his qilyapsiz: </a:t>
            </a:r>
            <a:r>
              <a:rPr sz="1800" b="1">
                <a:solidFill>
                  <a:srgbClr val="1E2A38"/>
                </a:solidFill>
                <a:latin typeface="Arial"/>
              </a:rPr>
              <a:t>This is just a quick note to … I'm so excited!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2- va 3-xatboshi</a:t>
            </a:r>
            <a:r>
              <a:rPr sz="1800" b="0">
                <a:solidFill>
                  <a:srgbClr val="1E2A38"/>
                </a:solidFill>
                <a:latin typeface="Arial"/>
              </a:rPr>
              <a:t> — har birida BITTA asosiy masala: </a:t>
            </a:r>
            <a:r>
              <a:rPr sz="1800" b="1">
                <a:solidFill>
                  <a:srgbClr val="1E2A38"/>
                </a:solidFill>
                <a:latin typeface="Arial"/>
              </a:rPr>
              <a:t>The first thing … / The second thing is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Do‘stona iltimos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Can you …?</a:t>
            </a:r>
            <a:r>
              <a:rPr sz="1800" b="0">
                <a:solidFill>
                  <a:srgbClr val="1E2A38"/>
                </a:solidFill>
                <a:latin typeface="Arial"/>
              </a:rPr>
              <a:t> (✗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Print the invitations!</a:t>
            </a:r>
            <a:r>
              <a:rPr sz="1800" b="0">
                <a:solidFill>
                  <a:srgbClr val="1E2A38"/>
                </a:solidFill>
                <a:latin typeface="Arial"/>
              </a:rPr>
              <a:t> — bu buyruq, qo‘pol eshitiladi).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Qisqa va aniq</a:t>
            </a:r>
            <a:r>
              <a:rPr sz="1800" b="0">
                <a:solidFill>
                  <a:srgbClr val="1E2A38"/>
                </a:solidFill>
                <a:latin typeface="Arial"/>
              </a:rPr>
              <a:t>: qisqa gaplar, qisqartmalar (</a:t>
            </a:r>
            <a:r>
              <a:rPr sz="1800" b="1">
                <a:solidFill>
                  <a:srgbClr val="1E2A38"/>
                </a:solidFill>
                <a:latin typeface="Arial"/>
              </a:rPr>
              <a:t>I'm, we'll, don't</a:t>
            </a:r>
            <a:r>
              <a:rPr sz="1800" b="0">
                <a:solidFill>
                  <a:srgbClr val="1E2A38"/>
                </a:solidFill>
                <a:latin typeface="Arial"/>
              </a:rPr>
              <a:t>), aniq vaqt va manzil (</a:t>
            </a:r>
            <a:r>
              <a:rPr sz="1800" b="1">
                <a:solidFill>
                  <a:srgbClr val="1E2A38"/>
                </a:solidFill>
                <a:latin typeface="Arial"/>
              </a:rPr>
              <a:t>7pm, 42 Brown Street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Darsdagi qiyin so‘zlar — urg‘u qayerda?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note /nəʊt/ — not emas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remind /rɪˈmaɪnd/ — re-MIND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reminder /rɪˈmaɪndə/ — re-MIN-der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arrange /əˈreɪndʒ/ — a-RANGE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request /rɪˈkwest/ — re-QUEST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explain /ɪkˈspleɪn/ — ex-PLAIN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clearly /ˈklɪəli/ — CLEAR-ly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rude /ruːd/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is just a ________ note to remind you about the concert.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Don't forget! Can you ________ me about the meeting tomorrow?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first ________ we need to do is buy the tickets.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mum has ________ everything for the picnic.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Mum isn't at home, so I'll ________ a note for her on the fridge.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Bring your own songs. That ________, we'll have lots of music.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'Bring the cake!' is not very friendly. '________ you bring the cake?' is better.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'Dilnoza isn't here right now.' 'OK. Can you take a ________? Tell her Aziz called.'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 bilan ziyofat rejasini tuzing: nima haqida, birinchi masala, ikkinchi masala.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Juftingizga uchta do‘stona request ayting: Can you pick me up? Can you call me back? … — u Yes, of course! yoki Sorry, I can't. deb javob beradi.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Eslatmangizni juftingizga o‘qib bering: u har bir main point va request ni ko‘rsatadi.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 note</a:t>
            </a:r>
            <a:r>
              <a:rPr sz="1600" b="0">
                <a:solidFill>
                  <a:srgbClr val="1E2A38"/>
                </a:solidFill>
                <a:latin typeface="Arial"/>
              </a:rPr>
              <a:t> — qisqa xat, eslatma: odatda do‘stga, xat yoki xabardan qisqaroq.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Can you …?</a:t>
            </a:r>
            <a:r>
              <a:rPr sz="1600" b="0">
                <a:solidFill>
                  <a:srgbClr val="1E2A38"/>
                </a:solidFill>
                <a:latin typeface="Arial"/>
              </a:rPr>
              <a:t> — do‘stona iltimos; buyruq mayli (</a:t>
            </a:r>
            <a:r>
              <a:rPr sz="1600" b="1">
                <a:solidFill>
                  <a:srgbClr val="1E2A38"/>
                </a:solidFill>
                <a:latin typeface="Arial"/>
              </a:rPr>
              <a:t>Help me!</a:t>
            </a:r>
            <a:r>
              <a:rPr sz="1600" b="0">
                <a:solidFill>
                  <a:srgbClr val="1E2A38"/>
                </a:solidFill>
                <a:latin typeface="Arial"/>
              </a:rPr>
              <a:t>) do‘stga qo‘pol eshitiladi.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remind sb about sth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«kimgadir nimanidir eslatmoq»; </a:t>
            </a:r>
            <a:r>
              <a:rPr sz="1600" b="1">
                <a:solidFill>
                  <a:srgbClr val="1E2A38"/>
                </a:solidFill>
                <a:latin typeface="Arial"/>
              </a:rPr>
              <a:t>remember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«eslamoq, yodda tutmoq».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give my love to …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«…ga mendan salom ayt»: </a:t>
            </a:r>
            <a:r>
              <a:rPr sz="1600" b="1">
                <a:solidFill>
                  <a:srgbClr val="1E2A38"/>
                </a:solidFill>
                <a:latin typeface="Arial"/>
              </a:rPr>
              <a:t>Give my love to your mum!</a:t>
            </a:r>
            <a:r>
              <a:rPr sz="1600" b="0">
                <a:solidFill>
                  <a:srgbClr val="1E2A38"/>
                </a:solidFill>
                <a:latin typeface="Arial"/>
              </a:rPr>
              <a:t>; xat oxirida yaqin do‘stga </a:t>
            </a:r>
            <a:r>
              <a:rPr sz="1600" b="1">
                <a:solidFill>
                  <a:srgbClr val="1E2A38"/>
                </a:solidFill>
                <a:latin typeface="Arial"/>
              </a:rPr>
              <a:t>Lots of love,</a:t>
            </a:r>
            <a:r>
              <a:rPr sz="1600" b="0">
                <a:solidFill>
                  <a:srgbClr val="1E2A38"/>
                </a:solidFill>
                <a:latin typeface="Arial"/>
              </a:rPr>
              <a:t> yoziladi.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pick sb up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call sb back</a:t>
            </a:r>
            <a:r>
              <a:rPr sz="1600" b="0">
                <a:solidFill>
                  <a:srgbClr val="1E2A38"/>
                </a:solidFill>
                <a:latin typeface="Arial"/>
              </a:rPr>
              <a:t> — olmosh o‘rtada turadi: </a:t>
            </a:r>
            <a:r>
              <a:rPr sz="1600" b="1">
                <a:solidFill>
                  <a:srgbClr val="1E2A38"/>
                </a:solidFill>
                <a:latin typeface="Arial"/>
              </a:rPr>
              <a:t>pick me up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call you back</a:t>
            </a:r>
            <a:r>
              <a:rPr sz="1600" b="0">
                <a:solidFill>
                  <a:srgbClr val="1E2A38"/>
                </a:solidFill>
                <a:latin typeface="Arial"/>
              </a:rPr>
              <a:t>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call back you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p. 28,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25 items with the flashcards: sozlar.com/vocab/cards/?set=grade8-lesson28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Finish your note (50–60 words) and check the six parts.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Edna Winti · CC BY 2.0 · https://commons.wikimedia.org/wiki/File:2016_366_246_On_the_cafe_door_(29128501790).jpg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