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Vocabulary Builder: Occupations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Kasblar, ish hayoti iboralari va -ness, -ment, -tion, -ity qo‘shimchalari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Vocabulary builder: Occupations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086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51256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Heurtelions · CC BY-SA 3.0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ten jobs with their definitions (ex.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five explanations of work expressions with one word (ex.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Make ten nouns with the suffixes -ness, -ment, -tion, -ity (ex. 3)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Use the new nouns in ten sentences, singular or plural (ex. 4)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B1+, p. 35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Vocabulary builder. Books open, word list closed — try alone first.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Match the ten jobs in the box with the definitions (This person …).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Complete the explanations of the words in bold with ONE word.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— Word formation: make the words into nouns with -ness, -ment, -tion or -ity. Be careful with spelling.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— Complete each sentence with a noun from ex.3. You may need the plural.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B1+, p. 35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1 labourer · 2 architect · 3 accountant · 4 journalist · 5 civil servant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6 miner · 7 plumber · 8 civil engineer · 9 electrician · 10 sales rep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1 work · 2 lose · 3 more / longer · 4 better / higher · 5 stop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activity, enjoyment, kindness, majority, politeness, employment, attraction, payment, promotion, laziness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 1 activities · 2 employment · 3 majority · 4 politeness · 5 enjoyment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71499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86130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91640" y="582472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 6 laziness · 7 kindness · 8 promotion · 9 attractions · 10 payment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Word formation: to‘rtta qo‘shimcha va imlo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-ness</a:t>
            </a:r>
            <a:r>
              <a:rPr sz="1800" b="0">
                <a:solidFill>
                  <a:srgbClr val="1E2A38"/>
                </a:solidFill>
                <a:latin typeface="Arial"/>
              </a:rPr>
              <a:t> — sifatdan ot: </a:t>
            </a:r>
            <a:r>
              <a:rPr sz="1800" b="1">
                <a:solidFill>
                  <a:srgbClr val="1E2A38"/>
                </a:solidFill>
                <a:latin typeface="Arial"/>
              </a:rPr>
              <a:t>kind → kindness, polite → politeness</a:t>
            </a:r>
            <a:r>
              <a:rPr sz="1800" b="0">
                <a:solidFill>
                  <a:srgbClr val="1E2A38"/>
                </a:solidFill>
                <a:latin typeface="Arial"/>
              </a:rPr>
              <a:t>; </a:t>
            </a:r>
            <a:r>
              <a:rPr sz="1800" b="1">
                <a:solidFill>
                  <a:srgbClr val="1E2A38"/>
                </a:solidFill>
                <a:latin typeface="Arial"/>
              </a:rPr>
              <a:t>-y → -i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lazy → laziness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-ment</a:t>
            </a:r>
            <a:r>
              <a:rPr sz="1800" b="0">
                <a:solidFill>
                  <a:srgbClr val="1E2A38"/>
                </a:solidFill>
                <a:latin typeface="Arial"/>
              </a:rPr>
              <a:t> — fe’ldan ot: </a:t>
            </a:r>
            <a:r>
              <a:rPr sz="1800" b="1">
                <a:solidFill>
                  <a:srgbClr val="1E2A38"/>
                </a:solidFill>
                <a:latin typeface="Arial"/>
              </a:rPr>
              <a:t>enjoy → enjoyment, employ → employment, pay → payment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-tion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attract → attraction</a:t>
            </a:r>
            <a:r>
              <a:rPr sz="1800" b="0">
                <a:solidFill>
                  <a:srgbClr val="1E2A38"/>
                </a:solidFill>
                <a:latin typeface="Arial"/>
              </a:rPr>
              <a:t>; oxiri </a:t>
            </a:r>
            <a:r>
              <a:rPr sz="1800" b="1">
                <a:solidFill>
                  <a:srgbClr val="1E2A38"/>
                </a:solidFill>
                <a:latin typeface="Arial"/>
              </a:rPr>
              <a:t>-e</a:t>
            </a:r>
            <a:r>
              <a:rPr sz="1800" b="0">
                <a:solidFill>
                  <a:srgbClr val="1E2A38"/>
                </a:solidFill>
                <a:latin typeface="Arial"/>
              </a:rPr>
              <a:t> bo‘lsa tushib qoladi: </a:t>
            </a:r>
            <a:r>
              <a:rPr sz="1800" b="1">
                <a:solidFill>
                  <a:srgbClr val="1E2A38"/>
                </a:solidFill>
                <a:latin typeface="Arial"/>
              </a:rPr>
              <a:t>promote → promotion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-ity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major → majority</a:t>
            </a:r>
            <a:r>
              <a:rPr sz="1800" b="0">
                <a:solidFill>
                  <a:srgbClr val="1E2A38"/>
                </a:solidFill>
                <a:latin typeface="Arial"/>
              </a:rPr>
              <a:t>; </a:t>
            </a:r>
            <a:r>
              <a:rPr sz="1800" b="1">
                <a:solidFill>
                  <a:srgbClr val="1E2A38"/>
                </a:solidFill>
                <a:latin typeface="Arial"/>
              </a:rPr>
              <a:t>-e</a:t>
            </a:r>
            <a:r>
              <a:rPr sz="1800" b="0">
                <a:solidFill>
                  <a:srgbClr val="1E2A38"/>
                </a:solidFill>
                <a:latin typeface="Arial"/>
              </a:rPr>
              <a:t> tushadi: </a:t>
            </a:r>
            <a:r>
              <a:rPr sz="1800" b="1">
                <a:solidFill>
                  <a:srgbClr val="1E2A38"/>
                </a:solidFill>
                <a:latin typeface="Arial"/>
              </a:rPr>
              <a:t>active → activity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Ko‘plik kerak bo‘lishi mumkin: </a:t>
            </a:r>
            <a:r>
              <a:rPr sz="1800" b="1">
                <a:solidFill>
                  <a:srgbClr val="1E2A38"/>
                </a:solidFill>
                <a:latin typeface="Arial"/>
              </a:rPr>
              <a:t>after-school activities</a:t>
            </a:r>
            <a:r>
              <a:rPr sz="1800" b="0">
                <a:solidFill>
                  <a:srgbClr val="1E2A38"/>
                </a:solidFill>
                <a:latin typeface="Arial"/>
              </a:rPr>
              <a:t>, the </a:t>
            </a:r>
            <a:r>
              <a:rPr sz="1800" b="1">
                <a:solidFill>
                  <a:srgbClr val="1E2A38"/>
                </a:solidFill>
                <a:latin typeface="Arial"/>
              </a:rPr>
              <a:t>attractions</a:t>
            </a:r>
            <a:r>
              <a:rPr sz="1800" b="0">
                <a:solidFill>
                  <a:srgbClr val="1E2A38"/>
                </a:solidFill>
                <a:latin typeface="Arial"/>
              </a:rPr>
              <a:t> of a job (ex.4).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Ish hayoti: </a:t>
            </a:r>
            <a:r>
              <a:rPr sz="1800" b="1">
                <a:solidFill>
                  <a:srgbClr val="1E2A38"/>
                </a:solidFill>
                <a:latin typeface="Arial"/>
              </a:rPr>
              <a:t>be on</a:t>
            </a:r>
            <a:r>
              <a:rPr sz="1800" b="0">
                <a:solidFill>
                  <a:srgbClr val="1E2A38"/>
                </a:solidFill>
                <a:latin typeface="Arial"/>
              </a:rPr>
              <a:t> strike, </a:t>
            </a:r>
            <a:r>
              <a:rPr sz="1800" b="1">
                <a:solidFill>
                  <a:srgbClr val="1E2A38"/>
                </a:solidFill>
                <a:latin typeface="Arial"/>
              </a:rPr>
              <a:t>get</a:t>
            </a:r>
            <a:r>
              <a:rPr sz="1800" b="0">
                <a:solidFill>
                  <a:srgbClr val="1E2A38"/>
                </a:solidFill>
                <a:latin typeface="Arial"/>
              </a:rPr>
              <a:t> the sack, work </a:t>
            </a:r>
            <a:r>
              <a:rPr sz="1800" b="1">
                <a:solidFill>
                  <a:srgbClr val="1E2A38"/>
                </a:solidFill>
                <a:latin typeface="Arial"/>
              </a:rPr>
              <a:t>overtime</a:t>
            </a:r>
            <a:r>
              <a:rPr sz="1800" b="0">
                <a:solidFill>
                  <a:srgbClr val="1E2A38"/>
                </a:solidFill>
                <a:latin typeface="Arial"/>
              </a:rPr>
              <a:t>, </a:t>
            </a:r>
            <a:r>
              <a:rPr sz="1800" b="1">
                <a:solidFill>
                  <a:srgbClr val="1E2A38"/>
                </a:solidFill>
                <a:latin typeface="Arial"/>
              </a:rPr>
              <a:t>be promoted</a:t>
            </a:r>
            <a:r>
              <a:rPr sz="1800" b="0">
                <a:solidFill>
                  <a:srgbClr val="1E2A38"/>
                </a:solidFill>
                <a:latin typeface="Arial"/>
              </a:rPr>
              <a:t>, </a:t>
            </a:r>
            <a:r>
              <a:rPr sz="1800" b="1">
                <a:solidFill>
                  <a:srgbClr val="1E2A38"/>
                </a:solidFill>
                <a:latin typeface="Arial"/>
              </a:rPr>
              <a:t>retire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Jobs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🧮️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accountant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buxgalter, hisobchi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mum works as </a:t>
            </a:r>
            <a:r>
              <a:rPr sz="1400" b="1">
                <a:solidFill>
                  <a:srgbClr val="5A6572"/>
                </a:solidFill>
                <a:latin typeface="Arial"/>
              </a:rPr>
              <a:t>an accountant</a:t>
            </a:r>
            <a:r>
              <a:rPr sz="1400" b="0">
                <a:solidFill>
                  <a:srgbClr val="5A6572"/>
                </a:solidFill>
                <a:latin typeface="Arial"/>
              </a:rPr>
              <a:t> in a big hospital.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⚡️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electrician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elektrik, elektr ustasi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called </a:t>
            </a:r>
            <a:r>
              <a:rPr sz="1400" b="1">
                <a:solidFill>
                  <a:srgbClr val="5A6572"/>
                </a:solidFill>
                <a:latin typeface="Arial"/>
              </a:rPr>
              <a:t>an electrician</a:t>
            </a:r>
            <a:r>
              <a:rPr sz="1400" b="0">
                <a:solidFill>
                  <a:srgbClr val="5A6572"/>
                </a:solidFill>
                <a:latin typeface="Arial"/>
              </a:rPr>
              <a:t> when the kitchen lights stopped working.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🔧️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plumber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santexnik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A plumber</a:t>
            </a:r>
            <a:r>
              <a:rPr sz="1400" b="0">
                <a:solidFill>
                  <a:srgbClr val="5A6572"/>
                </a:solidFill>
                <a:latin typeface="Arial"/>
              </a:rPr>
              <a:t> came to fix the pipe under the bathroom sink.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💼️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sales rep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savdo vakili, savdo agenti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As </a:t>
            </a:r>
            <a:r>
              <a:rPr sz="1400" b="1">
                <a:solidFill>
                  <a:srgbClr val="5A6572"/>
                </a:solidFill>
                <a:latin typeface="Arial"/>
              </a:rPr>
              <a:t>a sales rep</a:t>
            </a:r>
            <a:r>
              <a:rPr sz="1400" b="0">
                <a:solidFill>
                  <a:srgbClr val="5A6572"/>
                </a:solidFill>
                <a:latin typeface="Arial"/>
              </a:rPr>
              <a:t>, my uncle visits shops all over the region.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🏛️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civil servant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davlat xizmatchisi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aunt is </a:t>
            </a:r>
            <a:r>
              <a:rPr sz="1400" b="1">
                <a:solidFill>
                  <a:srgbClr val="5A6572"/>
                </a:solidFill>
                <a:latin typeface="Arial"/>
              </a:rPr>
              <a:t>a civil servant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local tax office.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Jobs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🌉️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civil engineer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qurilish muhandisi (yo‘l, ko‘prik quruvchi)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Civil engineers</a:t>
            </a:r>
            <a:r>
              <a:rPr sz="1400" b="0">
                <a:solidFill>
                  <a:srgbClr val="5A6572"/>
                </a:solidFill>
                <a:latin typeface="Arial"/>
              </a:rPr>
              <a:t> designed the new bridge over the river.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🚧️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labourer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qora ishchi (og‘ir jismoniy mehnat qiluvchi)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Ten </a:t>
            </a:r>
            <a:r>
              <a:rPr sz="1400" b="1">
                <a:solidFill>
                  <a:srgbClr val="5A6572"/>
                </a:solidFill>
                <a:latin typeface="Arial"/>
              </a:rPr>
              <a:t>labourers</a:t>
            </a:r>
            <a:r>
              <a:rPr sz="1400" b="0">
                <a:solidFill>
                  <a:srgbClr val="5A6572"/>
                </a:solidFill>
                <a:latin typeface="Arial"/>
              </a:rPr>
              <a:t> were repairing the road outside our school.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⛏️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miner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konchi, shaxtyor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Angren many people work as </a:t>
            </a:r>
            <a:r>
              <a:rPr sz="1400" b="1">
                <a:solidFill>
                  <a:srgbClr val="5A6572"/>
                </a:solidFill>
                <a:latin typeface="Arial"/>
              </a:rPr>
              <a:t>miners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coal mines.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🚗️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mechanic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avtousta, mexanik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The mechanic</a:t>
            </a:r>
            <a:r>
              <a:rPr sz="1400" b="0">
                <a:solidFill>
                  <a:srgbClr val="5A6572"/>
                </a:solidFill>
                <a:latin typeface="Arial"/>
              </a:rPr>
              <a:t> repaired our car in two hours.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🐾️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vet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veterinar (hayvonlar shifokori)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took our cat to </a:t>
            </a:r>
            <a:r>
              <a:rPr sz="1400" b="1">
                <a:solidFill>
                  <a:srgbClr val="5A6572"/>
                </a:solidFill>
                <a:latin typeface="Arial"/>
              </a:rPr>
              <a:t>the vet</a:t>
            </a:r>
            <a:r>
              <a:rPr sz="1400" b="0">
                <a:solidFill>
                  <a:srgbClr val="5A6572"/>
                </a:solidFill>
                <a:latin typeface="Arial"/>
              </a:rPr>
              <a:t> because it wasn’t eating.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Life at work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✊️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on strike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 tashlagan bo‘lmoq (norozilik belgisi sifatida)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bus drivers </a:t>
            </a:r>
            <a:r>
              <a:rPr sz="1400" b="1">
                <a:solidFill>
                  <a:srgbClr val="5A6572"/>
                </a:solidFill>
                <a:latin typeface="Arial"/>
              </a:rPr>
              <a:t>are on strike</a:t>
            </a:r>
            <a:r>
              <a:rPr sz="1400" b="0">
                <a:solidFill>
                  <a:srgbClr val="5A6572"/>
                </a:solidFill>
                <a:latin typeface="Arial"/>
              </a:rPr>
              <a:t>, so we have to walk to school.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📈️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promoted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lavozimga ko‘tarilmoq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dad </a:t>
            </a:r>
            <a:r>
              <a:rPr sz="1400" b="1">
                <a:solidFill>
                  <a:srgbClr val="5A6572"/>
                </a:solidFill>
                <a:latin typeface="Arial"/>
              </a:rPr>
              <a:t>was promoted</a:t>
            </a:r>
            <a:r>
              <a:rPr sz="1400" b="0">
                <a:solidFill>
                  <a:srgbClr val="5A6572"/>
                </a:solidFill>
                <a:latin typeface="Arial"/>
              </a:rPr>
              <a:t> to manager last year.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🕘️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work overtime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belgilangan vaqtdan ortiq (qo‘shimcha) ishlamoq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Nurses often </a:t>
            </a:r>
            <a:r>
              <a:rPr sz="1400" b="1">
                <a:solidFill>
                  <a:srgbClr val="5A6572"/>
                </a:solidFill>
                <a:latin typeface="Arial"/>
              </a:rPr>
              <a:t>work overtime</a:t>
            </a:r>
            <a:r>
              <a:rPr sz="1400" b="0">
                <a:solidFill>
                  <a:srgbClr val="5A6572"/>
                </a:solidFill>
                <a:latin typeface="Arial"/>
              </a:rPr>
              <a:t> when the hospital is busy.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📈️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pay rise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maosh oshishi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a year of hard work, she asked her boss for </a:t>
            </a:r>
            <a:r>
              <a:rPr sz="1400" b="1">
                <a:solidFill>
                  <a:srgbClr val="5A6572"/>
                </a:solidFill>
                <a:latin typeface="Arial"/>
              </a:rPr>
              <a:t>a pay rise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📦️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the sack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ishdan haydalmoq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was always late, so he </a:t>
            </a:r>
            <a:r>
              <a:rPr sz="1400" b="1">
                <a:solidFill>
                  <a:srgbClr val="5A6572"/>
                </a:solidFill>
                <a:latin typeface="Arial"/>
              </a:rPr>
              <a:t>got the sack</a:t>
            </a:r>
            <a:r>
              <a:rPr sz="1400" b="0">
                <a:solidFill>
                  <a:srgbClr val="5A6572"/>
                </a:solidFill>
                <a:latin typeface="Arial"/>
              </a:rPr>
              <a:t> after two months.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Life at work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✉️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resign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iste’foga chiqmoq, o‘z xohishi bilan ishdan ketmoq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She </a:t>
            </a:r>
            <a:r>
              <a:rPr sz="1400" b="1">
                <a:solidFill>
                  <a:srgbClr val="5A6572"/>
                </a:solidFill>
                <a:latin typeface="Arial"/>
              </a:rPr>
              <a:t>resigned</a:t>
            </a:r>
            <a:r>
              <a:rPr sz="1400" b="0">
                <a:solidFill>
                  <a:srgbClr val="5A6572"/>
                </a:solidFill>
                <a:latin typeface="Arial"/>
              </a:rPr>
              <a:t> because she wanted to start her own business.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👵️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pension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pensiya (nafaqa)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grandparents live on their </a:t>
            </a:r>
            <a:r>
              <a:rPr sz="1400" b="1">
                <a:solidFill>
                  <a:srgbClr val="5A6572"/>
                </a:solidFill>
                <a:latin typeface="Arial"/>
              </a:rPr>
              <a:t>pensions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🏭️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working conditions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 sharoitlari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miners went on strike because of their poor </a:t>
            </a:r>
            <a:r>
              <a:rPr sz="1400" b="1">
                <a:solidFill>
                  <a:srgbClr val="5A6572"/>
                </a:solidFill>
                <a:latin typeface="Arial"/>
              </a:rPr>
              <a:t>working conditions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🌻️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retirement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nafaqaga chiqish; nafaqadagi yillar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grandfather spends his </a:t>
            </a:r>
            <a:r>
              <a:rPr sz="1400" b="1">
                <a:solidFill>
                  <a:srgbClr val="5A6572"/>
                </a:solidFill>
                <a:latin typeface="Arial"/>
              </a:rPr>
              <a:t>retirement</a:t>
            </a:r>
            <a:r>
              <a:rPr sz="1400" b="0">
                <a:solidFill>
                  <a:srgbClr val="5A6572"/>
                </a:solidFill>
                <a:latin typeface="Arial"/>
              </a:rPr>
              <a:t> working in the garden.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Nouns with suffixes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🏊️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activity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mashg‘ulot, faoliyat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Swimming is my favourite weekend </a:t>
            </a:r>
            <a:r>
              <a:rPr sz="1400" b="1">
                <a:solidFill>
                  <a:srgbClr val="5A6572"/>
                </a:solidFill>
                <a:latin typeface="Arial"/>
              </a:rPr>
              <a:t>activity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😊️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enjoyment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zavq, huzur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Reading gives me a lot of </a:t>
            </a:r>
            <a:r>
              <a:rPr sz="1400" b="1">
                <a:solidFill>
                  <a:srgbClr val="5A6572"/>
                </a:solidFill>
                <a:latin typeface="Arial"/>
              </a:rPr>
              <a:t>enjoyment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💝️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kindness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mehribonlik, yaxshilik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Thank you for your </a:t>
            </a:r>
            <a:r>
              <a:rPr sz="1400" b="1">
                <a:solidFill>
                  <a:srgbClr val="5A6572"/>
                </a:solidFill>
                <a:latin typeface="Arial"/>
              </a:rPr>
              <a:t>kindness</a:t>
            </a:r>
            <a:r>
              <a:rPr sz="1400" b="0">
                <a:solidFill>
                  <a:srgbClr val="5A6572"/>
                </a:solidFill>
                <a:latin typeface="Arial"/>
              </a:rPr>
              <a:t> — you really helped me.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🗳️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majority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ko‘pchilik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The majority</a:t>
            </a:r>
            <a:r>
              <a:rPr sz="1400" b="0">
                <a:solidFill>
                  <a:srgbClr val="5A6572"/>
                </a:solidFill>
                <a:latin typeface="Arial"/>
              </a:rPr>
              <a:t> of the class voted for a trip to the mountains.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🎩️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politeness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xushmuomalalik, odob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Saying ‘please’ and ‘thank you’ is a sign of </a:t>
            </a:r>
            <a:r>
              <a:rPr sz="1400" b="1">
                <a:solidFill>
                  <a:srgbClr val="5A6572"/>
                </a:solidFill>
                <a:latin typeface="Arial"/>
              </a:rPr>
              <a:t>politeness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Nouns with suffixes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🏢️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employment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 bilan bandlik, ish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 isn’t easy to find </a:t>
            </a:r>
            <a:r>
              <a:rPr sz="1400" b="1">
                <a:solidFill>
                  <a:srgbClr val="5A6572"/>
                </a:solidFill>
                <a:latin typeface="Arial"/>
              </a:rPr>
              <a:t>employment</a:t>
            </a:r>
            <a:r>
              <a:rPr sz="1400" b="0">
                <a:solidFill>
                  <a:srgbClr val="5A6572"/>
                </a:solidFill>
                <a:latin typeface="Arial"/>
              </a:rPr>
              <a:t> in a small village.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🧲️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attraction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jozibali tomon, afzallik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For me, the main </a:t>
            </a:r>
            <a:r>
              <a:rPr sz="1400" b="1">
                <a:solidFill>
                  <a:srgbClr val="5A6572"/>
                </a:solidFill>
                <a:latin typeface="Arial"/>
              </a:rPr>
              <a:t>attraction</a:t>
            </a:r>
            <a:r>
              <a:rPr sz="1400" b="0">
                <a:solidFill>
                  <a:srgbClr val="5A6572"/>
                </a:solidFill>
                <a:latin typeface="Arial"/>
              </a:rPr>
              <a:t> of teaching is the long summer holiday.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💳️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payment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to‘lov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 can make </a:t>
            </a:r>
            <a:r>
              <a:rPr sz="1400" b="1">
                <a:solidFill>
                  <a:srgbClr val="5A6572"/>
                </a:solidFill>
                <a:latin typeface="Arial"/>
              </a:rPr>
              <a:t>the payment</a:t>
            </a:r>
            <a:r>
              <a:rPr sz="1400" b="0">
                <a:solidFill>
                  <a:srgbClr val="5A6572"/>
                </a:solidFill>
                <a:latin typeface="Arial"/>
              </a:rPr>
              <a:t> by card or in cash.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🏅️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promotion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lavozimga ko‘tarilish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If you work hard, you might get </a:t>
            </a:r>
            <a:r>
              <a:rPr sz="1400" b="1">
                <a:solidFill>
                  <a:srgbClr val="5A6572"/>
                </a:solidFill>
                <a:latin typeface="Arial"/>
              </a:rPr>
              <a:t>a promotion</a:t>
            </a:r>
            <a:r>
              <a:rPr sz="1400" b="0">
                <a:solidFill>
                  <a:srgbClr val="5A6572"/>
                </a:solidFill>
                <a:latin typeface="Arial"/>
              </a:rPr>
              <a:t> next year.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🛋️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laziness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dangasalik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His </a:t>
            </a:r>
            <a:r>
              <a:rPr sz="1400" b="1">
                <a:solidFill>
                  <a:srgbClr val="5A6572"/>
                </a:solidFill>
                <a:latin typeface="Arial"/>
              </a:rPr>
              <a:t>laziness</a:t>
            </a:r>
            <a:r>
              <a:rPr sz="1400" b="0">
                <a:solidFill>
                  <a:srgbClr val="5A6572"/>
                </a:solidFill>
                <a:latin typeface="Arial"/>
              </a:rPr>
              <a:t> made the whole team angry.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Getting a job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📺️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work in advertising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reklama sohasida ishlamoq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is creative, so she wants to </a:t>
            </a:r>
            <a:r>
              <a:rPr sz="1400" b="1">
                <a:solidFill>
                  <a:srgbClr val="5A6572"/>
                </a:solidFill>
                <a:latin typeface="Arial"/>
              </a:rPr>
              <a:t>work in advertising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🤝️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offer someone a job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kimgadir ish taklif qilmoq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hotel </a:t>
            </a:r>
            <a:r>
              <a:rPr sz="1400" b="1">
                <a:solidFill>
                  <a:srgbClr val="5A6572"/>
                </a:solidFill>
                <a:latin typeface="Arial"/>
              </a:rPr>
              <a:t>offered him a job</a:t>
            </a:r>
            <a:r>
              <a:rPr sz="1400" b="0">
                <a:solidFill>
                  <a:srgbClr val="5A6572"/>
                </a:solidFill>
                <a:latin typeface="Arial"/>
              </a:rPr>
              <a:t> as a receptionist.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🎓️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 degree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diplomga ega bo‘lmoq, oliy ma’lumotli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mother </a:t>
            </a:r>
            <a:r>
              <a:rPr sz="1400" b="1">
                <a:solidFill>
                  <a:srgbClr val="5A6572"/>
                </a:solidFill>
                <a:latin typeface="Arial"/>
              </a:rPr>
              <a:t>has a degree</a:t>
            </a:r>
            <a:r>
              <a:rPr sz="1400" b="0">
                <a:solidFill>
                  <a:srgbClr val="5A6572"/>
                </a:solidFill>
                <a:latin typeface="Arial"/>
              </a:rPr>
              <a:t> in economics.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Getting a job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📅️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take a day off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 kunga ishdan javob olmoq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</a:t>
            </a:r>
            <a:r>
              <a:rPr sz="1400" b="1">
                <a:solidFill>
                  <a:srgbClr val="5A6572"/>
                </a:solidFill>
                <a:latin typeface="Arial"/>
              </a:rPr>
              <a:t>took a day off</a:t>
            </a:r>
            <a:r>
              <a:rPr sz="1400" b="0">
                <a:solidFill>
                  <a:srgbClr val="5A6572"/>
                </a:solidFill>
                <a:latin typeface="Arial"/>
              </a:rPr>
              <a:t> to come to my concert.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📌️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notice an advertisement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e’longa ko‘zi tushmoq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noticed an advertisement</a:t>
            </a:r>
            <a:r>
              <a:rPr sz="1400" b="0">
                <a:solidFill>
                  <a:srgbClr val="5A6572"/>
                </a:solidFill>
                <a:latin typeface="Arial"/>
              </a:rPr>
              <a:t> for a summer job at the bus stop.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📨️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apply for a job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ishga ariza topshirmoq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 has </a:t>
            </a:r>
            <a:r>
              <a:rPr sz="1400" b="1">
                <a:solidFill>
                  <a:srgbClr val="5A6572"/>
                </a:solidFill>
                <a:latin typeface="Arial"/>
              </a:rPr>
              <a:t>applied for a job</a:t>
            </a:r>
            <a:r>
              <a:rPr sz="1400" b="0">
                <a:solidFill>
                  <a:srgbClr val="5A6572"/>
                </a:solidFill>
                <a:latin typeface="Arial"/>
              </a:rPr>
              <a:t> at a bank in Tashkent.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Word stress — the capital letters show the stressed syllable: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acCOUNtant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elecTRIcian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PLUMber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/ˈplʌmə/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LAbourer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MIner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maJORity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proMOtion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acTIVity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plumber has a silent b: /ˈplʌmə/. Stress moves: MAjor → maJORity, ACtive → acTIVity.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 ________ repairs water pipes in houses. (p…)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An ________ checks the money a company earns and spends. (a…)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train drivers are on ________, so there are no trains today.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He was late every day, so he got the ________.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When you work ________, you work more hours than usual.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After ten years at the bank, my aunt was ________ to head of department.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Our neighbours will never forget your ________. (kind)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shop wants the full ________ for the sofa by Friday. (pay)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Mum took a day ________ to look after my little brother.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After her interview, the bank offered my sister a ________.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Part A — write the correct form of the word in CAPITALS (10 items).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Part B — complete each phrase with ONE word.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Work alone first, then compare with your partner and check the spelling.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Describe a job from ex.1 without saying its name (This person works …). Your partner guesses.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job in ex.1 is the most useful, the most dangerous and the best-paid, in your opinion? Why?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Discuss: Is it ever right to go on strike? Would you work overtime for a pay rise? What matters more: good working conditions or a good pension?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Three jobs in one family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 my family nobody has the same job. My dad is a </a:t>
            </a:r>
            <a:r>
              <a:rPr sz="1600" b="1">
                <a:solidFill>
                  <a:srgbClr val="1E2A38"/>
                </a:solidFill>
                <a:latin typeface="Arial"/>
              </a:rPr>
              <a:t>civil engineer</a:t>
            </a:r>
            <a:r>
              <a:rPr sz="1600" b="0">
                <a:solidFill>
                  <a:srgbClr val="1E2A38"/>
                </a:solidFill>
                <a:latin typeface="Arial"/>
              </a:rPr>
              <a:t>: he plans roads and bridges, and he often has to </a:t>
            </a:r>
            <a:r>
              <a:rPr sz="1600" b="1">
                <a:solidFill>
                  <a:srgbClr val="1E2A38"/>
                </a:solidFill>
                <a:latin typeface="Arial"/>
              </a:rPr>
              <a:t>work overtime</a:t>
            </a:r>
            <a:r>
              <a:rPr sz="1600" b="0">
                <a:solidFill>
                  <a:srgbClr val="1E2A38"/>
                </a:solidFill>
                <a:latin typeface="Arial"/>
              </a:rPr>
              <a:t> when a project is late. Last year he </a:t>
            </a:r>
            <a:r>
              <a:rPr sz="1600" b="1">
                <a:solidFill>
                  <a:srgbClr val="1E2A38"/>
                </a:solidFill>
                <a:latin typeface="Arial"/>
              </a:rPr>
              <a:t>was promoted</a:t>
            </a:r>
            <a:r>
              <a:rPr sz="1600" b="0">
                <a:solidFill>
                  <a:srgbClr val="1E2A38"/>
                </a:solidFill>
                <a:latin typeface="Arial"/>
              </a:rPr>
              <a:t>, and the </a:t>
            </a:r>
            <a:r>
              <a:rPr sz="1600" b="1">
                <a:solidFill>
                  <a:srgbClr val="1E2A38"/>
                </a:solidFill>
                <a:latin typeface="Arial"/>
              </a:rPr>
              <a:t>promotion</a:t>
            </a:r>
            <a:r>
              <a:rPr sz="1600" b="0">
                <a:solidFill>
                  <a:srgbClr val="1E2A38"/>
                </a:solidFill>
                <a:latin typeface="Arial"/>
              </a:rPr>
              <a:t> came with </a:t>
            </a:r>
            <a:r>
              <a:rPr sz="1600" b="1">
                <a:solidFill>
                  <a:srgbClr val="1E2A38"/>
                </a:solidFill>
                <a:latin typeface="Arial"/>
              </a:rPr>
              <a:t>a pay rise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mum is an </a:t>
            </a:r>
            <a:r>
              <a:rPr sz="1600" b="1">
                <a:solidFill>
                  <a:srgbClr val="1E2A38"/>
                </a:solidFill>
                <a:latin typeface="Arial"/>
              </a:rPr>
              <a:t>accountant</a:t>
            </a:r>
            <a:r>
              <a:rPr sz="1600" b="0">
                <a:solidFill>
                  <a:srgbClr val="1E2A38"/>
                </a:solidFill>
                <a:latin typeface="Arial"/>
              </a:rPr>
              <a:t> in a hospital. She deals with all the </a:t>
            </a:r>
            <a:r>
              <a:rPr sz="1600" b="1">
                <a:solidFill>
                  <a:srgbClr val="1E2A38"/>
                </a:solidFill>
                <a:latin typeface="Arial"/>
              </a:rPr>
              <a:t>payments</a:t>
            </a:r>
            <a:r>
              <a:rPr sz="1600" b="0">
                <a:solidFill>
                  <a:srgbClr val="1E2A38"/>
                </a:solidFill>
                <a:latin typeface="Arial"/>
              </a:rPr>
              <a:t>, and she says the biggest </a:t>
            </a:r>
            <a:r>
              <a:rPr sz="1600" b="1">
                <a:solidFill>
                  <a:srgbClr val="1E2A38"/>
                </a:solidFill>
                <a:latin typeface="Arial"/>
              </a:rPr>
              <a:t>attraction</a:t>
            </a:r>
            <a:r>
              <a:rPr sz="1600" b="0">
                <a:solidFill>
                  <a:srgbClr val="1E2A38"/>
                </a:solidFill>
                <a:latin typeface="Arial"/>
              </a:rPr>
              <a:t> of her job is the friendly team. She </a:t>
            </a:r>
            <a:r>
              <a:rPr sz="1600" b="1">
                <a:solidFill>
                  <a:srgbClr val="1E2A38"/>
                </a:solidFill>
                <a:latin typeface="Arial"/>
              </a:rPr>
              <a:t>has a degree</a:t>
            </a:r>
            <a:r>
              <a:rPr sz="1600" b="0">
                <a:solidFill>
                  <a:srgbClr val="1E2A38"/>
                </a:solidFill>
                <a:latin typeface="Arial"/>
              </a:rPr>
              <a:t> in economics.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Three jobs in one family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older brother is an </a:t>
            </a:r>
            <a:r>
              <a:rPr sz="1600" b="1">
                <a:solidFill>
                  <a:srgbClr val="1E2A38"/>
                </a:solidFill>
                <a:latin typeface="Arial"/>
              </a:rPr>
              <a:t>electrician</a:t>
            </a:r>
            <a:r>
              <a:rPr sz="1600" b="0">
                <a:solidFill>
                  <a:srgbClr val="1E2A38"/>
                </a:solidFill>
                <a:latin typeface="Arial"/>
              </a:rPr>
              <a:t>. He </a:t>
            </a:r>
            <a:r>
              <a:rPr sz="1600" b="1">
                <a:solidFill>
                  <a:srgbClr val="1E2A38"/>
                </a:solidFill>
                <a:latin typeface="Arial"/>
              </a:rPr>
              <a:t>noticed an advertisement</a:t>
            </a:r>
            <a:r>
              <a:rPr sz="1600" b="0">
                <a:solidFill>
                  <a:srgbClr val="1E2A38"/>
                </a:solidFill>
                <a:latin typeface="Arial"/>
              </a:rPr>
              <a:t> two years ago, and a small company </a:t>
            </a:r>
            <a:r>
              <a:rPr sz="1600" b="1">
                <a:solidFill>
                  <a:srgbClr val="1E2A38"/>
                </a:solidFill>
                <a:latin typeface="Arial"/>
              </a:rPr>
              <a:t>offered him a job</a:t>
            </a:r>
            <a:r>
              <a:rPr sz="1600" b="0">
                <a:solidFill>
                  <a:srgbClr val="1E2A38"/>
                </a:solidFill>
                <a:latin typeface="Arial"/>
              </a:rPr>
              <a:t>. He gets a lot of </a:t>
            </a:r>
            <a:r>
              <a:rPr sz="1600" b="1">
                <a:solidFill>
                  <a:srgbClr val="1E2A38"/>
                </a:solidFill>
                <a:latin typeface="Arial"/>
              </a:rPr>
              <a:t>enjoyment</a:t>
            </a:r>
            <a:r>
              <a:rPr sz="1600" b="0">
                <a:solidFill>
                  <a:srgbClr val="1E2A38"/>
                </a:solidFill>
                <a:latin typeface="Arial"/>
              </a:rPr>
              <a:t> out of his work, but last month he nearly </a:t>
            </a:r>
            <a:r>
              <a:rPr sz="1600" b="1">
                <a:solidFill>
                  <a:srgbClr val="1E2A38"/>
                </a:solidFill>
                <a:latin typeface="Arial"/>
              </a:rPr>
              <a:t>got the sack</a:t>
            </a:r>
            <a:r>
              <a:rPr sz="1600" b="0">
                <a:solidFill>
                  <a:srgbClr val="1E2A38"/>
                </a:solidFill>
                <a:latin typeface="Arial"/>
              </a:rPr>
              <a:t> — he had forgotten an important meeting!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does the dad have to work overtime?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came with the dad’s promotion?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the biggest attraction of the mum’s job?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did the brother find his job?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did he nearly get the sack?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who is it?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ta’rifni aytaman, siz kasbni ayting.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deals with the water system in buildings → 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works in a government office →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digs coal or gold from underground → 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designs and builds roads and bridges → 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sells products to businesses → 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on strike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«ish tashlash»da; </a:t>
            </a:r>
            <a:r>
              <a:rPr sz="1600" b="1">
                <a:solidFill>
                  <a:srgbClr val="1E2A38"/>
                </a:solidFill>
                <a:latin typeface="Arial"/>
              </a:rPr>
              <a:t>get the sack</a:t>
            </a:r>
            <a:r>
              <a:rPr sz="1600" b="0">
                <a:solidFill>
                  <a:srgbClr val="1E2A38"/>
                </a:solidFill>
                <a:latin typeface="Arial"/>
              </a:rPr>
              <a:t> = </a:t>
            </a:r>
            <a:r>
              <a:rPr sz="1600" b="1">
                <a:solidFill>
                  <a:srgbClr val="1E2A38"/>
                </a:solidFill>
                <a:latin typeface="Arial"/>
              </a:rPr>
              <a:t>be fired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«ishdan haydalmoq»; </a:t>
            </a:r>
            <a:r>
              <a:rPr sz="1600" b="1">
                <a:solidFill>
                  <a:srgbClr val="1E2A38"/>
                </a:solidFill>
                <a:latin typeface="Arial"/>
              </a:rPr>
              <a:t>resign</a:t>
            </a:r>
            <a:r>
              <a:rPr sz="1600" b="0">
                <a:solidFill>
                  <a:srgbClr val="1E2A38"/>
                </a:solidFill>
                <a:latin typeface="Arial"/>
              </a:rPr>
              <a:t> — o‘z xohishi bilan ketish.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work overtime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«qo‘shimcha ishlamoq»; </a:t>
            </a:r>
            <a:r>
              <a:rPr sz="1600" b="1">
                <a:solidFill>
                  <a:srgbClr val="1E2A38"/>
                </a:solidFill>
                <a:latin typeface="Arial"/>
              </a:rPr>
              <a:t>be promoted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«lavozimi oshmoq», ot: </a:t>
            </a:r>
            <a:r>
              <a:rPr sz="1600" b="1">
                <a:solidFill>
                  <a:srgbClr val="1E2A38"/>
                </a:solidFill>
                <a:latin typeface="Arial"/>
              </a:rPr>
              <a:t>a promotion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-ness</a:t>
            </a:r>
            <a:r>
              <a:rPr sz="1600" b="0">
                <a:solidFill>
                  <a:srgbClr val="1E2A38"/>
                </a:solidFill>
                <a:latin typeface="Arial"/>
              </a:rPr>
              <a:t> sifatga, </a:t>
            </a:r>
            <a:r>
              <a:rPr sz="1600" b="1">
                <a:solidFill>
                  <a:srgbClr val="1E2A38"/>
                </a:solidFill>
                <a:latin typeface="Arial"/>
              </a:rPr>
              <a:t>-ment</a:t>
            </a:r>
            <a:r>
              <a:rPr sz="1600" b="0">
                <a:solidFill>
                  <a:srgbClr val="1E2A38"/>
                </a:solidFill>
                <a:latin typeface="Arial"/>
              </a:rPr>
              <a:t> va </a:t>
            </a:r>
            <a:r>
              <a:rPr sz="1600" b="1">
                <a:solidFill>
                  <a:srgbClr val="1E2A38"/>
                </a:solidFill>
                <a:latin typeface="Arial"/>
              </a:rPr>
              <a:t>-tion</a:t>
            </a:r>
            <a:r>
              <a:rPr sz="1600" b="0">
                <a:solidFill>
                  <a:srgbClr val="1E2A38"/>
                </a:solidFill>
                <a:latin typeface="Arial"/>
              </a:rPr>
              <a:t> ko‘pincha fe’lga qo‘shiladi; </a:t>
            </a:r>
            <a:r>
              <a:rPr sz="1600" b="1">
                <a:solidFill>
                  <a:srgbClr val="1E2A38"/>
                </a:solidFill>
                <a:latin typeface="Arial"/>
              </a:rPr>
              <a:t>-y</a:t>
            </a:r>
            <a:r>
              <a:rPr sz="1600" b="0">
                <a:solidFill>
                  <a:srgbClr val="1E2A38"/>
                </a:solidFill>
                <a:latin typeface="Arial"/>
              </a:rPr>
              <a:t> → </a:t>
            </a:r>
            <a:r>
              <a:rPr sz="1600" b="1">
                <a:solidFill>
                  <a:srgbClr val="1E2A38"/>
                </a:solidFill>
                <a:latin typeface="Arial"/>
              </a:rPr>
              <a:t>-i</a:t>
            </a:r>
            <a:r>
              <a:rPr sz="1600" b="0">
                <a:solidFill>
                  <a:srgbClr val="1E2A38"/>
                </a:solidFill>
                <a:latin typeface="Arial"/>
              </a:rPr>
              <a:t> (</a:t>
            </a:r>
            <a:r>
              <a:rPr sz="1600" b="1">
                <a:solidFill>
                  <a:srgbClr val="1E2A38"/>
                </a:solidFill>
                <a:latin typeface="Arial"/>
              </a:rPr>
              <a:t>lazy → laziness</a:t>
            </a:r>
            <a:r>
              <a:rPr sz="1600" b="0">
                <a:solidFill>
                  <a:srgbClr val="1E2A38"/>
                </a:solidFill>
                <a:latin typeface="Arial"/>
              </a:rPr>
              <a:t>), </a:t>
            </a:r>
            <a:r>
              <a:rPr sz="1600" b="1">
                <a:solidFill>
                  <a:srgbClr val="1E2A38"/>
                </a:solidFill>
                <a:latin typeface="Arial"/>
              </a:rPr>
              <a:t>-e</a:t>
            </a:r>
            <a:r>
              <a:rPr sz="1600" b="0">
                <a:solidFill>
                  <a:srgbClr val="1E2A38"/>
                </a:solidFill>
                <a:latin typeface="Arial"/>
              </a:rPr>
              <a:t> tushadi (</a:t>
            </a:r>
            <a:r>
              <a:rPr sz="1600" b="1">
                <a:solidFill>
                  <a:srgbClr val="1E2A38"/>
                </a:solidFill>
                <a:latin typeface="Arial"/>
              </a:rPr>
              <a:t>active → activity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civil servant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«davlat xizmatchisi», </a:t>
            </a:r>
            <a:r>
              <a:rPr sz="1600" b="1">
                <a:solidFill>
                  <a:srgbClr val="1E2A38"/>
                </a:solidFill>
                <a:latin typeface="Arial"/>
              </a:rPr>
              <a:t>civil engineer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«qurilish muhandisi»: </a:t>
            </a:r>
            <a:r>
              <a:rPr sz="1600" b="1">
                <a:solidFill>
                  <a:srgbClr val="1E2A38"/>
                </a:solidFill>
                <a:latin typeface="Arial"/>
              </a:rPr>
              <a:t>civil</a:t>
            </a:r>
            <a:r>
              <a:rPr sz="1600" b="0">
                <a:solidFill>
                  <a:srgbClr val="1E2A38"/>
                </a:solidFill>
                <a:latin typeface="Arial"/>
              </a:rPr>
              <a:t> ikkalasida ham «fuqarolik (harbiy emas)» ma’nosida, lekin kasblar butunlay boshqa.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miner</a:t>
            </a:r>
            <a:r>
              <a:rPr sz="1600" b="0">
                <a:solidFill>
                  <a:srgbClr val="1E2A38"/>
                </a:solidFill>
                <a:latin typeface="Arial"/>
              </a:rPr>
              <a:t> («konchi») va </a:t>
            </a:r>
            <a:r>
              <a:rPr sz="1600" b="1">
                <a:solidFill>
                  <a:srgbClr val="1E2A38"/>
                </a:solidFill>
                <a:latin typeface="Arial"/>
              </a:rPr>
              <a:t>minor</a:t>
            </a:r>
            <a:r>
              <a:rPr sz="1600" b="0">
                <a:solidFill>
                  <a:srgbClr val="1E2A38"/>
                </a:solidFill>
                <a:latin typeface="Arial"/>
              </a:rPr>
              <a:t> («kichik; voyaga yetmagan») bir xil talaffuz qilinadi — adashtirmang; </a:t>
            </a:r>
            <a:r>
              <a:rPr sz="1600" b="1">
                <a:solidFill>
                  <a:srgbClr val="1E2A38"/>
                </a:solidFill>
                <a:latin typeface="Arial"/>
              </a:rPr>
              <a:t>plumber</a:t>
            </a:r>
            <a:r>
              <a:rPr sz="1600" b="0">
                <a:solidFill>
                  <a:srgbClr val="1E2A38"/>
                </a:solidFill>
                <a:latin typeface="Arial"/>
              </a:rPr>
              <a:t> da b o‘qilmaydi.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B1+ Workbook p. 27, ex. 1–2.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35 items with the flashcards: sozlar.com/vocab/cards/?set=grade10-lesson27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eight sentences: four about jobs from ex.1 and four with nouns from ex.3 (one with each suffix).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Heurtelions · CC BY-SA 3.0 · https://commons.wikimedia.org/wiki/File:00486_couvreur.jpg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