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Speaking: Offers and Suggestions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Gapirish: yordam taklif qilish va taklif berish, ularga javob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Speaking: Making and responding to offers and suggestions.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81606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24253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U.S. Department of Agriculture · CC BY 2.0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which events they have been to and which they liked the most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Plan an event in pairs and complete the notes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offers (Why don't I …? Shall I …?) and suggestions (Let's ask … to …) and answer them (Phrase Bank)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the class about their event and vote (ex. 3)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36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 at p. 36, word list closed.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beshta tadbirdan qaysilariga borgansiz? Belgilang (✓) va qaysi biri ko‘proq yoqqanini ayting.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 dialog</a:t>
            </a:r>
            <a:r>
              <a:rPr sz="1600" b="0">
                <a:solidFill>
                  <a:srgbClr val="1E2A38"/>
                </a:solidFill>
                <a:latin typeface="Arial"/>
              </a:rPr>
              <a:t> — juftlikda o‘qing: Student A va Student B. Taklif qiluvchi gaplar tagiga chizing.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Savol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qaysi gap O‘ZI qilishni taklif qiladi (offer), qaysisi BIRGA qilishni (suggestion)?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Savol</a:t>
            </a:r>
            <a:r>
              <a:rPr sz="1600" b="0">
                <a:solidFill>
                  <a:srgbClr val="1E2A38"/>
                </a:solidFill>
                <a:latin typeface="Arial"/>
              </a:rPr>
              <a:t> — taklifga qanday javob berildi? Uchta javobni toping.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Keyin </a:t>
            </a:r>
            <a:r>
              <a:rPr sz="1600" b="1">
                <a:solidFill>
                  <a:srgbClr val="1E2A38"/>
                </a:solidFill>
                <a:latin typeface="Arial"/>
              </a:rPr>
              <a:t>Phrase Bank</a:t>
            </a:r>
            <a:r>
              <a:rPr sz="1600" b="0">
                <a:solidFill>
                  <a:srgbClr val="1E2A38"/>
                </a:solidFill>
                <a:latin typeface="Arial"/>
              </a:rPr>
              <a:t> ni o‘qing va javoblaringizni tekshiring.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p. 36 (dialogue)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Dialog — offer</a:t>
            </a:r>
            <a:r>
              <a:rPr sz="1600" b="0">
                <a:solidFill>
                  <a:srgbClr val="1E2A38"/>
                </a:solidFill>
                <a:latin typeface="Arial"/>
              </a:rPr>
              <a:t>: Why don't I bring some CDs?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Dialog — suggestions</a:t>
            </a:r>
            <a:r>
              <a:rPr sz="1600" b="0">
                <a:solidFill>
                  <a:srgbClr val="1E2A38"/>
                </a:solidFill>
                <a:latin typeface="Arial"/>
              </a:rPr>
              <a:t>: Let's organise a surprise party for our teacher. · We can invite everyone … · We can have the party at school.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Dialog — javoblar</a:t>
            </a:r>
            <a:r>
              <a:rPr sz="1600" b="0">
                <a:solidFill>
                  <a:srgbClr val="1E2A38"/>
                </a:solidFill>
                <a:latin typeface="Arial"/>
              </a:rPr>
              <a:t>: Great idea! · Yes, let's do that. · That's a good suggestion.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Events and parties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end-of-year party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o‘quv yili yakuni bazmi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class had an </a:t>
            </a:r>
            <a:r>
              <a:rPr sz="1400" b="1">
                <a:solidFill>
                  <a:srgbClr val="5A6572"/>
                </a:solidFill>
                <a:latin typeface="Arial"/>
              </a:rPr>
              <a:t>end-of-year party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school garden.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👨‍👩‍👧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family celebration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oilaviy bayram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Navruz is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family celebration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house.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wedding reception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to‘y ziyofati, to‘y bazmi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were three hundred guests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wedding reception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🎓️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school prom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maktab bitiruv kechasi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older students danced all night at the </a:t>
            </a:r>
            <a:r>
              <a:rPr sz="1400" b="1">
                <a:solidFill>
                  <a:srgbClr val="5A6572"/>
                </a:solidFill>
                <a:latin typeface="Arial"/>
              </a:rPr>
              <a:t>school prom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Events and parties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barbecue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ochiq havoda kabob ziyofati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Sunday we had a </a:t>
            </a:r>
            <a:r>
              <a:rPr sz="1400" b="1">
                <a:solidFill>
                  <a:srgbClr val="5A6572"/>
                </a:solidFill>
                <a:latin typeface="Arial"/>
              </a:rPr>
              <a:t>barbecue</a:t>
            </a:r>
            <a:r>
              <a:rPr sz="1400" b="0">
                <a:solidFill>
                  <a:srgbClr val="5A6572"/>
                </a:solidFill>
                <a:latin typeface="Arial"/>
              </a:rPr>
              <a:t> in Grandpa’s garden.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🎭️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fancy-dress party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kostyumli bazm, maskarad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went to a </a:t>
            </a:r>
            <a:r>
              <a:rPr sz="1400" b="1">
                <a:solidFill>
                  <a:srgbClr val="5A6572"/>
                </a:solidFill>
                <a:latin typeface="Arial"/>
              </a:rPr>
              <a:t>fancy-dress party</a:t>
            </a:r>
            <a:r>
              <a:rPr sz="1400" b="0">
                <a:solidFill>
                  <a:srgbClr val="5A6572"/>
                </a:solidFill>
                <a:latin typeface="Arial"/>
              </a:rPr>
              <a:t> as a pirate.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🏘️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street party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ko‘cha bayrami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neighbours had a </a:t>
            </a:r>
            <a:r>
              <a:rPr sz="1400" b="1">
                <a:solidFill>
                  <a:srgbClr val="5A6572"/>
                </a:solidFill>
                <a:latin typeface="Arial"/>
              </a:rPr>
              <a:t>street party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music and plov.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music festival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 festivali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Thousands of young people go to the </a:t>
            </a:r>
            <a:r>
              <a:rPr sz="1400" b="1">
                <a:solidFill>
                  <a:srgbClr val="5A6572"/>
                </a:solidFill>
                <a:latin typeface="Arial"/>
              </a:rPr>
              <a:t>music festival</a:t>
            </a:r>
            <a:r>
              <a:rPr sz="1400" b="0">
                <a:solidFill>
                  <a:srgbClr val="5A6572"/>
                </a:solidFill>
                <a:latin typeface="Arial"/>
              </a:rPr>
              <a:t> every summer.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Events and parties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🧺️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picnic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piknik, tabiat qo‘ynida ovqatlanish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have a </a:t>
            </a:r>
            <a:r>
              <a:rPr sz="1400" b="1">
                <a:solidFill>
                  <a:srgbClr val="5A6572"/>
                </a:solidFill>
                <a:latin typeface="Arial"/>
              </a:rPr>
              <a:t>picnic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park after the exams.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talent show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iste’dodlar tanlovi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don’t we organise a </a:t>
            </a:r>
            <a:r>
              <a:rPr sz="1400" b="1">
                <a:solidFill>
                  <a:srgbClr val="5A6572"/>
                </a:solidFill>
                <a:latin typeface="Arial"/>
              </a:rPr>
              <a:t>talent show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whole school?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fun event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qiziqarli, maroqli tadbir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sports day was a really </a:t>
            </a:r>
            <a:r>
              <a:rPr sz="1400" b="1">
                <a:solidFill>
                  <a:srgbClr val="5A6572"/>
                </a:solidFill>
                <a:latin typeface="Arial"/>
              </a:rPr>
              <a:t>fun event</a:t>
            </a:r>
            <a:r>
              <a:rPr sz="1400" b="0">
                <a:solidFill>
                  <a:srgbClr val="5A6572"/>
                </a:solidFill>
                <a:latin typeface="Arial"/>
              </a:rPr>
              <a:t> for everyone.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Planning together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offer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 (yordam berishni taklif qilish)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Thanks for your </a:t>
            </a:r>
            <a:r>
              <a:rPr sz="1400" b="1">
                <a:solidFill>
                  <a:srgbClr val="5A6572"/>
                </a:solidFill>
                <a:latin typeface="Arial"/>
              </a:rPr>
              <a:t>offer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can carry the bag myself.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🙋️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offer to help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yordam berishni taklif qilmoq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Bobur always </a:t>
            </a:r>
            <a:r>
              <a:rPr sz="1400" b="1">
                <a:solidFill>
                  <a:srgbClr val="5A6572"/>
                </a:solidFill>
                <a:latin typeface="Arial"/>
              </a:rPr>
              <a:t>offers to help</a:t>
            </a:r>
            <a:r>
              <a:rPr sz="1400" b="0">
                <a:solidFill>
                  <a:srgbClr val="5A6572"/>
                </a:solidFill>
                <a:latin typeface="Arial"/>
              </a:rPr>
              <a:t> when we tidy the classroom.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suggestion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taklif, fikr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Nodira made a good </a:t>
            </a:r>
            <a:r>
              <a:rPr sz="1400" b="1">
                <a:solidFill>
                  <a:srgbClr val="5A6572"/>
                </a:solidFill>
                <a:latin typeface="Arial"/>
              </a:rPr>
              <a:t>suggestion</a:t>
            </a:r>
            <a:r>
              <a:rPr sz="1400" b="0">
                <a:solidFill>
                  <a:srgbClr val="5A6572"/>
                </a:solidFill>
                <a:latin typeface="Arial"/>
              </a:rPr>
              <a:t>: a picnic by the river.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Planning together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choose a date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sana (kun) belgilamoq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First we need to </a:t>
            </a:r>
            <a:r>
              <a:rPr sz="1400" b="1">
                <a:solidFill>
                  <a:srgbClr val="5A6572"/>
                </a:solidFill>
                <a:latin typeface="Arial"/>
              </a:rPr>
              <a:t>choose a date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party.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vote on (sth)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(biror masala) bo‘yicha ovoz bermoq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</a:t>
            </a:r>
            <a:r>
              <a:rPr sz="1400" b="1">
                <a:solidFill>
                  <a:srgbClr val="5A6572"/>
                </a:solidFill>
                <a:latin typeface="Arial"/>
              </a:rPr>
              <a:t>vote on</a:t>
            </a:r>
            <a:r>
              <a:rPr sz="1400" b="0">
                <a:solidFill>
                  <a:srgbClr val="5A6572"/>
                </a:solidFill>
                <a:latin typeface="Arial"/>
              </a:rPr>
              <a:t> the best idea for the class party.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hands 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qo‘l ko‘taring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Who wants a picnic? </a:t>
            </a:r>
            <a:r>
              <a:rPr sz="1400" b="1">
                <a:solidFill>
                  <a:srgbClr val="5A6572"/>
                </a:solidFill>
                <a:latin typeface="Arial"/>
              </a:rPr>
              <a:t>Hands up</a:t>
            </a:r>
            <a:r>
              <a:rPr sz="1400" b="0">
                <a:solidFill>
                  <a:srgbClr val="5A6572"/>
                </a:solidFill>
                <a:latin typeface="Arial"/>
              </a:rPr>
              <a:t>, please!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Jobs for the party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🥤️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buy the drinks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ichimliklarni sotib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Why don’t I </a:t>
            </a:r>
            <a:r>
              <a:rPr sz="1400" b="1">
                <a:solidFill>
                  <a:srgbClr val="5A6572"/>
                </a:solidFill>
                <a:latin typeface="Arial"/>
              </a:rPr>
              <a:t>buy the drinks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picnic?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sandwiches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buterbrod tayyorlamoq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Shall I </a:t>
            </a:r>
            <a:r>
              <a:rPr sz="1400" b="1">
                <a:solidFill>
                  <a:srgbClr val="5A6572"/>
                </a:solidFill>
                <a:latin typeface="Arial"/>
              </a:rPr>
              <a:t>make sandwiches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picnic?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set the table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dasturxon tuzamoq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help me </a:t>
            </a:r>
            <a:r>
              <a:rPr sz="1400" b="1">
                <a:solidFill>
                  <a:srgbClr val="5A6572"/>
                </a:solidFill>
                <a:latin typeface="Arial"/>
              </a:rPr>
              <a:t>set the table</a:t>
            </a:r>
            <a:r>
              <a:rPr sz="1400" b="0">
                <a:solidFill>
                  <a:srgbClr val="5A6572"/>
                </a:solidFill>
                <a:latin typeface="Arial"/>
              </a:rPr>
              <a:t> before the guests arrive?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🧽️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do the washing-up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idish-tovoq yuvmoq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the party, I’ll </a:t>
            </a:r>
            <a:r>
              <a:rPr sz="1400" b="1">
                <a:solidFill>
                  <a:srgbClr val="5A6572"/>
                </a:solidFill>
                <a:latin typeface="Arial"/>
              </a:rPr>
              <a:t>do the washing-up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brother.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Jobs for the party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choose the music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musiqani tanlamoq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Let’s ask Javlon to </a:t>
            </a:r>
            <a:r>
              <a:rPr sz="1400" b="1">
                <a:solidFill>
                  <a:srgbClr val="5A6572"/>
                </a:solidFill>
                <a:latin typeface="Arial"/>
              </a:rPr>
              <a:t>choose the music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party.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🪑️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carry the chairs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stullarni tashimoq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Shall I </a:t>
            </a:r>
            <a:r>
              <a:rPr sz="1400" b="1">
                <a:solidFill>
                  <a:srgbClr val="5A6572"/>
                </a:solidFill>
                <a:latin typeface="Arial"/>
              </a:rPr>
              <a:t>carry the chairs</a:t>
            </a:r>
            <a:r>
              <a:rPr sz="1400" b="0">
                <a:solidFill>
                  <a:srgbClr val="5A6572"/>
                </a:solidFill>
                <a:latin typeface="Arial"/>
              </a:rPr>
              <a:t> into the hall?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🚗️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give (sb) a lift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(kimnidir) mashinada olib borib qo‘ymoq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can </a:t>
            </a:r>
            <a:r>
              <a:rPr sz="1400" b="1">
                <a:solidFill>
                  <a:srgbClr val="5A6572"/>
                </a:solidFill>
                <a:latin typeface="Arial"/>
              </a:rPr>
              <a:t>give us a lift</a:t>
            </a:r>
            <a:r>
              <a:rPr sz="1400" b="0">
                <a:solidFill>
                  <a:srgbClr val="5A6572"/>
                </a:solidFill>
                <a:latin typeface="Arial"/>
              </a:rPr>
              <a:t> to the park.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🔊️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speaker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kolonka (musiqa karnayi)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need a big </a:t>
            </a:r>
            <a:r>
              <a:rPr sz="1400" b="1">
                <a:solidFill>
                  <a:srgbClr val="5A6572"/>
                </a:solidFill>
                <a:latin typeface="Arial"/>
              </a:rPr>
              <a:t>speaker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music.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Roads and directions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the corner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burchakda, muyulishda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bakery is </a:t>
            </a:r>
            <a:r>
              <a:rPr sz="1400" b="1">
                <a:solidFill>
                  <a:srgbClr val="5A6572"/>
                </a:solidFill>
                <a:latin typeface="Arial"/>
              </a:rPr>
              <a:t>on the corner</a:t>
            </a:r>
            <a:r>
              <a:rPr sz="1400" b="0">
                <a:solidFill>
                  <a:srgbClr val="5A6572"/>
                </a:solidFill>
                <a:latin typeface="Arial"/>
              </a:rPr>
              <a:t> of Navoi Street.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🏙️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street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ko‘cha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lives on a quiet </a:t>
            </a:r>
            <a:r>
              <a:rPr sz="1400" b="1">
                <a:solidFill>
                  <a:srgbClr val="5A6572"/>
                </a:solidFill>
                <a:latin typeface="Arial"/>
              </a:rPr>
              <a:t>street</a:t>
            </a:r>
            <a:r>
              <a:rPr sz="1400" b="0">
                <a:solidFill>
                  <a:srgbClr val="5A6572"/>
                </a:solidFill>
                <a:latin typeface="Arial"/>
              </a:rPr>
              <a:t> in Samarkand.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yaqinida, yonida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party is at a café </a:t>
            </a:r>
            <a:r>
              <a:rPr sz="1400" b="1">
                <a:solidFill>
                  <a:srgbClr val="5A6572"/>
                </a:solidFill>
                <a:latin typeface="Arial"/>
              </a:rPr>
              <a:t>near</a:t>
            </a:r>
            <a:r>
              <a:rPr sz="1400" b="0">
                <a:solidFill>
                  <a:srgbClr val="5A6572"/>
                </a:solidFill>
                <a:latin typeface="Arial"/>
              </a:rPr>
              <a:t> the bus station.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⬇️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come down the road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yo‘l bo‘ylab kelmoq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Come down the road</a:t>
            </a:r>
            <a:r>
              <a:rPr sz="1400" b="0">
                <a:solidFill>
                  <a:srgbClr val="5A6572"/>
                </a:solidFill>
                <a:latin typeface="Arial"/>
              </a:rPr>
              <a:t> and you will see our school.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Roads and directions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your left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chap tomoningizda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Walk past the bank, and the park is </a:t>
            </a:r>
            <a:r>
              <a:rPr sz="1400" b="1">
                <a:solidFill>
                  <a:srgbClr val="5A6572"/>
                </a:solidFill>
                <a:latin typeface="Arial"/>
              </a:rPr>
              <a:t>on your left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turn left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chapga burilmoq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Turn left</a:t>
            </a:r>
            <a:r>
              <a:rPr sz="1400" b="0">
                <a:solidFill>
                  <a:srgbClr val="5A6572"/>
                </a:solidFill>
                <a:latin typeface="Arial"/>
              </a:rPr>
              <a:t> at the bank and you’ll see the café.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past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yonidan o‘tib ketmoq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Go past</a:t>
            </a:r>
            <a:r>
              <a:rPr sz="1400" b="0">
                <a:solidFill>
                  <a:srgbClr val="5A6572"/>
                </a:solidFill>
                <a:latin typeface="Arial"/>
              </a:rPr>
              <a:t> the school, and the shop is on your right.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end-of-year party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Nodira:</a:t>
            </a:r>
            <a:r>
              <a:rPr sz="1600" b="0">
                <a:solidFill>
                  <a:srgbClr val="1E2A38"/>
                </a:solidFill>
                <a:latin typeface="Arial"/>
              </a:rPr>
              <a:t> The holidays start in two weeks. What event shall we choose for the end of the year?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Sardor:</a:t>
            </a:r>
            <a:r>
              <a:rPr sz="1600" b="0">
                <a:solidFill>
                  <a:srgbClr val="1E2A38"/>
                </a:solidFill>
                <a:latin typeface="Arial"/>
              </a:rPr>
              <a:t> Let's organise a </a:t>
            </a:r>
            <a:r>
              <a:rPr sz="1600" b="1">
                <a:solidFill>
                  <a:srgbClr val="1E2A38"/>
                </a:solidFill>
                <a:latin typeface="Arial"/>
              </a:rPr>
              <a:t>picnic</a:t>
            </a:r>
            <a:r>
              <a:rPr sz="1600" b="0">
                <a:solidFill>
                  <a:srgbClr val="1E2A38"/>
                </a:solidFill>
                <a:latin typeface="Arial"/>
              </a:rPr>
              <a:t> for our class. We can invite everyone in our class — and our teacher too.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Nodira:</a:t>
            </a:r>
            <a:r>
              <a:rPr sz="1600" b="0">
                <a:solidFill>
                  <a:srgbClr val="1E2A38"/>
                </a:solidFill>
                <a:latin typeface="Arial"/>
              </a:rPr>
              <a:t> That's a good </a:t>
            </a:r>
            <a:r>
              <a:rPr sz="1600" b="1">
                <a:solidFill>
                  <a:srgbClr val="1E2A38"/>
                </a:solidFill>
                <a:latin typeface="Arial"/>
              </a:rPr>
              <a:t>suggestion</a:t>
            </a:r>
            <a:r>
              <a:rPr sz="1600" b="0">
                <a:solidFill>
                  <a:srgbClr val="1E2A38"/>
                </a:solidFill>
                <a:latin typeface="Arial"/>
              </a:rPr>
              <a:t>. But how can people get there? The park is quite far.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Sardor:</a:t>
            </a:r>
            <a:r>
              <a:rPr sz="1600" b="0">
                <a:solidFill>
                  <a:srgbClr val="1E2A38"/>
                </a:solidFill>
                <a:latin typeface="Arial"/>
              </a:rPr>
              <a:t> By bus. It's </a:t>
            </a:r>
            <a:r>
              <a:rPr sz="1600" b="1">
                <a:solidFill>
                  <a:srgbClr val="1E2A38"/>
                </a:solidFill>
                <a:latin typeface="Arial"/>
              </a:rPr>
              <a:t>near</a:t>
            </a:r>
            <a:r>
              <a:rPr sz="1600" b="0">
                <a:solidFill>
                  <a:srgbClr val="1E2A38"/>
                </a:solidFill>
                <a:latin typeface="Arial"/>
              </a:rPr>
              <a:t> the bus station, so it's easy.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Nodira:</a:t>
            </a:r>
            <a:r>
              <a:rPr sz="1600" b="0">
                <a:solidFill>
                  <a:srgbClr val="1E2A38"/>
                </a:solidFill>
                <a:latin typeface="Arial"/>
              </a:rPr>
              <a:t> OK. What else do we need to organise? Music? Games?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Sardor:</a:t>
            </a:r>
            <a:r>
              <a:rPr sz="1600" b="0">
                <a:solidFill>
                  <a:srgbClr val="1E2A38"/>
                </a:solidFill>
                <a:latin typeface="Arial"/>
              </a:rPr>
              <a:t> Why don't I bring my </a:t>
            </a:r>
            <a:r>
              <a:rPr sz="1600" b="1">
                <a:solidFill>
                  <a:srgbClr val="1E2A38"/>
                </a:solidFill>
                <a:latin typeface="Arial"/>
              </a:rPr>
              <a:t>speaker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choose the music</a:t>
            </a:r>
            <a:r>
              <a:rPr sz="1600" b="0">
                <a:solidFill>
                  <a:srgbClr val="1E2A38"/>
                </a:solidFill>
                <a:latin typeface="Arial"/>
              </a:rPr>
              <a:t>? And let's ask Javlon to organise some games — he's good at that.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Nodira:</a:t>
            </a:r>
            <a:r>
              <a:rPr sz="1600" b="0">
                <a:solidFill>
                  <a:srgbClr val="1E2A38"/>
                </a:solidFill>
                <a:latin typeface="Arial"/>
              </a:rPr>
              <a:t> Yes, let's do that. And food? What do guests need to bring?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end-of-year party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Sardor:</a:t>
            </a:r>
            <a:r>
              <a:rPr sz="1600" b="0">
                <a:solidFill>
                  <a:srgbClr val="1E2A38"/>
                </a:solidFill>
                <a:latin typeface="Arial"/>
              </a:rPr>
              <a:t> Everyone can bring one thing — fruit, bread, juice. I can </a:t>
            </a:r>
            <a:r>
              <a:rPr sz="1600" b="1">
                <a:solidFill>
                  <a:srgbClr val="1E2A38"/>
                </a:solidFill>
                <a:latin typeface="Arial"/>
              </a:rPr>
              <a:t>make sandwiches</a:t>
            </a:r>
            <a:r>
              <a:rPr sz="1600" b="0">
                <a:solidFill>
                  <a:srgbClr val="1E2A38"/>
                </a:solidFill>
                <a:latin typeface="Arial"/>
              </a:rPr>
              <a:t>. Shall I write the list?</a:t>
            </a:r>
          </a:p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Nodira:</a:t>
            </a:r>
            <a:r>
              <a:rPr sz="1600" b="0">
                <a:solidFill>
                  <a:srgbClr val="1E2A38"/>
                </a:solidFill>
                <a:latin typeface="Arial"/>
              </a:rPr>
              <a:t> Yes, please. That would be great. Tomorrow we can tell the class and </a:t>
            </a:r>
            <a:r>
              <a:rPr sz="1600" b="1">
                <a:solidFill>
                  <a:srgbClr val="1E2A38"/>
                </a:solidFill>
                <a:latin typeface="Arial"/>
              </a:rPr>
              <a:t>vote on</a:t>
            </a:r>
            <a:r>
              <a:rPr sz="1600" b="0">
                <a:solidFill>
                  <a:srgbClr val="1E2A38"/>
                </a:solidFill>
                <a:latin typeface="Arial"/>
              </a:rPr>
              <a:t> the date!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event does Sardor suggest?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can people get to the park?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Sardor offer to bring?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going to organise the games?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offer and one suggestion in the dialogue.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offer or suggestion?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gapni aytaman, siz ayting: offer (o‘zim qilaman) yoki suggestion (taklif)? Keyin javob bering.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don't I buy the drinks?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Let's ask Aziz to choose the music.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Shall I carry the chairs?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Shall I make sandwiches?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Let's have a barbecue in the garden.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Offer va suggestion — Phrase Bank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Offer</a:t>
            </a:r>
            <a:r>
              <a:rPr sz="1800" b="0">
                <a:solidFill>
                  <a:srgbClr val="1E2A38"/>
                </a:solidFill>
                <a:latin typeface="Arial"/>
              </a:rPr>
              <a:t> — O‘ZIM qilaman: </a:t>
            </a:r>
            <a:r>
              <a:rPr sz="1800" b="1">
                <a:solidFill>
                  <a:srgbClr val="1E2A38"/>
                </a:solidFill>
                <a:latin typeface="Arial"/>
              </a:rPr>
              <a:t>Why don't I bring some CDs?</a:t>
            </a:r>
            <a:r>
              <a:rPr sz="1800" b="0">
                <a:solidFill>
                  <a:srgbClr val="1E2A38"/>
                </a:solidFill>
                <a:latin typeface="Arial"/>
              </a:rPr>
              <a:t> · </a:t>
            </a:r>
            <a:r>
              <a:rPr sz="1800" b="1">
                <a:solidFill>
                  <a:srgbClr val="1E2A38"/>
                </a:solidFill>
                <a:latin typeface="Arial"/>
              </a:rPr>
              <a:t>Shall I …?</a:t>
            </a:r>
            <a:r>
              <a:rPr sz="1800" b="0">
                <a:solidFill>
                  <a:srgbClr val="1E2A38"/>
                </a:solidFill>
                <a:latin typeface="Arial"/>
              </a:rPr>
              <a:t> · </a:t>
            </a:r>
            <a:r>
              <a:rPr sz="1800" b="1">
                <a:solidFill>
                  <a:srgbClr val="1E2A38"/>
                </a:solidFill>
                <a:latin typeface="Arial"/>
              </a:rPr>
              <a:t>I'll … if you like.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Suggestion</a:t>
            </a:r>
            <a:r>
              <a:rPr sz="1800" b="0">
                <a:solidFill>
                  <a:srgbClr val="1E2A38"/>
                </a:solidFill>
                <a:latin typeface="Arial"/>
              </a:rPr>
              <a:t> — BIRGA yoki BOSHQA odam qilsin: </a:t>
            </a:r>
            <a:r>
              <a:rPr sz="1800" b="1">
                <a:solidFill>
                  <a:srgbClr val="1E2A38"/>
                </a:solidFill>
                <a:latin typeface="Arial"/>
              </a:rPr>
              <a:t>Let's ask David to bring decorations.</a:t>
            </a:r>
            <a:r>
              <a:rPr sz="1800" b="0">
                <a:solidFill>
                  <a:srgbClr val="1E2A38"/>
                </a:solidFill>
                <a:latin typeface="Arial"/>
              </a:rPr>
              <a:t> · </a:t>
            </a:r>
            <a:r>
              <a:rPr sz="1800" b="1">
                <a:solidFill>
                  <a:srgbClr val="1E2A38"/>
                </a:solidFill>
                <a:latin typeface="Arial"/>
              </a:rPr>
              <a:t>Will you …?</a:t>
            </a:r>
            <a:r>
              <a:rPr sz="1800" b="0">
                <a:solidFill>
                  <a:srgbClr val="1E2A38"/>
                </a:solidFill>
                <a:latin typeface="Arial"/>
              </a:rPr>
              <a:t> — iltimos (request): </a:t>
            </a:r>
            <a:r>
              <a:rPr sz="1800" b="1">
                <a:solidFill>
                  <a:srgbClr val="1E2A38"/>
                </a:solidFill>
                <a:latin typeface="Arial"/>
              </a:rPr>
              <a:t>Will you make a cake?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Why don't I / Shall I / Let's</a:t>
            </a:r>
            <a:r>
              <a:rPr sz="1800" b="0">
                <a:solidFill>
                  <a:srgbClr val="1E2A38"/>
                </a:solidFill>
                <a:latin typeface="Arial"/>
              </a:rPr>
              <a:t> + fe’lning o‘zi (to‘siz): </a:t>
            </a:r>
            <a:r>
              <a:rPr sz="1800" b="1">
                <a:solidFill>
                  <a:srgbClr val="1E2A38"/>
                </a:solidFill>
                <a:latin typeface="Arial"/>
              </a:rPr>
              <a:t>Why don't I bring</a:t>
            </a:r>
            <a:r>
              <a:rPr sz="1800" b="0">
                <a:solidFill>
                  <a:srgbClr val="1E2A38"/>
                </a:solidFill>
                <a:latin typeface="Arial"/>
              </a:rPr>
              <a:t>; lekin </a:t>
            </a:r>
            <a:r>
              <a:rPr sz="1800" b="1">
                <a:solidFill>
                  <a:srgbClr val="1E2A38"/>
                </a:solidFill>
                <a:latin typeface="Arial"/>
              </a:rPr>
              <a:t>ask sb to</a:t>
            </a:r>
            <a:r>
              <a:rPr sz="1800" b="0">
                <a:solidFill>
                  <a:srgbClr val="1E2A38"/>
                </a:solidFill>
                <a:latin typeface="Arial"/>
              </a:rPr>
              <a:t> bring.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Ha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That's a good suggestion. · Great idea! · Yes, let's do that. · Yes, please. That would be great.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Yo‘q (muloyim)</a:t>
            </a:r>
            <a:r>
              <a:rPr sz="1800" b="0">
                <a:solidFill>
                  <a:srgbClr val="1E2A38"/>
                </a:solidFill>
                <a:latin typeface="Arial"/>
              </a:rPr>
              <a:t>: </a:t>
            </a:r>
            <a:r>
              <a:rPr sz="1800" b="1">
                <a:solidFill>
                  <a:srgbClr val="1E2A38"/>
                </a:solidFill>
                <a:latin typeface="Arial"/>
              </a:rPr>
              <a:t>No, thanks. I can do it. · I'm not sure that's a good idea.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SoundSpot (p. 36): Road yoki Street — urg‘u qayerda?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47 London ROAD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47 LONdon Street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10 Downing ROAD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10 DOWNing Street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The party's at 17 MARket Street. It's near Castle ROAD.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Come down Market ROAD and 22 CAStle Street is on your left.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Street — urg‘u nomda; Road — urg‘u Road da.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SOUNDSPOT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A2, p. 36 (SoundSpot)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SoundSpot 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a (London ROAD) · 2 b (LONdon Street) · 3 a (Downing ROAD) · 4 b (DOWNing Street)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Qoida</a:t>
            </a:r>
            <a:r>
              <a:rPr sz="1600" b="0">
                <a:solidFill>
                  <a:srgbClr val="1E2A38"/>
                </a:solidFill>
                <a:latin typeface="Arial"/>
              </a:rPr>
              <a:t>: … Street — urg‘u ko‘cha NOMIDA; … Road — urg‘u ROAD da.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'________ don't I bring some games?' 'Great idea!'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'________ you make a cake for the party?' 'Yes, I will!'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Let's ask Malika ________ bring her camera.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'We could have it outdoors.' 'That's a good ________.'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'Shall I ________ you with the bags?' 'Yes, please.'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'Do you want me to wash the cups?' 'No, ________. I can do it.'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'The park is very far.' 'Don't worry — my dad can ________ us a lift.'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Let's vote ________ the date — hands up!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Come down Market Road and the café is on your ________.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11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Speaking ex.2: choose an event with your partner (a picnic, a barbecue, a talent show, a street party …) and complete the notes: who to invite, where, how to get there, when, what else, what to bring.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1E2A38"/>
                </a:solidFill>
                <a:latin typeface="Arial"/>
              </a:rPr>
              <a:t>Use at least three offers and three suggestions from the Phrase Bank (Shall I carry the chairs? Let's ask Javlon to choose the music.); answer each one (That's a good suggestion. / Yes, let's do that. / No, thanks …).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Speaking ex.3: tell the class about your event and why it's exciting. Then vote on the party you want to go to!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Offer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yordam taklifi (o‘zim qilaman): </a:t>
            </a:r>
            <a:r>
              <a:rPr sz="1600" b="1">
                <a:solidFill>
                  <a:srgbClr val="1E2A38"/>
                </a:solidFill>
                <a:latin typeface="Arial"/>
              </a:rPr>
              <a:t>Why don't I …? Shall I …?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«…aymi?», «…sam-chi?».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Suggestion</a:t>
            </a:r>
            <a:r>
              <a:rPr sz="1600" b="0">
                <a:solidFill>
                  <a:srgbClr val="1E2A38"/>
                </a:solidFill>
                <a:latin typeface="Arial"/>
              </a:rPr>
              <a:t> — taklif (birga qilaylik): </a:t>
            </a:r>
            <a:r>
              <a:rPr sz="1600" b="1">
                <a:solidFill>
                  <a:srgbClr val="1E2A38"/>
                </a:solidFill>
                <a:latin typeface="Arial"/>
              </a:rPr>
              <a:t>Let's …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«…aylik».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Great idea!</a:t>
            </a:r>
            <a:r>
              <a:rPr sz="1600" b="0">
                <a:solidFill>
                  <a:srgbClr val="1E2A38"/>
                </a:solidFill>
                <a:latin typeface="Arial"/>
              </a:rPr>
              <a:t> 11-darsda o‘tilgan — Phrase Bankdagi javoblardan biri.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Will you …?</a:t>
            </a:r>
            <a:r>
              <a:rPr sz="1600" b="0">
                <a:solidFill>
                  <a:srgbClr val="1E2A38"/>
                </a:solidFill>
                <a:latin typeface="Arial"/>
              </a:rPr>
              <a:t> — iltimos: «…asizmi?»; </a:t>
            </a:r>
            <a:r>
              <a:rPr sz="1600" b="1">
                <a:solidFill>
                  <a:srgbClr val="1E2A38"/>
                </a:solidFill>
                <a:latin typeface="Arial"/>
              </a:rPr>
              <a:t>ask sb to do</a:t>
            </a:r>
            <a:r>
              <a:rPr sz="1600" b="0">
                <a:solidFill>
                  <a:srgbClr val="1E2A38"/>
                </a:solidFill>
                <a:latin typeface="Arial"/>
              </a:rPr>
              <a:t> — kimdandir biror ishni so‘ramoq.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… Street</a:t>
            </a:r>
            <a:r>
              <a:rPr sz="1600" b="0">
                <a:solidFill>
                  <a:srgbClr val="1E2A38"/>
                </a:solidFill>
                <a:latin typeface="Arial"/>
              </a:rPr>
              <a:t> da urg‘u nomga: </a:t>
            </a:r>
            <a:r>
              <a:rPr sz="1600" b="1">
                <a:solidFill>
                  <a:srgbClr val="1E2A38"/>
                </a:solidFill>
                <a:latin typeface="Arial"/>
              </a:rPr>
              <a:t>DOWNing Street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… Road</a:t>
            </a:r>
            <a:r>
              <a:rPr sz="1600" b="0">
                <a:solidFill>
                  <a:srgbClr val="1E2A38"/>
                </a:solidFill>
                <a:latin typeface="Arial"/>
              </a:rPr>
              <a:t> da Road ga: </a:t>
            </a:r>
            <a:r>
              <a:rPr sz="1600" b="1">
                <a:solidFill>
                  <a:srgbClr val="1E2A38"/>
                </a:solidFill>
                <a:latin typeface="Arial"/>
              </a:rPr>
              <a:t>London ROAD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Prepare a dialogue: making and responding to offers (8–10 lines).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32 items with the flashcards: sozlar.com/vocab/cards/?set=grade8-lesson27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Use at least two offers (Why don't I …? / Shall I …?) and two answers (Yes, please. / No, thanks.); add three party jobs from the cards (set the table, carry the chairs …).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U.S. Department of Agriculture · CC BY 2.0 · https://commons.wikimedia.org/wiki/File:10di1418-0008_-_Flickr_-_USDAgov.jpg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