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Speaking: Asking and Answering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Gapirish: savol berish va javob qaytarish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Speaking: asking and answering questions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21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68592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Oregon Department of Transportation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the interview questions and write three questions of their own (p. 36 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Cross out the words we don’t need in six answers (p. 36 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the Phrase Bank answers: (At) eight o’clock. / In a little village. / Because I love 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Interview a partner: short first answer + extra information (p. 36 ex. 3)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Try alone first.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read the questions in the notebook. Complete </a:t>
            </a:r>
            <a:r>
              <a:rPr sz="1600" b="1">
                <a:solidFill>
                  <a:srgbClr val="1E2A38"/>
                </a:solidFill>
                <a:latin typeface="Arial"/>
              </a:rPr>
              <a:t>Why do you ___?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Which programme do you prefer – ___ or ___?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write three questions of your own at the end.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cross out the words we don’t need in each answer (1 is done: cross out I’m and years old → Twelve.).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Phrase Bank</a:t>
            </a:r>
            <a:r>
              <a:rPr sz="1600" b="0">
                <a:solidFill>
                  <a:srgbClr val="1E2A38"/>
                </a:solidFill>
                <a:latin typeface="Arial"/>
              </a:rPr>
              <a:t> — read the three questions and answers. What is the same in all the answers?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A1+, p. 36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Twelve. · 2 Zac Efron. · 3 (At) half past seven.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4 (In) the town centre. · 5 Because it’s fun. · 6 Playing football and (playing) computer games.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open answers — e.g. Why do you learn English? · Which programme do you prefer – … or …?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Phrase Bank</a:t>
            </a:r>
            <a:r>
              <a:rPr sz="1600" b="0">
                <a:solidFill>
                  <a:srgbClr val="1E2A38"/>
                </a:solidFill>
                <a:latin typeface="Arial"/>
              </a:rPr>
              <a:t>  the answers are short — only the important part, no repeated words from the question: (At) eight o’clock. / In a little village. / Because I love cycling.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Ask WHY: the question word tells you the answer: What time? → a time; Where? → a place; Why? → because.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About you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👶️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born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tug‘ilmoq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was born</a:t>
            </a:r>
            <a:r>
              <a:rPr sz="1400" b="0">
                <a:solidFill>
                  <a:srgbClr val="5A6572"/>
                </a:solidFill>
                <a:latin typeface="Arial"/>
              </a:rPr>
              <a:t> in Namangan, but now I live in Tashkent.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🌱️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grow 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katta bo‘lmoq, ulg‘aymoq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grew up</a:t>
            </a:r>
            <a:r>
              <a:rPr sz="1400" b="0">
                <a:solidFill>
                  <a:srgbClr val="5A6572"/>
                </a:solidFill>
                <a:latin typeface="Arial"/>
              </a:rPr>
              <a:t> in a small town near Bukhara.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🗓️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next month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kelasi oy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twelve now, but I’m thirteen </a:t>
            </a:r>
            <a:r>
              <a:rPr sz="1400" b="1">
                <a:solidFill>
                  <a:srgbClr val="5A6572"/>
                </a:solidFill>
                <a:latin typeface="Arial"/>
              </a:rPr>
              <a:t>next month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About you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nickname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laqab, erkalatma ism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name is Abdurahmon, but my </a:t>
            </a:r>
            <a:r>
              <a:rPr sz="1400" b="1">
                <a:solidFill>
                  <a:srgbClr val="5A6572"/>
                </a:solidFill>
                <a:latin typeface="Arial"/>
              </a:rPr>
              <a:t>nickname</a:t>
            </a:r>
            <a:r>
              <a:rPr sz="1400" b="0">
                <a:solidFill>
                  <a:srgbClr val="5A6572"/>
                </a:solidFill>
                <a:latin typeface="Arial"/>
              </a:rPr>
              <a:t> is Abdu.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artist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rassom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favourite </a:t>
            </a:r>
            <a:r>
              <a:rPr sz="1400" b="1">
                <a:solidFill>
                  <a:srgbClr val="5A6572"/>
                </a:solidFill>
                <a:latin typeface="Arial"/>
              </a:rPr>
              <a:t>artist</a:t>
            </a:r>
            <a:r>
              <a:rPr sz="1400" b="0">
                <a:solidFill>
                  <a:srgbClr val="5A6572"/>
                </a:solidFill>
                <a:latin typeface="Arial"/>
              </a:rPr>
              <a:t> paints beautiful pictures of the mountains.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pop star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estrada yulduzi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has got posters of her favourite </a:t>
            </a:r>
            <a:r>
              <a:rPr sz="1400" b="1">
                <a:solidFill>
                  <a:srgbClr val="5A6572"/>
                </a:solidFill>
                <a:latin typeface="Arial"/>
              </a:rPr>
              <a:t>pop star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wall.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Free time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cooking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ovqat pishirish, pazandalik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brother’s new hobby is </a:t>
            </a:r>
            <a:r>
              <a:rPr sz="1400" b="1">
                <a:solidFill>
                  <a:srgbClr val="5A6572"/>
                </a:solidFill>
                <a:latin typeface="Arial"/>
              </a:rPr>
              <a:t>cooking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 makes pancakes on Sundays.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write poems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she’r yozmoq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</a:t>
            </a:r>
            <a:r>
              <a:rPr sz="1400" b="1">
                <a:solidFill>
                  <a:srgbClr val="5A6572"/>
                </a:solidFill>
                <a:latin typeface="Arial"/>
              </a:rPr>
              <a:t>writes poems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nature and the seasons.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🎸️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the guitar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gitara chalmoq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plays the guitar</a:t>
            </a:r>
            <a:r>
              <a:rPr sz="1400" b="0">
                <a:solidFill>
                  <a:srgbClr val="5A6572"/>
                </a:solidFill>
                <a:latin typeface="Arial"/>
              </a:rPr>
              <a:t> in a school band.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🎣️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fishing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baliq oviga bormoq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Sundays Dad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go fishing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lake.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Free time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⛺️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camping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chodirda dam olishga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summer we </a:t>
            </a:r>
            <a:r>
              <a:rPr sz="1400" b="1">
                <a:solidFill>
                  <a:srgbClr val="5A6572"/>
                </a:solidFill>
                <a:latin typeface="Arial"/>
              </a:rPr>
              <a:t>go camping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mountains near Chimgan.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🥋️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karate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karate bilan shug‘ullanmoq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Bekzod </a:t>
            </a:r>
            <a:r>
              <a:rPr sz="1400" b="1">
                <a:solidFill>
                  <a:srgbClr val="5A6572"/>
                </a:solidFill>
                <a:latin typeface="Arial"/>
              </a:rPr>
              <a:t>does karate</a:t>
            </a:r>
            <a:r>
              <a:rPr sz="1400" b="0">
                <a:solidFill>
                  <a:srgbClr val="5A6572"/>
                </a:solidFill>
                <a:latin typeface="Arial"/>
              </a:rPr>
              <a:t> three times a week.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🏀️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basketball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basketbol o‘ynamoq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tall boys in our class </a:t>
            </a:r>
            <a:r>
              <a:rPr sz="1400" b="1">
                <a:solidFill>
                  <a:srgbClr val="5A6572"/>
                </a:solidFill>
                <a:latin typeface="Arial"/>
              </a:rPr>
              <a:t>play basketball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school.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🎾️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tennis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tennis o‘ynamoq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</a:t>
            </a:r>
            <a:r>
              <a:rPr sz="1400" b="1">
                <a:solidFill>
                  <a:srgbClr val="5A6572"/>
                </a:solidFill>
                <a:latin typeface="Arial"/>
              </a:rPr>
              <a:t>plays tennis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her friends every Saturday.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Free time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🎶️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sing in a choir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xorda kuylamoq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Madina </a:t>
            </a:r>
            <a:r>
              <a:rPr sz="1400" b="1">
                <a:solidFill>
                  <a:srgbClr val="5A6572"/>
                </a:solidFill>
                <a:latin typeface="Arial"/>
              </a:rPr>
              <a:t>sings in a choir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music school.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📮️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collect stamps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pochta markalari yig‘moq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</a:t>
            </a:r>
            <a:r>
              <a:rPr sz="1400" b="1">
                <a:solidFill>
                  <a:srgbClr val="5A6572"/>
                </a:solidFill>
                <a:latin typeface="Arial"/>
              </a:rPr>
              <a:t>collects stamps</a:t>
            </a:r>
            <a:r>
              <a:rPr sz="1400" b="0">
                <a:solidFill>
                  <a:srgbClr val="5A6572"/>
                </a:solidFill>
                <a:latin typeface="Arial"/>
              </a:rPr>
              <a:t> from all over the world.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🎻️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the violin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skripka chalmoq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Lola </a:t>
            </a:r>
            <a:r>
              <a:rPr sz="1400" b="1">
                <a:solidFill>
                  <a:srgbClr val="5A6572"/>
                </a:solidFill>
                <a:latin typeface="Arial"/>
              </a:rPr>
              <a:t>plays the violin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school concert.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💥️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comic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komiks (rasmli hikoya)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reads </a:t>
            </a:r>
            <a:r>
              <a:rPr sz="1400" b="1">
                <a:solidFill>
                  <a:srgbClr val="5A6572"/>
                </a:solidFill>
                <a:latin typeface="Arial"/>
              </a:rPr>
              <a:t>comics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superheroes.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Films and TV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comedy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komediya (kulgili film)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</a:t>
            </a:r>
            <a:r>
              <a:rPr sz="1400" b="1">
                <a:solidFill>
                  <a:srgbClr val="5A6572"/>
                </a:solidFill>
                <a:latin typeface="Arial"/>
              </a:rPr>
              <a:t>comedy</a:t>
            </a:r>
            <a:r>
              <a:rPr sz="1400" b="0">
                <a:solidFill>
                  <a:srgbClr val="5A6572"/>
                </a:solidFill>
                <a:latin typeface="Arial"/>
              </a:rPr>
              <a:t> is so funny — we laughed all the time.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🐭️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cartoon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multfilm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watches a </a:t>
            </a:r>
            <a:r>
              <a:rPr sz="1400" b="1">
                <a:solidFill>
                  <a:srgbClr val="5A6572"/>
                </a:solidFill>
                <a:latin typeface="Arial"/>
              </a:rPr>
              <a:t>cartoon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morning.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👻️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horror film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qo‘rqinchli film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never watch a </a:t>
            </a:r>
            <a:r>
              <a:rPr sz="1400" b="1">
                <a:solidFill>
                  <a:srgbClr val="5A6572"/>
                </a:solidFill>
                <a:latin typeface="Arial"/>
              </a:rPr>
              <a:t>horror film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bed.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Films and TV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🏎️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action film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jangari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are lots of car chases in this </a:t>
            </a:r>
            <a:r>
              <a:rPr sz="1400" b="1">
                <a:solidFill>
                  <a:srgbClr val="5A6572"/>
                </a:solidFill>
                <a:latin typeface="Arial"/>
              </a:rPr>
              <a:t>action film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💃️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musical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myuzikl (qo‘shiq va raqsli film)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High School Musical is a </a:t>
            </a:r>
            <a:r>
              <a:rPr sz="1400" b="1">
                <a:solidFill>
                  <a:srgbClr val="5A6572"/>
                </a:solidFill>
                <a:latin typeface="Arial"/>
              </a:rPr>
              <a:t>musical</a:t>
            </a:r>
            <a:r>
              <a:rPr sz="1400" b="0">
                <a:solidFill>
                  <a:srgbClr val="5A6572"/>
                </a:solidFill>
                <a:latin typeface="Arial"/>
              </a:rPr>
              <a:t> with lots of songs and dances.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🚀️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science fiction film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ilmiy-fantastik film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this </a:t>
            </a:r>
            <a:r>
              <a:rPr sz="1400" b="1">
                <a:solidFill>
                  <a:srgbClr val="5A6572"/>
                </a:solidFill>
                <a:latin typeface="Arial"/>
              </a:rPr>
              <a:t>science fiction film</a:t>
            </a:r>
            <a:r>
              <a:rPr sz="1400" b="0">
                <a:solidFill>
                  <a:srgbClr val="5A6572"/>
                </a:solidFill>
                <a:latin typeface="Arial"/>
              </a:rPr>
              <a:t>, people live on Mars.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Saying what you think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exciting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hayajonli, qiziqarli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football match was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exciting</a:t>
            </a:r>
            <a:r>
              <a:rPr sz="1400" b="0">
                <a:solidFill>
                  <a:srgbClr val="5A6572"/>
                </a:solidFill>
                <a:latin typeface="Arial"/>
              </a:rPr>
              <a:t> — we won in the last minute!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😱️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scary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qo‘rqinchli, vahimali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That film is too </a:t>
            </a:r>
            <a:r>
              <a:rPr sz="1400" b="1">
                <a:solidFill>
                  <a:srgbClr val="5A6572"/>
                </a:solidFill>
                <a:latin typeface="Arial"/>
              </a:rPr>
              <a:t>scary</a:t>
            </a:r>
            <a:r>
              <a:rPr sz="1400" b="0">
                <a:solidFill>
                  <a:srgbClr val="5A6572"/>
                </a:solidFill>
                <a:latin typeface="Arial"/>
              </a:rPr>
              <a:t> for my little brother.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amazing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hayratlanarli, ajoyib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view from the top of the mountain is </a:t>
            </a:r>
            <a:r>
              <a:rPr sz="1400" b="1">
                <a:solidFill>
                  <a:srgbClr val="5A6572"/>
                </a:solidFill>
                <a:latin typeface="Arial"/>
              </a:rPr>
              <a:t>amazing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😖️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terrible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dahshatli, juda yomon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weather was </a:t>
            </a:r>
            <a:r>
              <a:rPr sz="1400" b="1">
                <a:solidFill>
                  <a:srgbClr val="5A6572"/>
                </a:solidFill>
                <a:latin typeface="Arial"/>
              </a:rPr>
              <a:t>terrible</a:t>
            </a:r>
            <a:r>
              <a:rPr sz="1400" b="0">
                <a:solidFill>
                  <a:srgbClr val="5A6572"/>
                </a:solidFill>
                <a:latin typeface="Arial"/>
              </a:rPr>
              <a:t>, so we stayed at home.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Answering questions — short and natural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Og‘zaki nutqda birinchi javob odatda </a:t>
            </a:r>
            <a:r>
              <a:rPr sz="1800" b="1">
                <a:solidFill>
                  <a:srgbClr val="1E2A38"/>
                </a:solidFill>
                <a:latin typeface="Arial"/>
              </a:rPr>
              <a:t>qisqa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How old are you? — Twelve.</a:t>
            </a:r>
            <a:r>
              <a:rPr sz="1800" b="0">
                <a:solidFill>
                  <a:srgbClr val="1E2A38"/>
                </a:solidFill>
                <a:latin typeface="Arial"/>
              </a:rPr>
              <a:t> (</a:t>
            </a:r>
            <a:r>
              <a:rPr sz="1800" b="1">
                <a:solidFill>
                  <a:srgbClr val="1E2A38"/>
                </a:solidFill>
                <a:latin typeface="Arial"/>
              </a:rPr>
              <a:t>I’m twelve years old.</a:t>
            </a:r>
            <a:r>
              <a:rPr sz="1800" b="0">
                <a:solidFill>
                  <a:srgbClr val="1E2A38"/>
                </a:solidFill>
                <a:latin typeface="Arial"/>
              </a:rPr>
              <a:t> ham to‘g‘ri, lekin og‘zaki nutqda uzun va rasmiy eshitiladi)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Qisqa javob savolning </a:t>
            </a:r>
            <a:r>
              <a:rPr sz="1800" b="1">
                <a:solidFill>
                  <a:srgbClr val="1E2A38"/>
                </a:solidFill>
                <a:latin typeface="Arial"/>
              </a:rPr>
              <a:t>so‘roq so‘ziga</a:t>
            </a:r>
            <a:r>
              <a:rPr sz="1800" b="0">
                <a:solidFill>
                  <a:srgbClr val="1E2A38"/>
                </a:solidFill>
                <a:latin typeface="Arial"/>
              </a:rPr>
              <a:t> mos: </a:t>
            </a:r>
            <a:r>
              <a:rPr sz="1800" b="1">
                <a:solidFill>
                  <a:srgbClr val="1E2A38"/>
                </a:solidFill>
                <a:latin typeface="Arial"/>
              </a:rPr>
              <a:t>What time? — (At) eight o’clock. Where? — In a little village. Why? — Because I love cycling.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Keyin </a:t>
            </a:r>
            <a:r>
              <a:rPr sz="1800" b="1">
                <a:solidFill>
                  <a:srgbClr val="1E2A38"/>
                </a:solidFill>
                <a:latin typeface="Arial"/>
              </a:rPr>
              <a:t>qo‘shimcha ma’lumot</a:t>
            </a:r>
            <a:r>
              <a:rPr sz="1800" b="0">
                <a:solidFill>
                  <a:srgbClr val="1E2A38"/>
                </a:solidFill>
                <a:latin typeface="Arial"/>
              </a:rPr>
              <a:t> bering — suhbat shunda jonlanadi: </a:t>
            </a:r>
            <a:r>
              <a:rPr sz="1800" b="1">
                <a:solidFill>
                  <a:srgbClr val="1E2A38"/>
                </a:solidFill>
                <a:latin typeface="Arial"/>
              </a:rPr>
              <a:t>Twelve. I’m thirteen next month.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Suhbatni davom ettiring: </a:t>
            </a:r>
            <a:r>
              <a:rPr sz="1800" b="1">
                <a:solidFill>
                  <a:srgbClr val="1E2A38"/>
                </a:solidFill>
                <a:latin typeface="Arial"/>
              </a:rPr>
              <a:t>Really? · Me too! · That’s interesting! · What about you?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Wh- savolda ovoz oxirida </a:t>
            </a:r>
            <a:r>
              <a:rPr sz="1800" b="1">
                <a:solidFill>
                  <a:srgbClr val="1E2A38"/>
                </a:solidFill>
                <a:latin typeface="Arial"/>
              </a:rPr>
              <a:t>pasayadi</a:t>
            </a:r>
            <a:r>
              <a:rPr sz="1800" b="0">
                <a:solidFill>
                  <a:srgbClr val="1E2A38"/>
                </a:solidFill>
                <a:latin typeface="Arial"/>
              </a:rPr>
              <a:t> ↘: </a:t>
            </a:r>
            <a:r>
              <a:rPr sz="1800" b="1">
                <a:solidFill>
                  <a:srgbClr val="1E2A38"/>
                </a:solidFill>
                <a:latin typeface="Arial"/>
              </a:rPr>
              <a:t>Where do you live?</a:t>
            </a:r>
            <a:r>
              <a:rPr sz="1800" b="0">
                <a:solidFill>
                  <a:srgbClr val="1E2A38"/>
                </a:solidFill>
                <a:latin typeface="Arial"/>
              </a:rPr>
              <a:t> Yes/no savolda </a:t>
            </a:r>
            <a:r>
              <a:rPr sz="1800" b="1">
                <a:solidFill>
                  <a:srgbClr val="1E2A38"/>
                </a:solidFill>
                <a:latin typeface="Arial"/>
              </a:rPr>
              <a:t>ko‘tariladi</a:t>
            </a:r>
            <a:r>
              <a:rPr sz="1800" b="0">
                <a:solidFill>
                  <a:srgbClr val="1E2A38"/>
                </a:solidFill>
                <a:latin typeface="Arial"/>
              </a:rPr>
              <a:t> ↗: </a:t>
            </a:r>
            <a:r>
              <a:rPr sz="1800" b="1">
                <a:solidFill>
                  <a:srgbClr val="1E2A38"/>
                </a:solidFill>
                <a:latin typeface="Arial"/>
              </a:rPr>
              <a:t>Do you live here?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SoundSpot p. 36: listen and repeat the question words. Be careful! It gets faster each time!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Who?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Where?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What?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Why?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When?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How?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Which?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ex.2: whisper the words as fast as you can. Then say them as fast as you can. Then shout them as fast as you can!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name is Muhammadali, but everybody calls me Ali — it’s my ________. (n…)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 you like football? — Not ________. I prefer tennis. (r…)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 you prefer tea or juice? — ________! I like them both. (B…)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 you go to the park at the weekend? — It ________. Sometimes I stay at home. (d…)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I’m twelve. I’m thirteen next ________! (m…)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collect stamps. — ________? How many have you got? (R…)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hobby is ________ — I make soup and salads for my family. (c…)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Sorry, can you ________ the question, please? (r…)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Let’s watch a ________ tonight — I want to laugh! (c…)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 ________ does the lesson start? — At nine. (t…)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Laser p.36 ex.3: ask and answer your questions from ex.1. Student B: give a short first answer, then extra information in other sentences.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React to every answer: Really? / Me too! / That’s interesting! Then swap roles.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Report to the class: three things about your partner (Aziz was born in Fergana. He plays basketball. His favourite films are comedies …).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Meet Diyora — our new classmate!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Every month our class newspaper interviews a new pupil. This month it’s Diyora. Here are our questions and her answers.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How old are you? — Twelve. I’m thirteen </a:t>
            </a:r>
            <a:r>
              <a:rPr sz="1600" b="1">
                <a:solidFill>
                  <a:srgbClr val="1E2A38"/>
                </a:solidFill>
                <a:latin typeface="Arial"/>
              </a:rPr>
              <a:t>next month</a:t>
            </a:r>
            <a:r>
              <a:rPr sz="1600" b="0">
                <a:solidFill>
                  <a:srgbClr val="1E2A38"/>
                </a:solidFill>
                <a:latin typeface="Arial"/>
              </a:rPr>
              <a:t>, so please don’t forget my birthday!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Where do you live? — In a little village near the city. I </a:t>
            </a:r>
            <a:r>
              <a:rPr sz="1600" b="1">
                <a:solidFill>
                  <a:srgbClr val="1E2A38"/>
                </a:solidFill>
                <a:latin typeface="Arial"/>
              </a:rPr>
              <a:t>was born</a:t>
            </a:r>
            <a:r>
              <a:rPr sz="1600" b="0">
                <a:solidFill>
                  <a:srgbClr val="1E2A38"/>
                </a:solidFill>
                <a:latin typeface="Arial"/>
              </a:rPr>
              <a:t> in Fergana, but I </a:t>
            </a:r>
            <a:r>
              <a:rPr sz="1600" b="1">
                <a:solidFill>
                  <a:srgbClr val="1E2A38"/>
                </a:solidFill>
                <a:latin typeface="Arial"/>
              </a:rPr>
              <a:t>grew up</a:t>
            </a:r>
            <a:r>
              <a:rPr sz="1600" b="0">
                <a:solidFill>
                  <a:srgbClr val="1E2A38"/>
                </a:solidFill>
                <a:latin typeface="Arial"/>
              </a:rPr>
              <a:t> here. My dad drives me to school every day.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How many brothers and sisters do you have? — Three. Two brothers and a little sister. Our house is never quiet!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Who is your favourite </a:t>
            </a:r>
            <a:r>
              <a:rPr sz="1600" b="1">
                <a:solidFill>
                  <a:srgbClr val="1E2A38"/>
                </a:solidFill>
                <a:latin typeface="Arial"/>
              </a:rPr>
              <a:t>pop star</a:t>
            </a:r>
            <a:r>
              <a:rPr sz="1600" b="0">
                <a:solidFill>
                  <a:srgbClr val="1E2A38"/>
                </a:solidFill>
                <a:latin typeface="Arial"/>
              </a:rPr>
              <a:t>? — Actually, I have two. My favourite Uzbek singer is Shahzoda. I also like Adele.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Meet Diyora — our new classmate!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do you like doing in your free time? — Drawing. For example, I draw my friends and my cat. — Really? Can you draw us? — Yes, of course!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Which do you prefer, </a:t>
            </a:r>
            <a:r>
              <a:rPr sz="1600" b="1">
                <a:solidFill>
                  <a:srgbClr val="1E2A38"/>
                </a:solidFill>
                <a:latin typeface="Arial"/>
              </a:rPr>
              <a:t>comedies</a:t>
            </a:r>
            <a:r>
              <a:rPr sz="1600" b="0">
                <a:solidFill>
                  <a:srgbClr val="1E2A38"/>
                </a:solidFill>
                <a:latin typeface="Arial"/>
              </a:rPr>
              <a:t> or </a:t>
            </a:r>
            <a:r>
              <a:rPr sz="1600" b="1">
                <a:solidFill>
                  <a:srgbClr val="1E2A38"/>
                </a:solidFill>
                <a:latin typeface="Arial"/>
              </a:rPr>
              <a:t>action films</a:t>
            </a:r>
            <a:r>
              <a:rPr sz="1600" b="0">
                <a:solidFill>
                  <a:srgbClr val="1E2A38"/>
                </a:solidFill>
                <a:latin typeface="Arial"/>
              </a:rPr>
              <a:t>? — Both! But comedies are more fun. Thanks for your time, Diyora!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old is Diyora?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does she get to school?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her house never quiet?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she like doing in her free time?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two short first answers and the extra information after them.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make it short!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to‘liq javobni aytaman, siz uni qisqa javobga aylantirasiz va bitta qo‘shimcha ma’lumot qo‘shasiz.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was born in Samarkand.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go fishing with my dad on Sundays.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My favourite pop star is Shahzoda.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play the guitar because it’s fun.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like comedies because they’re funny.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Og‘zaki javobda ega va fe’lni tushirib qoldirish mumkin: </a:t>
            </a:r>
            <a:r>
              <a:rPr sz="1600" b="1">
                <a:solidFill>
                  <a:srgbClr val="1E2A38"/>
                </a:solidFill>
                <a:latin typeface="Arial"/>
              </a:rPr>
              <a:t>Where do you live? — In Chilonzor.</a:t>
            </a:r>
            <a:r>
              <a:rPr sz="1600" b="0">
                <a:solidFill>
                  <a:srgbClr val="1E2A38"/>
                </a:solidFill>
                <a:latin typeface="Arial"/>
              </a:rPr>
              <a:t> (o‘zbekchadagi «Chilonzorda» kabi).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Qisqa javobdan keyin </a:t>
            </a:r>
            <a:r>
              <a:rPr sz="1600" b="1">
                <a:solidFill>
                  <a:srgbClr val="1E2A38"/>
                </a:solidFill>
                <a:latin typeface="Arial"/>
              </a:rPr>
              <a:t>qo‘shimcha ma’lumot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Twelve. I’m thirteen next month.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«O‘n ikkida. Kelasi oy o‘n uchga to‘laman».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Really?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«Rostdanmi?», </a:t>
            </a:r>
            <a:r>
              <a:rPr sz="1600" b="1">
                <a:solidFill>
                  <a:srgbClr val="1E2A38"/>
                </a:solidFill>
                <a:latin typeface="Arial"/>
              </a:rPr>
              <a:t>Me too!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«Men ham!», </a:t>
            </a:r>
            <a:r>
              <a:rPr sz="1600" b="1">
                <a:solidFill>
                  <a:srgbClr val="1E2A38"/>
                </a:solidFill>
                <a:latin typeface="Arial"/>
              </a:rPr>
              <a:t>That’s interesting!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«Qiziq ekan!»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Not really.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«Unchalik emas» (muloyim «yo‘q»); </a:t>
            </a:r>
            <a:r>
              <a:rPr sz="1600" b="1">
                <a:solidFill>
                  <a:srgbClr val="1E2A38"/>
                </a:solidFill>
                <a:latin typeface="Arial"/>
              </a:rPr>
              <a:t>It depends.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«Vaziyatga bog‘liq».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Savol tartibi o‘zgarmaydi: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What time does it</a:t>
            </a:r>
            <a:r>
              <a:rPr sz="1600" b="0">
                <a:solidFill>
                  <a:srgbClr val="1E2A38"/>
                </a:solidFill>
                <a:latin typeface="Arial"/>
              </a:rPr>
              <a:t> start?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What time it starts?</a:t>
            </a:r>
            <a:r>
              <a:rPr sz="1600" b="0">
                <a:solidFill>
                  <a:srgbClr val="1E2A38"/>
                </a:solidFill>
                <a:latin typeface="Arial"/>
              </a:rPr>
              <a:t>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Workbook p. 26, ex. 1–2 (Wordpower). Read the ex. 2 dialogues aloud with a partner.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28 items with the flashcards: sozlar.com/vocab/cards/?set=grade7-lesson27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Interview a family member with six questions from p. 36. Write their short answers and one piece of extra information for each.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Oregon Department of Transportation · CC BY 2.0 · https://commons.wikimedia.org/wiki/File:Building_Bridges_in_Nyssa_(8638270224).jpg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