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Clinic: Past Perfect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Past perfect simple va continuous takrori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clinic: Past perfect tense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735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40005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Queensland State Archives · PDM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four statements about two past perfect sentences are true or false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tense in five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three mistakes and find the correct sentence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sentences with the past perfect simple or continuous, including negatives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past perfect simple and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PAST PERFECT SIMPLE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PAST PERFECT CONTINUOUS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I/you/he/she/we/they </a:t>
            </a:r>
            <a:r>
              <a:rPr sz="1600" b="1">
                <a:solidFill>
                  <a:srgbClr val="1E2A38"/>
                </a:solidFill>
                <a:latin typeface="Arial"/>
              </a:rPr>
              <a:t>had</a:t>
            </a:r>
            <a:r>
              <a:rPr sz="1600" b="0">
                <a:solidFill>
                  <a:srgbClr val="1E2A38"/>
                </a:solidFill>
                <a:latin typeface="Arial"/>
              </a:rPr>
              <a:t> (’d) worked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I/you/he/she/we/they </a:t>
            </a:r>
            <a:r>
              <a:rPr sz="1600" b="1">
                <a:solidFill>
                  <a:srgbClr val="1E2A38"/>
                </a:solidFill>
                <a:latin typeface="Arial"/>
              </a:rPr>
              <a:t>had been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hadn’t</a:t>
            </a:r>
            <a:r>
              <a:rPr sz="1600" b="0">
                <a:solidFill>
                  <a:srgbClr val="1E2A38"/>
                </a:solidFill>
                <a:latin typeface="Arial"/>
              </a:rPr>
              <a:t> worked ·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hadn’t</a:t>
            </a:r>
            <a:r>
              <a:rPr sz="1600" b="0">
                <a:solidFill>
                  <a:srgbClr val="1E2A38"/>
                </a:solidFill>
                <a:latin typeface="Arial"/>
              </a:rPr>
              <a:t> finished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hadn’t been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·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hadn’t been</a:t>
            </a:r>
            <a:r>
              <a:rPr sz="1600" b="0">
                <a:solidFill>
                  <a:srgbClr val="1E2A38"/>
                </a:solidFill>
                <a:latin typeface="Arial"/>
              </a:rPr>
              <a:t> sleeping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Had</a:t>
            </a:r>
            <a:r>
              <a:rPr sz="1600" b="0">
                <a:solidFill>
                  <a:srgbClr val="1E2A38"/>
                </a:solidFill>
                <a:latin typeface="Arial"/>
              </a:rPr>
              <a:t> you worked …?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many</a:t>
            </a:r>
            <a:r>
              <a:rPr sz="1600" b="0">
                <a:solidFill>
                  <a:srgbClr val="1E2A38"/>
                </a:solidFill>
                <a:latin typeface="Arial"/>
              </a:rPr>
              <a:t> … </a:t>
            </a:r>
            <a:r>
              <a:rPr sz="1600" b="1">
                <a:solidFill>
                  <a:srgbClr val="1E2A38"/>
                </a:solidFill>
                <a:latin typeface="Arial"/>
              </a:rPr>
              <a:t>had</a:t>
            </a:r>
            <a:r>
              <a:rPr sz="1600" b="0">
                <a:solidFill>
                  <a:srgbClr val="1E2A38"/>
                </a:solidFill>
                <a:latin typeface="Arial"/>
              </a:rPr>
              <a:t> she …?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Had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…?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long had</a:t>
            </a:r>
            <a:r>
              <a:rPr sz="1600" b="0">
                <a:solidFill>
                  <a:srgbClr val="1E2A38"/>
                </a:solidFill>
                <a:latin typeface="Arial"/>
              </a:rPr>
              <a:t> she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…?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time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by the time, before, after, already, as soon as, It was the first time 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for, since, all day, all morning, for months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With </a:t>
            </a:r>
            <a:r>
              <a:rPr sz="1600" b="1">
                <a:solidFill>
                  <a:srgbClr val="1E2A38"/>
                </a:solidFill>
                <a:latin typeface="Arial"/>
              </a:rPr>
              <a:t>after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before</a:t>
            </a:r>
            <a:r>
              <a:rPr sz="1600" b="0">
                <a:solidFill>
                  <a:srgbClr val="1E2A38"/>
                </a:solidFill>
                <a:latin typeface="Arial"/>
              </a:rPr>
              <a:t> the past simple is often possible too: </a:t>
            </a:r>
            <a:r>
              <a:rPr sz="1600" b="1">
                <a:solidFill>
                  <a:srgbClr val="1E2A38"/>
                </a:solidFill>
                <a:latin typeface="Arial"/>
              </a:rPr>
              <a:t>I ate my lunch after my friend left / had left</a:t>
            </a:r>
            <a:r>
              <a:rPr sz="1600" b="0">
                <a:solidFill>
                  <a:srgbClr val="1E2A38"/>
                </a:solidFill>
                <a:latin typeface="Arial"/>
              </a:rPr>
              <a:t> (Grammar database p. 175).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 — then check with Grammar database pp. 174–175.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Two sentences, four statements: true (T) or false (F)?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Circle the correct tense in each sentence (five sentences).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Correct the mistakes. One sentence has no mistakes. Which one?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Past perfect simple or continuous: six sentences. You may need a negative form.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Tip</a:t>
            </a:r>
            <a:r>
              <a:rPr sz="1600" b="0">
                <a:solidFill>
                  <a:srgbClr val="1E2A38"/>
                </a:solidFill>
                <a:latin typeface="Arial"/>
              </a:rPr>
              <a:t>: ever / never and It was the first time → simple; for months / all day → usually continuous.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34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1: T, T (completed before the main time) · 2: T, F (continuous, not completed)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had been working · 2 had called · 3 had worked · 4 had finished · 5 decided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correct (no mistakes) · 2 had never worked from home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3 before I had (had) a chance · 4 Dad had been driving all day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had (ever) worked · 2 had already written · 3 had been waiting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4 had been having · 5 had worked · 6 had been trying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simple, past perfect yoki past perfect continuous?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Past perfect simple</a:t>
            </a:r>
            <a:r>
              <a:rPr sz="1500" b="0">
                <a:solidFill>
                  <a:srgbClr val="1E2A38"/>
                </a:solidFill>
                <a:latin typeface="Arial"/>
              </a:rPr>
              <a:t> (</a:t>
            </a:r>
            <a:r>
              <a:rPr sz="1500" b="1">
                <a:solidFill>
                  <a:srgbClr val="1E2A38"/>
                </a:solidFill>
                <a:latin typeface="Arial"/>
              </a:rPr>
              <a:t>had + V3</a:t>
            </a:r>
            <a:r>
              <a:rPr sz="1500" b="0">
                <a:solidFill>
                  <a:srgbClr val="1E2A38"/>
                </a:solidFill>
                <a:latin typeface="Arial"/>
              </a:rPr>
              <a:t>) — o‘tmishdagi asosiy vaqtdan OLDIN tugagan ish: </a:t>
            </a:r>
            <a:r>
              <a:rPr sz="1500" b="1">
                <a:solidFill>
                  <a:srgbClr val="1E2A38"/>
                </a:solidFill>
                <a:latin typeface="Arial"/>
              </a:rPr>
              <a:t>By the time I was 25, I’d had</a:t>
            </a:r>
            <a:r>
              <a:rPr sz="1500" b="0">
                <a:solidFill>
                  <a:srgbClr val="1E2A38"/>
                </a:solidFill>
                <a:latin typeface="Arial"/>
              </a:rPr>
              <a:t> lots of jobs.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Past perfect continuous</a:t>
            </a:r>
            <a:r>
              <a:rPr sz="1500" b="0">
                <a:solidFill>
                  <a:srgbClr val="1E2A38"/>
                </a:solidFill>
                <a:latin typeface="Arial"/>
              </a:rPr>
              <a:t> (</a:t>
            </a:r>
            <a:r>
              <a:rPr sz="1500" b="1">
                <a:solidFill>
                  <a:srgbClr val="1E2A38"/>
                </a:solidFill>
                <a:latin typeface="Arial"/>
              </a:rPr>
              <a:t>had been + -ing</a:t>
            </a:r>
            <a:r>
              <a:rPr sz="1500" b="0">
                <a:solidFill>
                  <a:srgbClr val="1E2A38"/>
                </a:solidFill>
                <a:latin typeface="Arial"/>
              </a:rPr>
              <a:t>) — o‘sha vaqtgacha DAVOM etgan ish: </a:t>
            </a:r>
            <a:r>
              <a:rPr sz="1500" b="1">
                <a:solidFill>
                  <a:srgbClr val="1E2A38"/>
                </a:solidFill>
                <a:latin typeface="Arial"/>
              </a:rPr>
              <a:t>I had been waiting</a:t>
            </a:r>
            <a:r>
              <a:rPr sz="1500" b="0">
                <a:solidFill>
                  <a:srgbClr val="1E2A38"/>
                </a:solidFill>
                <a:latin typeface="Arial"/>
              </a:rPr>
              <a:t> for half an hour when the bus came.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Ketma-ket voqealar — oddiy </a:t>
            </a:r>
            <a:r>
              <a:rPr sz="15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He worked as a chef and then decided</a:t>
            </a:r>
            <a:r>
              <a:rPr sz="1500" b="0">
                <a:solidFill>
                  <a:srgbClr val="1E2A38"/>
                </a:solidFill>
                <a:latin typeface="Arial"/>
              </a:rPr>
              <a:t> to apply.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It was the first time</a:t>
            </a:r>
            <a:r>
              <a:rPr sz="1500" b="0">
                <a:solidFill>
                  <a:srgbClr val="1E2A38"/>
                </a:solidFill>
                <a:latin typeface="Arial"/>
              </a:rPr>
              <a:t>, </a:t>
            </a:r>
            <a:r>
              <a:rPr sz="1500" b="1">
                <a:solidFill>
                  <a:srgbClr val="1E2A38"/>
                </a:solidFill>
                <a:latin typeface="Arial"/>
              </a:rPr>
              <a:t>ever / never</a:t>
            </a:r>
            <a:r>
              <a:rPr sz="1500" b="0">
                <a:solidFill>
                  <a:srgbClr val="1E2A38"/>
                </a:solidFill>
                <a:latin typeface="Arial"/>
              </a:rPr>
              <a:t> va holat fe’llari — faqat simple: </a:t>
            </a:r>
            <a:r>
              <a:rPr sz="1500" b="1">
                <a:solidFill>
                  <a:srgbClr val="1E2A38"/>
                </a:solidFill>
                <a:latin typeface="Arial"/>
              </a:rPr>
              <a:t>He had never worked</a:t>
            </a:r>
            <a:r>
              <a:rPr sz="1500" b="0">
                <a:solidFill>
                  <a:srgbClr val="1E2A38"/>
                </a:solidFill>
                <a:latin typeface="Arial"/>
              </a:rPr>
              <a:t> from home. (✗ </a:t>
            </a:r>
            <a:r>
              <a:rPr sz="1500" b="0" strike="sngStrike">
                <a:solidFill>
                  <a:srgbClr val="1E2A38"/>
                </a:solidFill>
                <a:latin typeface="Arial"/>
              </a:rPr>
              <a:t>had never been working</a:t>
            </a:r>
            <a:r>
              <a:rPr sz="1500" b="0">
                <a:solidFill>
                  <a:srgbClr val="1E2A38"/>
                </a:solidFill>
                <a:latin typeface="Arial"/>
              </a:rPr>
              <a:t>)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before + past perfect</a:t>
            </a:r>
            <a:r>
              <a:rPr sz="1500" b="0">
                <a:solidFill>
                  <a:srgbClr val="1E2A38"/>
                </a:solidFill>
                <a:latin typeface="Arial"/>
              </a:rPr>
              <a:t> — ish o‘z vaqtida tugamagan: </a:t>
            </a:r>
            <a:r>
              <a:rPr sz="1500" b="1">
                <a:solidFill>
                  <a:srgbClr val="1E2A38"/>
                </a:solidFill>
                <a:latin typeface="Arial"/>
              </a:rPr>
              <a:t>The boss phoned before I had finished</a:t>
            </a:r>
            <a:r>
              <a:rPr sz="1500" b="0">
                <a:solidFill>
                  <a:srgbClr val="1E2A38"/>
                </a:solidFill>
                <a:latin typeface="Arial"/>
              </a:rPr>
              <a:t> the letter. (= hali tugatmagan edim)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Davomiy ishning o‘sha paytdagi izi (natijasi): </a:t>
            </a:r>
            <a:r>
              <a:rPr sz="1500" b="1">
                <a:solidFill>
                  <a:srgbClr val="1E2A38"/>
                </a:solidFill>
                <a:latin typeface="Arial"/>
              </a:rPr>
              <a:t>He was tired because he had been driving</a:t>
            </a:r>
            <a:r>
              <a:rPr sz="1500" b="0">
                <a:solidFill>
                  <a:srgbClr val="1E2A38"/>
                </a:solidFill>
                <a:latin typeface="Arial"/>
              </a:rPr>
              <a:t> all day.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Looking for work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find a job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topmoq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By the end of the summer, Aziza had </a:t>
            </a:r>
            <a:r>
              <a:rPr sz="1400" b="1">
                <a:solidFill>
                  <a:srgbClr val="5A6572"/>
                </a:solidFill>
                <a:latin typeface="Arial"/>
              </a:rPr>
              <a:t>found a job</a:t>
            </a:r>
            <a:r>
              <a:rPr sz="1400" b="0">
                <a:solidFill>
                  <a:srgbClr val="5A6572"/>
                </a:solidFill>
                <a:latin typeface="Arial"/>
              </a:rPr>
              <a:t> in a café.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part-time job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yarim kunlik ish (to‘liq bo‘lmagan stavka)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 had already had </a:t>
            </a:r>
            <a:r>
              <a:rPr sz="1400" b="1">
                <a:solidFill>
                  <a:srgbClr val="5A6572"/>
                </a:solidFill>
                <a:latin typeface="Arial"/>
              </a:rPr>
              <a:t>a part-time job</a:t>
            </a:r>
            <a:r>
              <a:rPr sz="1400" b="0">
                <a:solidFill>
                  <a:srgbClr val="5A6572"/>
                </a:solidFill>
                <a:latin typeface="Arial"/>
              </a:rPr>
              <a:t> in a bookshop, so he knew how to talk to customers.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job advert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 (vakansiya) e’loni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had seen </a:t>
            </a:r>
            <a:r>
              <a:rPr sz="1400" b="1">
                <a:solidFill>
                  <a:srgbClr val="5A6572"/>
                </a:solidFill>
                <a:latin typeface="Arial"/>
              </a:rPr>
              <a:t>a job advert</a:t>
            </a:r>
            <a:r>
              <a:rPr sz="1400" b="0">
                <a:solidFill>
                  <a:srgbClr val="5A6572"/>
                </a:solidFill>
                <a:latin typeface="Arial"/>
              </a:rPr>
              <a:t> online, so I sent in my CV the same 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rezyume (tarjimai hol)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had checked her </a:t>
            </a:r>
            <a:r>
              <a:rPr sz="1400" b="1">
                <a:solidFill>
                  <a:srgbClr val="5A6572"/>
                </a:solidFill>
                <a:latin typeface="Arial"/>
              </a:rPr>
              <a:t>CV</a:t>
            </a:r>
            <a:r>
              <a:rPr sz="1400" b="0">
                <a:solidFill>
                  <a:srgbClr val="5A6572"/>
                </a:solidFill>
                <a:latin typeface="Arial"/>
              </a:rPr>
              <a:t> three times before she sent it to the company.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Looking for work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(ariza, hujjatni) yubormoq, topshirmoq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By Monday, more than forty people had </a:t>
            </a:r>
            <a:r>
              <a:rPr sz="1400" b="1">
                <a:solidFill>
                  <a:srgbClr val="5A6572"/>
                </a:solidFill>
                <a:latin typeface="Arial"/>
              </a:rPr>
              <a:t>sent in</a:t>
            </a:r>
            <a:r>
              <a:rPr sz="1400" b="0">
                <a:solidFill>
                  <a:srgbClr val="5A6572"/>
                </a:solidFill>
                <a:latin typeface="Arial"/>
              </a:rPr>
              <a:t> their applications.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job interview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ishga qabul suhbati (intervyu)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the first time Sardor had ever had </a:t>
            </a:r>
            <a:r>
              <a:rPr sz="1400" b="1">
                <a:solidFill>
                  <a:srgbClr val="5A6572"/>
                </a:solidFill>
                <a:latin typeface="Arial"/>
              </a:rPr>
              <a:t>a job interview</a:t>
            </a:r>
            <a:r>
              <a:rPr sz="1400" b="0">
                <a:solidFill>
                  <a:srgbClr val="5A6572"/>
                </a:solidFill>
                <a:latin typeface="Arial"/>
              </a:rPr>
              <a:t>, so he was nervous.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full-time job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to‘liq kunlik ish (to‘liq stavka)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she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full-time job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bank, Kamola had worked part-time for two years.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training course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o‘quv kursi (malaka oshirish)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had already done </a:t>
            </a:r>
            <a:r>
              <a:rPr sz="1400" b="1">
                <a:solidFill>
                  <a:srgbClr val="5A6572"/>
                </a:solidFill>
                <a:latin typeface="Arial"/>
              </a:rPr>
              <a:t>a training course</a:t>
            </a:r>
            <a:r>
              <a:rPr sz="1400" b="0">
                <a:solidFill>
                  <a:srgbClr val="5A6572"/>
                </a:solidFill>
                <a:latin typeface="Arial"/>
              </a:rPr>
              <a:t>, so he knew how to use the new machines.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At work and changing jobs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boss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boshliq, rahbar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boss</a:t>
            </a:r>
            <a:r>
              <a:rPr sz="1400" b="0">
                <a:solidFill>
                  <a:srgbClr val="5A6572"/>
                </a:solidFill>
                <a:latin typeface="Arial"/>
              </a:rPr>
              <a:t> was angry because I hadn’t finished the letter.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fireman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o‘t o‘chiruvchi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had been </a:t>
            </a:r>
            <a:r>
              <a:rPr sz="1400" b="1">
                <a:solidFill>
                  <a:srgbClr val="5A6572"/>
                </a:solidFill>
                <a:latin typeface="Arial"/>
              </a:rPr>
              <a:t>a fireman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twenty years when he retired.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a report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hisobot yozmoq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was tired because he had been </a:t>
            </a:r>
            <a:r>
              <a:rPr sz="1400" b="1">
                <a:solidFill>
                  <a:srgbClr val="5A6572"/>
                </a:solidFill>
                <a:latin typeface="Arial"/>
              </a:rPr>
              <a:t>writing a report</a:t>
            </a:r>
            <a:r>
              <a:rPr sz="1400" b="0">
                <a:solidFill>
                  <a:srgbClr val="5A6572"/>
                </a:solidFill>
                <a:latin typeface="Arial"/>
              </a:rPr>
              <a:t> all evening.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problems with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 bilan muammosi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had been </a:t>
            </a:r>
            <a:r>
              <a:rPr sz="1400" b="1">
                <a:solidFill>
                  <a:srgbClr val="5A6572"/>
                </a:solidFill>
                <a:latin typeface="Arial"/>
              </a:rPr>
              <a:t>having problems with</a:t>
            </a:r>
            <a:r>
              <a:rPr sz="1400" b="0">
                <a:solidFill>
                  <a:srgbClr val="5A6572"/>
                </a:solidFill>
                <a:latin typeface="Arial"/>
              </a:rPr>
              <a:t> his laptop for weeks, so he bought a new one.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At work and changing jobs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colleague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hamkasb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had worked with the same </a:t>
            </a:r>
            <a:r>
              <a:rPr sz="1400" b="1">
                <a:solidFill>
                  <a:srgbClr val="5A6572"/>
                </a:solidFill>
                <a:latin typeface="Arial"/>
              </a:rPr>
              <a:t>colleagues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fifteen years before he changed jobs.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quit your job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ishdan bo‘shamoq (o‘z xohishi bilan)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Nilufar had </a:t>
            </a:r>
            <a:r>
              <a:rPr sz="1400" b="1">
                <a:solidFill>
                  <a:srgbClr val="5A6572"/>
                </a:solidFill>
                <a:latin typeface="Arial"/>
              </a:rPr>
              <a:t>quit her job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bank before she opened her flower shop.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in charge 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boshchilik qilmoq, …ga mas’ul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she moved to Tashkent, Gulnora had </a:t>
            </a:r>
            <a:r>
              <a:rPr sz="1400" b="1">
                <a:solidFill>
                  <a:srgbClr val="5A6572"/>
                </a:solidFill>
                <a:latin typeface="Arial"/>
              </a:rPr>
              <a:t>been in charge of</a:t>
            </a:r>
            <a:r>
              <a:rPr sz="1400" b="0">
                <a:solidFill>
                  <a:srgbClr val="5A6572"/>
                </a:solidFill>
                <a:latin typeface="Arial"/>
              </a:rPr>
              <a:t> a team of six nurses.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responsible for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…uchun javobgar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three years Anvar had </a:t>
            </a:r>
            <a:r>
              <a:rPr sz="1400" b="1">
                <a:solidFill>
                  <a:srgbClr val="5A6572"/>
                </a:solidFill>
                <a:latin typeface="Arial"/>
              </a:rPr>
              <a:t>been responsible for</a:t>
            </a:r>
            <a:r>
              <a:rPr sz="1400" b="0">
                <a:solidFill>
                  <a:srgbClr val="5A6572"/>
                </a:solidFill>
                <a:latin typeface="Arial"/>
              </a:rPr>
              <a:t> all the computers in the office.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At work and changing jobs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deadline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oxirgi muddat (topshirish muddati)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had been working late every evening because </a:t>
            </a:r>
            <a:r>
              <a:rPr sz="1400" b="1">
                <a:solidFill>
                  <a:srgbClr val="5A6572"/>
                </a:solidFill>
                <a:latin typeface="Arial"/>
              </a:rPr>
              <a:t>the deadline</a:t>
            </a:r>
            <a:r>
              <a:rPr sz="1400" b="0">
                <a:solidFill>
                  <a:srgbClr val="5A6572"/>
                </a:solidFill>
                <a:latin typeface="Arial"/>
              </a:rPr>
              <a:t> was on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owner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ega, xo‘jayin (do‘kon, firma egasi)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owner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café had been looking for a new chef for weeks.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fed up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bezor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had </a:t>
            </a:r>
            <a:r>
              <a:rPr sz="1400" b="1">
                <a:solidFill>
                  <a:srgbClr val="5A6572"/>
                </a:solidFill>
                <a:latin typeface="Arial"/>
              </a:rPr>
              <a:t>been fed up with</a:t>
            </a:r>
            <a:r>
              <a:rPr sz="1400" b="0">
                <a:solidFill>
                  <a:srgbClr val="5A6572"/>
                </a:solidFill>
                <a:latin typeface="Arial"/>
              </a:rPr>
              <a:t> the long journey to work for months, so he found a job nearer home.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career in films: the stunt double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stunt double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kaskadyor (aktyor o‘rniga xavfli sahnalarni ijro etuvchi)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Paul had always wanted to act, but he became </a:t>
            </a:r>
            <a:r>
              <a:rPr sz="1400" b="1">
                <a:solidFill>
                  <a:srgbClr val="5A6572"/>
                </a:solidFill>
                <a:latin typeface="Arial"/>
              </a:rPr>
              <a:t>a stunt double</a:t>
            </a:r>
            <a:r>
              <a:rPr sz="1400" b="0">
                <a:solidFill>
                  <a:srgbClr val="5A6572"/>
                </a:solidFill>
                <a:latin typeface="Arial"/>
              </a:rPr>
              <a:t> instead.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suratga olish maydonchasida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arrived </a:t>
            </a:r>
            <a:r>
              <a:rPr sz="1400" b="1">
                <a:solidFill>
                  <a:srgbClr val="5A6572"/>
                </a:solidFill>
                <a:latin typeface="Arial"/>
              </a:rPr>
              <a:t>on set</a:t>
            </a:r>
            <a:r>
              <a:rPr sz="1400" b="0">
                <a:solidFill>
                  <a:srgbClr val="5A6572"/>
                </a:solidFill>
                <a:latin typeface="Arial"/>
              </a:rPr>
              <a:t>, the actors had been working since six in the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fighter pilot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qiruvchi samolyot uchuvchisi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Since childhood, Paul had dreamed of becoming </a:t>
            </a:r>
            <a:r>
              <a:rPr sz="1400" b="1">
                <a:solidFill>
                  <a:srgbClr val="5A6572"/>
                </a:solidFill>
                <a:latin typeface="Arial"/>
              </a:rPr>
              <a:t>a fighter pilot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extra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ommaviy sahna aktyori (statist)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he got his first big role, he had worked as </a:t>
            </a:r>
            <a:r>
              <a:rPr sz="1400" b="1">
                <a:solidFill>
                  <a:srgbClr val="5A6572"/>
                </a:solidFill>
                <a:latin typeface="Arial"/>
              </a:rPr>
              <a:t>an extra</a:t>
            </a:r>
            <a:r>
              <a:rPr sz="1400" b="0">
                <a:solidFill>
                  <a:srgbClr val="5A6572"/>
                </a:solidFill>
                <a:latin typeface="Arial"/>
              </a:rPr>
              <a:t> in three films.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role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rol (filmda, spektaklda)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had played small parts for years before she got 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role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career in films: the stunt double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action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jangari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had never acted in </a:t>
            </a:r>
            <a:r>
              <a:rPr sz="1400" b="1">
                <a:solidFill>
                  <a:srgbClr val="5A6572"/>
                </a:solidFill>
                <a:latin typeface="Arial"/>
              </a:rPr>
              <a:t>an action film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before, so he trained very hard.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director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rejissyor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director</a:t>
            </a:r>
            <a:r>
              <a:rPr sz="1400" b="0">
                <a:solidFill>
                  <a:srgbClr val="5A6572"/>
                </a:solidFill>
                <a:latin typeface="Arial"/>
              </a:rPr>
              <a:t> had been watching him for weeks before she offered him a bigger role.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off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(martabasi, ishi) birdan yuksalib ketmoq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he had won his first prize, his career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took off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 an award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mukofot olmoq (sovrin yutmoq)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By the age of thirty, she had </a:t>
            </a:r>
            <a:r>
              <a:rPr sz="1400" b="1">
                <a:solidFill>
                  <a:srgbClr val="5A6572"/>
                </a:solidFill>
                <a:latin typeface="Arial"/>
              </a:rPr>
              <a:t>won an award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her photographs.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🩰️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rehearse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repetitsiya qilmoq, (chiqishni) mashq qilmoq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dancers had been </a:t>
            </a:r>
            <a:r>
              <a:rPr sz="1400" b="1">
                <a:solidFill>
                  <a:srgbClr val="5A6572"/>
                </a:solidFill>
                <a:latin typeface="Arial"/>
              </a:rPr>
              <a:t>rehearsing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weeks before the big show.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New words — difficult sounds and stress; then weak forms: had and been are short in a sentence: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colleague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/ˈkɒliːɡ/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rehearse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/rɪˈhɜːs/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CV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/ˌsiː ˈviː/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 responsible for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/rɪˈspɒnsəbl fə/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 in charge of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/ɪn ˈtʃɑːdʒ əv/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stunt double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/ˌstʌnt ˈdʌbl/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fighter pilot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/ˈfaɪtə ˌpaɪlət/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director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/dəˈrektə/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 fast: I’d /aɪd/ been /bɪn/ waiting for an hour. · She’d already left.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By the time the bus arrived, we had been ________ for forty minutes. (wait)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was the first time I had ________ with such friendly colleagues. (work)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film had already ________ when we got to the cinema. (start)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Dad was out of breath because he had been ________. (run)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the time I arrived on set, the actors had gone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had ________ worked from home, so he didn’t know what to expect. (= not ever)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boss phoned ________ I had finished the letter. (= it wasn’t finished yet)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hadn’t been doing the job for very ________ when the director noticed 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had ________ an actor since childhood. (be)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As ________ as she had sent in her CV, she started preparing for the interview.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Pairs: What had you already done by the time you got to school today? Say three things.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why: Why were you tired / hungry / happy last Friday? Answer with had been + -ing (I had been training all afternoon).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the first time you did something new (It was the first time I had ever …): a job interview, a training course, a part-time job.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day Sardor got the job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spring my cousin Sardor finally </a:t>
            </a:r>
            <a:r>
              <a:rPr sz="1600" b="1">
                <a:solidFill>
                  <a:srgbClr val="1E2A38"/>
                </a:solidFill>
                <a:latin typeface="Arial"/>
              </a:rPr>
              <a:t>found a job</a:t>
            </a:r>
            <a:r>
              <a:rPr sz="1600" b="0">
                <a:solidFill>
                  <a:srgbClr val="1E2A38"/>
                </a:solidFill>
                <a:latin typeface="Arial"/>
              </a:rPr>
              <a:t> at a hotel in Samarkand. He had been looking for work for almost a year, and he had </a:t>
            </a:r>
            <a:r>
              <a:rPr sz="1600" b="1">
                <a:solidFill>
                  <a:srgbClr val="1E2A38"/>
                </a:solidFill>
                <a:latin typeface="Arial"/>
              </a:rPr>
              <a:t>sent in</a:t>
            </a:r>
            <a:r>
              <a:rPr sz="1600" b="0">
                <a:solidFill>
                  <a:srgbClr val="1E2A38"/>
                </a:solidFill>
                <a:latin typeface="Arial"/>
              </a:rPr>
              <a:t> more than forty </a:t>
            </a:r>
            <a:r>
              <a:rPr sz="1600" b="1">
                <a:solidFill>
                  <a:srgbClr val="1E2A38"/>
                </a:solidFill>
                <a:latin typeface="Arial"/>
              </a:rPr>
              <a:t>CVs</a:t>
            </a:r>
            <a:r>
              <a:rPr sz="1600" b="0">
                <a:solidFill>
                  <a:srgbClr val="1E2A38"/>
                </a:solidFill>
                <a:latin typeface="Arial"/>
              </a:rPr>
              <a:t>. By the time the hotel phoned him, he had almost given up.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the day of the </a:t>
            </a:r>
            <a:r>
              <a:rPr sz="1600" b="1">
                <a:solidFill>
                  <a:srgbClr val="1E2A38"/>
                </a:solidFill>
                <a:latin typeface="Arial"/>
              </a:rPr>
              <a:t>job interview</a:t>
            </a:r>
            <a:r>
              <a:rPr sz="1600" b="0">
                <a:solidFill>
                  <a:srgbClr val="1E2A38"/>
                </a:solidFill>
                <a:latin typeface="Arial"/>
              </a:rPr>
              <a:t> he arrived early, but </a:t>
            </a:r>
            <a:r>
              <a:rPr sz="1600" b="1">
                <a:solidFill>
                  <a:srgbClr val="1E2A38"/>
                </a:solidFill>
                <a:latin typeface="Arial"/>
              </a:rPr>
              <a:t>the owner</a:t>
            </a:r>
            <a:r>
              <a:rPr sz="1600" b="0">
                <a:solidFill>
                  <a:srgbClr val="1E2A38"/>
                </a:solidFill>
                <a:latin typeface="Arial"/>
              </a:rPr>
              <a:t> had been talking on the phone all morning, so Sardor waited for an hour. He was nervous: it was the first time he had ever had a real interview.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day Sardor got the job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Luckily, he had prepared well. He had read everything about the hotel, he had done a short </a:t>
            </a:r>
            <a:r>
              <a:rPr sz="1600" b="1">
                <a:solidFill>
                  <a:srgbClr val="1E2A38"/>
                </a:solidFill>
                <a:latin typeface="Arial"/>
              </a:rPr>
              <a:t>training course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he had been practising his English with me for weeks. When </a:t>
            </a:r>
            <a:r>
              <a:rPr sz="1600" b="1">
                <a:solidFill>
                  <a:srgbClr val="1E2A38"/>
                </a:solidFill>
                <a:latin typeface="Arial"/>
              </a:rPr>
              <a:t>the owner</a:t>
            </a:r>
            <a:r>
              <a:rPr sz="1600" b="0">
                <a:solidFill>
                  <a:srgbClr val="1E2A38"/>
                </a:solidFill>
                <a:latin typeface="Arial"/>
              </a:rPr>
              <a:t> offered him the job, Sardor couldn’t believe it. That evening his face hurt, because he had been smiling all day!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had Sardor been looking for work?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had he almost done by the time the hotel phoned?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Sardor wait for an hour?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 we say ‘had ever had’, not ‘had ever been having’?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his face hurt that evening?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simple or continuous?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boshlayman, siz davom ettirasiz va shaklni tanlaganingiz sababini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was tired because she … a report all night. (write)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By the time we arrived on set, the director … (leave)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 was the first time he … a job interview. (have)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… for the boss for an hour when he finally came. (wait)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worked as an extra and then … to become a stunt double. (decide)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perfect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«o‘tmishdagi o‘tmish»: </a:t>
            </a:r>
            <a:r>
              <a:rPr sz="1600" b="1">
                <a:solidFill>
                  <a:srgbClr val="1E2A38"/>
                </a:solidFill>
                <a:latin typeface="Arial"/>
              </a:rPr>
              <a:t>Men kelganimda poyezd ketib bo‘lgan edi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the train had left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had been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o‘zbekchada ko‘pincha «…ib kelgan edi / …ayotgan edi»: </a:t>
            </a:r>
            <a:r>
              <a:rPr sz="1600" b="1">
                <a:solidFill>
                  <a:srgbClr val="1E2A38"/>
                </a:solidFill>
                <a:latin typeface="Arial"/>
              </a:rPr>
              <a:t>yarim soatdan beri kutayotgan edik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By the time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 paytga kelib»: </a:t>
            </a:r>
            <a:r>
              <a:rPr sz="1600" b="1">
                <a:solidFill>
                  <a:srgbClr val="1E2A38"/>
                </a:solidFill>
                <a:latin typeface="Arial"/>
              </a:rPr>
              <a:t>by the time</a:t>
            </a:r>
            <a:r>
              <a:rPr sz="1600" b="0">
                <a:solidFill>
                  <a:srgbClr val="1E2A38"/>
                </a:solidFill>
                <a:latin typeface="Arial"/>
              </a:rPr>
              <a:t> qismida past simple, bosh gapda esa past perfect: </a:t>
            </a:r>
            <a:r>
              <a:rPr sz="1600" b="1">
                <a:solidFill>
                  <a:srgbClr val="1E2A38"/>
                </a:solidFill>
                <a:latin typeface="Arial"/>
              </a:rPr>
              <a:t>By the time I arrived, they had left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before I had finished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«tugatib ulgurmasimdan»: ish o‘sha paytda hali tugamagan edi.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never / ever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It was the first time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davomli shakl ishlatilmaydi.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26,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sozlar.com/vocab/cards/?set=grade10-lesson26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a busy day you had: three with had + past participle and three with had been + -ing.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Queensland State Archives · PDM 1.0 · https://www.flickr.com/photos/60455048@N02/25943367857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