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Wordpower! -ed and -ing Adjectives ·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Wordpower! -ed va -ing bilan tugaydigan sifatlar · Present perfect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Wordpower!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1793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60579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Sarah R. Webb (U.S. armed forces)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correct adjective in six pairs of sentences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Explain the difference: -ing = what something is like, -ed = how someone feels (Be careful!)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Form eight words from verbs in capitals in a text (ex. 2)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the present perfect simple in questions, short answers and a diary text (p. 34 ex. 1–3)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p. 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Read the Be careful! box AFTER ex.1.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to‘g‘ri so‘zni tanlang: -ed yoki -ing? (6 gap, 12 ta tanlov).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 careful!</a:t>
            </a:r>
            <a:r>
              <a:rPr sz="1600" b="0">
                <a:solidFill>
                  <a:srgbClr val="1E2A38"/>
                </a:solidFill>
                <a:latin typeface="Arial"/>
              </a:rPr>
              <a:t> — qoidani o‘qing: Peter is amazing / Peter is amazed. Javoblaringizni tekshiring.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«How to have the perfect party!»: bosh harfdagi so‘zdan bo‘shliqqa mos so‘z yasang (8 ta).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Diqqat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CONFUSE va INTEREST ikki marta, lekin har gal BOSHQA shaklda!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A2, p. 35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amazing · amazed   2 interesting · interested   3 excited · exciting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4 frightening · frightened   5 surprised · surprising   6 confusing · confused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excited · 2 frightened · 3 confusing · 4 confused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5 amazed · 6 surprising · 7 interesting · 8 interested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WHY: Is it a feeling (-ed) or what the thing is like (-ing)?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p. 34 (Grammar 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Present perfect simple. Look at the Look! box sentences from the Ruby–Holly chat first.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 (KET)</a:t>
            </a:r>
            <a:r>
              <a:rPr sz="1600" b="0">
                <a:solidFill>
                  <a:srgbClr val="1E2A38"/>
                </a:solidFill>
                <a:latin typeface="Arial"/>
              </a:rPr>
              <a:t> — to‘g‘ri so‘z yoki iborani tanlang: A, B yoki C (6 gap).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rasmga qarang (Patch va Smokey!) va savollarga to‘liq javob yozing: Yes, they have. They've + 3-shakl.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14th March kundaligi: fe’llarni present perfect simple ga qo‘ying, qisqa shakl bilan (8 ta).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A2, p. 34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B hasn't · 2 A has made · 3 B haven't put · 4 C Has · 5 C decided · 6 B found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2 Yes, they have. They've stood on the jelly. · 3 No, they haven't. They haven't knocked the cake on the floor.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4 Yes, they have. They've spilled the drinks. · 5 No, they haven't. They haven't broken the CDs.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've sent · 2 've already had · 3 hasn't sent · 4 've bought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5 've asked · 6 've forgotten · 7 haven't put up · 8 haven't bought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WHY: ex.1 (1) — 'invited' is a past participle → has/hasn't; Leo = he → hasn't (✗ didn't invited).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The six pairs (ex. 1)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amazed / amazing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hayratda qolgan / hayratlanarli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magic show was </a:t>
            </a:r>
            <a:r>
              <a:rPr sz="1400" b="1">
                <a:solidFill>
                  <a:srgbClr val="5A6572"/>
                </a:solidFill>
                <a:latin typeface="Arial"/>
              </a:rPr>
              <a:t>amazing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all the children were </a:t>
            </a:r>
            <a:r>
              <a:rPr sz="1400" b="1">
                <a:solidFill>
                  <a:srgbClr val="5A6572"/>
                </a:solidFill>
                <a:latin typeface="Arial"/>
              </a:rPr>
              <a:t>amazed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interested / interesting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qiziqqan / qiziqarli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interested</a:t>
            </a:r>
            <a:r>
              <a:rPr sz="1400" b="0">
                <a:solidFill>
                  <a:srgbClr val="5A6572"/>
                </a:solidFill>
                <a:latin typeface="Arial"/>
              </a:rPr>
              <a:t> in space, so this book is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interesting</a:t>
            </a:r>
            <a:r>
              <a:rPr sz="1400" b="0">
                <a:solidFill>
                  <a:srgbClr val="5A6572"/>
                </a:solidFill>
                <a:latin typeface="Arial"/>
              </a:rPr>
              <a:t> for 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excited / exciting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hayajonlangan / hayajonli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match was </a:t>
            </a:r>
            <a:r>
              <a:rPr sz="1400" b="1">
                <a:solidFill>
                  <a:srgbClr val="5A6572"/>
                </a:solidFill>
                <a:latin typeface="Arial"/>
              </a:rPr>
              <a:t>exciting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the fans were very </a:t>
            </a:r>
            <a:r>
              <a:rPr sz="1400" b="1">
                <a:solidFill>
                  <a:srgbClr val="5A6572"/>
                </a:solidFill>
                <a:latin typeface="Arial"/>
              </a:rPr>
              <a:t>excited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The six pairs (ex. 1)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⛈️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frightened / frightening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qo‘rqib ketgan / qo‘rqinchli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storm was </a:t>
            </a:r>
            <a:r>
              <a:rPr sz="1400" b="1">
                <a:solidFill>
                  <a:srgbClr val="5A6572"/>
                </a:solidFill>
                <a:latin typeface="Arial"/>
              </a:rPr>
              <a:t>frightening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my little brother was </a:t>
            </a:r>
            <a:r>
              <a:rPr sz="1400" b="1">
                <a:solidFill>
                  <a:srgbClr val="5A6572"/>
                </a:solidFill>
                <a:latin typeface="Arial"/>
              </a:rPr>
              <a:t>frightened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😮️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surprised / surprising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hayron qolgan / ajablanarli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news was </a:t>
            </a:r>
            <a:r>
              <a:rPr sz="1400" b="1">
                <a:solidFill>
                  <a:srgbClr val="5A6572"/>
                </a:solidFill>
                <a:latin typeface="Arial"/>
              </a:rPr>
              <a:t>surprising</a:t>
            </a:r>
            <a:r>
              <a:rPr sz="1400" b="0">
                <a:solidFill>
                  <a:srgbClr val="5A6572"/>
                </a:solidFill>
                <a:latin typeface="Arial"/>
              </a:rPr>
              <a:t>, so we were all </a:t>
            </a:r>
            <a:r>
              <a:rPr sz="1400" b="1">
                <a:solidFill>
                  <a:srgbClr val="5A6572"/>
                </a:solidFill>
                <a:latin typeface="Arial"/>
              </a:rPr>
              <a:t>surprised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😵‍💫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confused / confusing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boshi qotgan / chalkash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rules of the game were </a:t>
            </a:r>
            <a:r>
              <a:rPr sz="1400" b="1">
                <a:solidFill>
                  <a:srgbClr val="5A6572"/>
                </a:solidFill>
                <a:latin typeface="Arial"/>
              </a:rPr>
              <a:t>confusing</a:t>
            </a:r>
            <a:r>
              <a:rPr sz="1400" b="0">
                <a:solidFill>
                  <a:srgbClr val="5A6572"/>
                </a:solidFill>
                <a:latin typeface="Arial"/>
              </a:rPr>
              <a:t>, so the players got </a:t>
            </a:r>
            <a:r>
              <a:rPr sz="1400" b="1">
                <a:solidFill>
                  <a:srgbClr val="5A6572"/>
                </a:solidFill>
                <a:latin typeface="Arial"/>
              </a:rPr>
              <a:t>confused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More feelings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disgusted / disgusting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jirkangan / jirkanch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old cheese smelt </a:t>
            </a:r>
            <a:r>
              <a:rPr sz="1400" b="1">
                <a:solidFill>
                  <a:srgbClr val="5A6572"/>
                </a:solidFill>
                <a:latin typeface="Arial"/>
              </a:rPr>
              <a:t>disgusting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we were all </a:t>
            </a:r>
            <a:r>
              <a:rPr sz="1400" b="1">
                <a:solidFill>
                  <a:srgbClr val="5A6572"/>
                </a:solidFill>
                <a:latin typeface="Arial"/>
              </a:rPr>
              <a:t>disgusted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🧘️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relaxed / relaxing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xotirjam, bo‘shashgan / orom beradigan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music was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relaxing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soon everyone felt </a:t>
            </a:r>
            <a:r>
              <a:rPr sz="1400" b="1">
                <a:solidFill>
                  <a:srgbClr val="5A6572"/>
                </a:solidFill>
                <a:latin typeface="Arial"/>
              </a:rPr>
              <a:t>relaxed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fascinated / fascinating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maftun bo‘lgan / maftunkor, juda qiziq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museum was </a:t>
            </a:r>
            <a:r>
              <a:rPr sz="1400" b="1">
                <a:solidFill>
                  <a:srgbClr val="5A6572"/>
                </a:solidFill>
                <a:latin typeface="Arial"/>
              </a:rPr>
              <a:t>fascinating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the children were </a:t>
            </a:r>
            <a:r>
              <a:rPr sz="1400" b="1">
                <a:solidFill>
                  <a:srgbClr val="5A6572"/>
                </a:solidFill>
                <a:latin typeface="Arial"/>
              </a:rPr>
              <a:t>fascinated</a:t>
            </a:r>
            <a:r>
              <a:rPr sz="1400" b="0">
                <a:solidFill>
                  <a:srgbClr val="5A6572"/>
                </a:solidFill>
                <a:latin typeface="Arial"/>
              </a:rPr>
              <a:t> by the dinosaurs.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👻️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terrified / terrifying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dahshatga tushgan / dahshatli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ghost film was </a:t>
            </a:r>
            <a:r>
              <a:rPr sz="1400" b="1">
                <a:solidFill>
                  <a:srgbClr val="5A6572"/>
                </a:solidFill>
                <a:latin typeface="Arial"/>
              </a:rPr>
              <a:t>terrifying</a:t>
            </a:r>
            <a:r>
              <a:rPr sz="1400" b="0">
                <a:solidFill>
                  <a:srgbClr val="5A6572"/>
                </a:solidFill>
                <a:latin typeface="Arial"/>
              </a:rPr>
              <a:t>, and I was </a:t>
            </a:r>
            <a:r>
              <a:rPr sz="1400" b="1">
                <a:solidFill>
                  <a:srgbClr val="5A6572"/>
                </a:solidFill>
                <a:latin typeface="Arial"/>
              </a:rPr>
              <a:t>terrified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Word families (ex. 2)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✨️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amaze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hayratga solmoq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grandmother </a:t>
            </a:r>
            <a:r>
              <a:rPr sz="1400" b="1">
                <a:solidFill>
                  <a:srgbClr val="5A6572"/>
                </a:solidFill>
                <a:latin typeface="Arial"/>
              </a:rPr>
              <a:t>amazes</a:t>
            </a:r>
            <a:r>
              <a:rPr sz="1400" b="0">
                <a:solidFill>
                  <a:srgbClr val="5A6572"/>
                </a:solidFill>
                <a:latin typeface="Arial"/>
              </a:rPr>
              <a:t> me — she can speak four languages.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😲️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amazement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hayrat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looked at the present in </a:t>
            </a:r>
            <a:r>
              <a:rPr sz="1400" b="1">
                <a:solidFill>
                  <a:srgbClr val="5A6572"/>
                </a:solidFill>
                <a:latin typeface="Arial"/>
              </a:rPr>
              <a:t>amazement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excitement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hayajon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couldn’t sleep the night before my birthday because of the </a:t>
            </a:r>
            <a:r>
              <a:rPr sz="1400" b="1">
                <a:solidFill>
                  <a:srgbClr val="5A6572"/>
                </a:solidFill>
                <a:latin typeface="Arial"/>
              </a:rPr>
              <a:t>excitement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😱️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frighten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qo‘rqitmoq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shout — you’ll </a:t>
            </a:r>
            <a:r>
              <a:rPr sz="1400" b="1">
                <a:solidFill>
                  <a:srgbClr val="5A6572"/>
                </a:solidFill>
                <a:latin typeface="Arial"/>
              </a:rPr>
              <a:t>frighten</a:t>
            </a:r>
            <a:r>
              <a:rPr sz="1400" b="0">
                <a:solidFill>
                  <a:srgbClr val="5A6572"/>
                </a:solidFill>
                <a:latin typeface="Arial"/>
              </a:rPr>
              <a:t> the baby.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Word families (ex. 2)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❓️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confuse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chalkashtirmoq, boshini qotirmoq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Long instructions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confuse</a:t>
            </a:r>
            <a:r>
              <a:rPr sz="1400" b="0">
                <a:solidFill>
                  <a:srgbClr val="5A6572"/>
                </a:solidFill>
                <a:latin typeface="Arial"/>
              </a:rPr>
              <a:t> 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confusion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chalkashlik, tushunmovchilik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was some </a:t>
            </a:r>
            <a:r>
              <a:rPr sz="1400" b="1">
                <a:solidFill>
                  <a:srgbClr val="5A6572"/>
                </a:solidFill>
                <a:latin typeface="Arial"/>
              </a:rPr>
              <a:t>confusion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the time of the party.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surprise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kutilmagan voqea, syurpriz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bike was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surprise</a:t>
            </a:r>
            <a:r>
              <a:rPr sz="1400" b="0">
                <a:solidFill>
                  <a:srgbClr val="5A6572"/>
                </a:solidFill>
                <a:latin typeface="Arial"/>
              </a:rPr>
              <a:t> for my brother.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disappointment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hafsala pir bo‘lishi, umidsizlik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To our </a:t>
            </a:r>
            <a:r>
              <a:rPr sz="1400" b="1">
                <a:solidFill>
                  <a:srgbClr val="5A6572"/>
                </a:solidFill>
                <a:latin typeface="Arial"/>
              </a:rPr>
              <a:t>disappointment</a:t>
            </a:r>
            <a:r>
              <a:rPr sz="1400" b="0">
                <a:solidFill>
                  <a:srgbClr val="5A6572"/>
                </a:solidFill>
                <a:latin typeface="Arial"/>
              </a:rPr>
              <a:t>, the concert was cancelled.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Parties and plans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wedding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to‘y (nikoh to‘yi)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cousin’s </a:t>
            </a:r>
            <a:r>
              <a:rPr sz="1400" b="1">
                <a:solidFill>
                  <a:srgbClr val="5A6572"/>
                </a:solidFill>
                <a:latin typeface="Arial"/>
              </a:rPr>
              <a:t>wedding</a:t>
            </a:r>
            <a:r>
              <a:rPr sz="1400" b="0">
                <a:solidFill>
                  <a:srgbClr val="5A6572"/>
                </a:solidFill>
                <a:latin typeface="Arial"/>
              </a:rPr>
              <a:t> is next month.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🏴‍☠️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costume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karnaval libosi, maxsus kiyim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wore a pirate </a:t>
            </a:r>
            <a:r>
              <a:rPr sz="1400" b="1">
                <a:solidFill>
                  <a:srgbClr val="5A6572"/>
                </a:solidFill>
                <a:latin typeface="Arial"/>
              </a:rPr>
              <a:t>costume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school concert.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dress 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karnaval libosini kiymoq; yasanmoq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the last day of term we </a:t>
            </a:r>
            <a:r>
              <a:rPr sz="1400" b="1">
                <a:solidFill>
                  <a:srgbClr val="5A6572"/>
                </a:solidFill>
                <a:latin typeface="Arial"/>
              </a:rPr>
              <a:t>dress up</a:t>
            </a:r>
            <a:r>
              <a:rPr sz="1400" b="0">
                <a:solidFill>
                  <a:srgbClr val="5A6572"/>
                </a:solidFill>
                <a:latin typeface="Arial"/>
              </a:rPr>
              <a:t> as cartoon characters.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🎃️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Halloween party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Xellouin ziyofati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</a:t>
            </a:r>
            <a:r>
              <a:rPr sz="1400" b="1">
                <a:solidFill>
                  <a:srgbClr val="5A6572"/>
                </a:solidFill>
                <a:latin typeface="Arial"/>
              </a:rPr>
              <a:t>a Halloween party</a:t>
            </a:r>
            <a:r>
              <a:rPr sz="1400" b="0">
                <a:solidFill>
                  <a:srgbClr val="5A6572"/>
                </a:solidFill>
                <a:latin typeface="Arial"/>
              </a:rPr>
              <a:t> people often wear scary masks.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🎣️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fishing rod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gave me a </a:t>
            </a:r>
            <a:r>
              <a:rPr sz="1400" b="1">
                <a:solidFill>
                  <a:srgbClr val="5A6572"/>
                </a:solidFill>
                <a:latin typeface="Arial"/>
              </a:rPr>
              <a:t>fishing rod</a:t>
            </a:r>
            <a:r>
              <a:rPr sz="1400" b="0">
                <a:solidFill>
                  <a:srgbClr val="5A6572"/>
                </a:solidFill>
                <a:latin typeface="Arial"/>
              </a:rPr>
              <a:t> for my birthday.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Parties and plans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🧭️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directions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yo‘l-yo‘riq (qanday borishni tushuntirish)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give me </a:t>
            </a:r>
            <a:r>
              <a:rPr sz="1400" b="1">
                <a:solidFill>
                  <a:srgbClr val="5A6572"/>
                </a:solidFill>
                <a:latin typeface="Arial"/>
              </a:rPr>
              <a:t>directions</a:t>
            </a:r>
            <a:r>
              <a:rPr sz="1400" b="0">
                <a:solidFill>
                  <a:srgbClr val="5A6572"/>
                </a:solidFill>
                <a:latin typeface="Arial"/>
              </a:rPr>
              <a:t> to your house?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list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ro‘yxat tuzmoq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Before you go shopping, </a:t>
            </a:r>
            <a:r>
              <a:rPr sz="1400" b="1">
                <a:solidFill>
                  <a:srgbClr val="5A6572"/>
                </a:solidFill>
                <a:latin typeface="Arial"/>
              </a:rPr>
              <a:t>make a list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wrong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chappasiga ketmoq (ish buzilmoq)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Everything </a:t>
            </a:r>
            <a:r>
              <a:rPr sz="1400" b="1">
                <a:solidFill>
                  <a:srgbClr val="5A6572"/>
                </a:solidFill>
                <a:latin typeface="Arial"/>
              </a:rPr>
              <a:t>went wrong</a:t>
            </a:r>
            <a:r>
              <a:rPr sz="1400" b="0">
                <a:solidFill>
                  <a:srgbClr val="5A6572"/>
                </a:solidFill>
                <a:latin typeface="Arial"/>
              </a:rPr>
              <a:t>: the cake fell and the lights went out.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🏆️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success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muvaffaqiyat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school concert was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success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What have the pets done? (p. 34)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yirtmoq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Oh no! The cat </a:t>
            </a:r>
            <a:r>
              <a:rPr sz="1400" b="1">
                <a:solidFill>
                  <a:srgbClr val="5A6572"/>
                </a:solidFill>
                <a:latin typeface="Arial"/>
              </a:rPr>
              <a:t>has ripped</a:t>
            </a:r>
            <a:r>
              <a:rPr sz="1400" b="0">
                <a:solidFill>
                  <a:srgbClr val="5A6572"/>
                </a:solidFill>
                <a:latin typeface="Arial"/>
              </a:rPr>
              <a:t> the paper decorations.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🍮️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jelly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jele (mevali shirinlik)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For dessert we had strawberry </a:t>
            </a:r>
            <a:r>
              <a:rPr sz="1400" b="1">
                <a:solidFill>
                  <a:srgbClr val="5A6572"/>
                </a:solidFill>
                <a:latin typeface="Arial"/>
              </a:rPr>
              <a:t>jelly</a:t>
            </a:r>
            <a:r>
              <a:rPr sz="1400" b="0">
                <a:solidFill>
                  <a:srgbClr val="5A6572"/>
                </a:solidFill>
                <a:latin typeface="Arial"/>
              </a:rPr>
              <a:t> with ice cream.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🏺️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knock over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turtib ag‘darib yubormoq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Someone </a:t>
            </a:r>
            <a:r>
              <a:rPr sz="1400" b="1">
                <a:solidFill>
                  <a:srgbClr val="5A6572"/>
                </a:solidFill>
                <a:latin typeface="Arial"/>
              </a:rPr>
              <a:t>has knocked over</a:t>
            </a:r>
            <a:r>
              <a:rPr sz="1400" b="0">
                <a:solidFill>
                  <a:srgbClr val="5A6572"/>
                </a:solidFill>
                <a:latin typeface="Arial"/>
              </a:rPr>
              <a:t> the vase, and there’s water everywhere.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👟️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stand 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ustiga bosib olmoq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Oh no! The dog </a:t>
            </a:r>
            <a:r>
              <a:rPr sz="1400" b="1">
                <a:solidFill>
                  <a:srgbClr val="5A6572"/>
                </a:solidFill>
                <a:latin typeface="Arial"/>
              </a:rPr>
              <a:t>has stood on</a:t>
            </a:r>
            <a:r>
              <a:rPr sz="1400" b="0">
                <a:solidFill>
                  <a:srgbClr val="5A6572"/>
                </a:solidFill>
                <a:latin typeface="Arial"/>
              </a:rPr>
              <a:t> my new glasses!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cousin's surprising wedding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month my cousin Dilshod got married. I was really </a:t>
            </a:r>
            <a:r>
              <a:rPr sz="1600" b="1">
                <a:solidFill>
                  <a:srgbClr val="1E2A38"/>
                </a:solidFill>
                <a:latin typeface="Arial"/>
              </a:rPr>
              <a:t>excited</a:t>
            </a:r>
            <a:r>
              <a:rPr sz="1600" b="0">
                <a:solidFill>
                  <a:srgbClr val="1E2A38"/>
                </a:solidFill>
                <a:latin typeface="Arial"/>
              </a:rPr>
              <a:t> about the </a:t>
            </a:r>
            <a:r>
              <a:rPr sz="1600" b="1">
                <a:solidFill>
                  <a:srgbClr val="1E2A38"/>
                </a:solidFill>
                <a:latin typeface="Arial"/>
              </a:rPr>
              <a:t>wedding</a:t>
            </a:r>
            <a:r>
              <a:rPr sz="1600" b="0">
                <a:solidFill>
                  <a:srgbClr val="1E2A38"/>
                </a:solidFill>
                <a:latin typeface="Arial"/>
              </a:rPr>
              <a:t> because it was my first wedding.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day started badly. The </a:t>
            </a:r>
            <a:r>
              <a:rPr sz="1600" b="1">
                <a:solidFill>
                  <a:srgbClr val="1E2A38"/>
                </a:solidFill>
                <a:latin typeface="Arial"/>
              </a:rPr>
              <a:t>directions</a:t>
            </a:r>
            <a:r>
              <a:rPr sz="1600" b="0">
                <a:solidFill>
                  <a:srgbClr val="1E2A38"/>
                </a:solidFill>
                <a:latin typeface="Arial"/>
              </a:rPr>
              <a:t> to the restaurant were </a:t>
            </a:r>
            <a:r>
              <a:rPr sz="1600" b="1">
                <a:solidFill>
                  <a:srgbClr val="1E2A38"/>
                </a:solidFill>
                <a:latin typeface="Arial"/>
              </a:rPr>
              <a:t>confusing</a:t>
            </a:r>
            <a:r>
              <a:rPr sz="1600" b="0">
                <a:solidFill>
                  <a:srgbClr val="1E2A38"/>
                </a:solidFill>
                <a:latin typeface="Arial"/>
              </a:rPr>
              <a:t> and my dad got </a:t>
            </a:r>
            <a:r>
              <a:rPr sz="1600" b="1">
                <a:solidFill>
                  <a:srgbClr val="1E2A38"/>
                </a:solidFill>
                <a:latin typeface="Arial"/>
              </a:rPr>
              <a:t>confused</a:t>
            </a:r>
            <a:r>
              <a:rPr sz="1600" b="0">
                <a:solidFill>
                  <a:srgbClr val="1E2A38"/>
                </a:solidFill>
                <a:latin typeface="Arial"/>
              </a:rPr>
              <a:t> too, so we arrived late. Mum was worried and a little annoyed.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But the evening was </a:t>
            </a:r>
            <a:r>
              <a:rPr sz="1600" b="1">
                <a:solidFill>
                  <a:srgbClr val="1E2A38"/>
                </a:solidFill>
                <a:latin typeface="Arial"/>
              </a:rPr>
              <a:t>amazing</a:t>
            </a:r>
            <a:r>
              <a:rPr sz="1600" b="0">
                <a:solidFill>
                  <a:srgbClr val="1E2A38"/>
                </a:solidFill>
                <a:latin typeface="Arial"/>
              </a:rPr>
              <a:t>. The music was </a:t>
            </a:r>
            <a:r>
              <a:rPr sz="1600" b="1">
                <a:solidFill>
                  <a:srgbClr val="1E2A38"/>
                </a:solidFill>
                <a:latin typeface="Arial"/>
              </a:rPr>
              <a:t>exciting</a:t>
            </a:r>
            <a:r>
              <a:rPr sz="1600" b="0">
                <a:solidFill>
                  <a:srgbClr val="1E2A38"/>
                </a:solidFill>
                <a:latin typeface="Arial"/>
              </a:rPr>
              <a:t>, the food was great and the dancing never stopped. Then the lights went out — a </a:t>
            </a:r>
            <a:r>
              <a:rPr sz="1600" b="1">
                <a:solidFill>
                  <a:srgbClr val="1E2A38"/>
                </a:solidFill>
                <a:latin typeface="Arial"/>
              </a:rPr>
              <a:t>frightening</a:t>
            </a:r>
            <a:r>
              <a:rPr sz="1600" b="0">
                <a:solidFill>
                  <a:srgbClr val="1E2A38"/>
                </a:solidFill>
                <a:latin typeface="Arial"/>
              </a:rPr>
              <a:t> moment for the little children!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cousin's surprising wedding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 was a </a:t>
            </a:r>
            <a:r>
              <a:rPr sz="1600" b="1">
                <a:solidFill>
                  <a:srgbClr val="1E2A38"/>
                </a:solidFill>
                <a:latin typeface="Arial"/>
              </a:rPr>
              <a:t>surprise</a:t>
            </a:r>
            <a:r>
              <a:rPr sz="1600" b="0">
                <a:solidFill>
                  <a:srgbClr val="1E2A38"/>
                </a:solidFill>
                <a:latin typeface="Arial"/>
              </a:rPr>
              <a:t>: Dilshod's friends came in with a huge cake covered in candles. Everybody was </a:t>
            </a:r>
            <a:r>
              <a:rPr sz="1600" b="1">
                <a:solidFill>
                  <a:srgbClr val="1E2A38"/>
                </a:solidFill>
                <a:latin typeface="Arial"/>
              </a:rPr>
              <a:t>surprised</a:t>
            </a:r>
            <a:r>
              <a:rPr sz="1600" b="0">
                <a:solidFill>
                  <a:srgbClr val="1E2A38"/>
                </a:solidFill>
                <a:latin typeface="Arial"/>
              </a:rPr>
              <a:t>, and the bride looked at it in </a:t>
            </a:r>
            <a:r>
              <a:rPr sz="1600" b="1">
                <a:solidFill>
                  <a:srgbClr val="1E2A38"/>
                </a:solidFill>
                <a:latin typeface="Arial"/>
              </a:rPr>
              <a:t>amazement</a:t>
            </a:r>
            <a:r>
              <a:rPr sz="1600" b="0">
                <a:solidFill>
                  <a:srgbClr val="1E2A38"/>
                </a:solidFill>
                <a:latin typeface="Arial"/>
              </a:rPr>
              <a:t>. In the end, the wedding was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big </a:t>
            </a:r>
            <a:r>
              <a:rPr sz="1600" b="1">
                <a:solidFill>
                  <a:srgbClr val="1E2A38"/>
                </a:solidFill>
                <a:latin typeface="Arial"/>
              </a:rPr>
              <a:t>success</a:t>
            </a:r>
            <a:r>
              <a:rPr sz="1600" b="0">
                <a:solidFill>
                  <a:srgbClr val="1E2A38"/>
                </a:solidFill>
                <a:latin typeface="Arial"/>
              </a:rPr>
              <a:t> and nobody felt bored for a minute.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was the writer excited?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the family arrive late?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was frightened when the lights went out?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was the surprise?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three -ed adjectives in paragraph 2.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-ed or -ing?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vaziyatni aytaman, siz to‘g‘ri sifatni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old milk smelt really … (disgust)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rollercoaster was … (terrify)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didn't understand the map. It was … (confuse)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We won the cup! We were … (excite)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He speaks six languages! He's … (amaze)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 · LOOK! AND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perfect simple — rule (p. 34)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Form:</a:t>
            </a:r>
            <a:r>
              <a:rPr sz="1600" b="0">
                <a:solidFill>
                  <a:srgbClr val="1E2A38"/>
                </a:solidFill>
                <a:latin typeface="Arial"/>
              </a:rPr>
              <a:t> have / has + past participle — </a:t>
            </a:r>
            <a:r>
              <a:rPr sz="1600" b="1">
                <a:solidFill>
                  <a:srgbClr val="1E2A38"/>
                </a:solidFill>
                <a:latin typeface="Arial"/>
              </a:rPr>
              <a:t>I've invited</a:t>
            </a:r>
            <a:r>
              <a:rPr sz="1600" b="0">
                <a:solidFill>
                  <a:srgbClr val="1E2A38"/>
                </a:solidFill>
                <a:latin typeface="Arial"/>
              </a:rPr>
              <a:t> · she </a:t>
            </a:r>
            <a:r>
              <a:rPr sz="1600" b="1">
                <a:solidFill>
                  <a:srgbClr val="1E2A38"/>
                </a:solidFill>
                <a:latin typeface="Arial"/>
              </a:rPr>
              <a:t>has made</a:t>
            </a:r>
            <a:r>
              <a:rPr sz="1600" b="0">
                <a:solidFill>
                  <a:srgbClr val="1E2A38"/>
                </a:solidFill>
                <a:latin typeface="Arial"/>
              </a:rPr>
              <a:t> · they </a:t>
            </a:r>
            <a:r>
              <a:rPr sz="1600" b="1">
                <a:solidFill>
                  <a:srgbClr val="1E2A38"/>
                </a:solidFill>
                <a:latin typeface="Arial"/>
              </a:rPr>
              <a:t>haven't put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Question: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Have</a:t>
            </a:r>
            <a:r>
              <a:rPr sz="1600" b="0">
                <a:solidFill>
                  <a:srgbClr val="1E2A38"/>
                </a:solidFill>
                <a:latin typeface="Arial"/>
              </a:rPr>
              <a:t> you </a:t>
            </a:r>
            <a:r>
              <a:rPr sz="1600" b="1">
                <a:solidFill>
                  <a:srgbClr val="1E2A38"/>
                </a:solidFill>
                <a:latin typeface="Arial"/>
              </a:rPr>
              <a:t>sent</a:t>
            </a:r>
            <a:r>
              <a:rPr sz="1600" b="0">
                <a:solidFill>
                  <a:srgbClr val="1E2A38"/>
                </a:solidFill>
                <a:latin typeface="Arial"/>
              </a:rPr>
              <a:t> the invitations? — </a:t>
            </a:r>
            <a:r>
              <a:rPr sz="1600" b="1">
                <a:solidFill>
                  <a:srgbClr val="1E2A38"/>
                </a:solidFill>
                <a:latin typeface="Arial"/>
              </a:rPr>
              <a:t>Yes, I have. / No, I haven't.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Use:</a:t>
            </a:r>
            <a:r>
              <a:rPr sz="1600" b="0">
                <a:solidFill>
                  <a:srgbClr val="1E2A38"/>
                </a:solidFill>
                <a:latin typeface="Arial"/>
              </a:rPr>
              <a:t> the PRESENT result of a past action — </a:t>
            </a:r>
            <a:r>
              <a:rPr sz="1600" b="1">
                <a:solidFill>
                  <a:srgbClr val="1E2A38"/>
                </a:solidFill>
                <a:latin typeface="Arial"/>
              </a:rPr>
              <a:t>I've bought snacks</a:t>
            </a:r>
            <a:r>
              <a:rPr sz="1600" b="0">
                <a:solidFill>
                  <a:srgbClr val="1E2A38"/>
                </a:solidFill>
                <a:latin typeface="Arial"/>
              </a:rPr>
              <a:t> = I have snacks now.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Past simple</a:t>
            </a:r>
            <a:r>
              <a:rPr sz="1600" b="0">
                <a:solidFill>
                  <a:srgbClr val="1E2A38"/>
                </a:solidFill>
                <a:latin typeface="Arial"/>
              </a:rPr>
              <a:t> = the past action is important: </a:t>
            </a:r>
            <a:r>
              <a:rPr sz="1600" b="1">
                <a:solidFill>
                  <a:srgbClr val="1E2A38"/>
                </a:solidFill>
                <a:latin typeface="Arial"/>
              </a:rPr>
              <a:t>I bought snacks yesterday</a:t>
            </a:r>
            <a:r>
              <a:rPr sz="1600" b="0">
                <a:solidFill>
                  <a:srgbClr val="1E2A38"/>
                </a:solidFill>
                <a:latin typeface="Arial"/>
              </a:rPr>
              <a:t> (no have, a finished time).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already</a:t>
            </a:r>
            <a:r>
              <a:rPr sz="1600" b="0">
                <a:solidFill>
                  <a:srgbClr val="1E2A38"/>
                </a:solidFill>
                <a:latin typeface="Arial"/>
              </a:rPr>
              <a:t> (before the verb) · </a:t>
            </a:r>
            <a:r>
              <a:rPr sz="1600" b="1">
                <a:solidFill>
                  <a:srgbClr val="1E2A38"/>
                </a:solidFill>
                <a:latin typeface="Arial"/>
              </a:rPr>
              <a:t>just</a:t>
            </a:r>
            <a:r>
              <a:rPr sz="1600" b="0">
                <a:solidFill>
                  <a:srgbClr val="1E2A38"/>
                </a:solidFill>
                <a:latin typeface="Arial"/>
              </a:rPr>
              <a:t> (before the verb) · </a:t>
            </a:r>
            <a:r>
              <a:rPr sz="1600" b="1">
                <a:solidFill>
                  <a:srgbClr val="1E2A38"/>
                </a:solidFill>
                <a:latin typeface="Arial"/>
              </a:rPr>
              <a:t>yet</a:t>
            </a:r>
            <a:r>
              <a:rPr sz="1600" b="0">
                <a:solidFill>
                  <a:srgbClr val="1E2A38"/>
                </a:solidFill>
                <a:latin typeface="Arial"/>
              </a:rPr>
              <a:t> (end of questions and negatives).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-ed yoki -ing? Ikki savol (Be careful!, p. 35)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Bu narsa/odam QANDAY?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-ing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The film was boring</a:t>
            </a:r>
            <a:r>
              <a:rPr sz="1800" b="0">
                <a:solidFill>
                  <a:srgbClr val="1E2A38"/>
                </a:solidFill>
                <a:latin typeface="Arial"/>
              </a:rPr>
              <a:t>. (film — zerikarli)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Odam o‘zini QANDAY HIS QILADI?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-ed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 was bored</a:t>
            </a:r>
            <a:r>
              <a:rPr sz="1800" b="0">
                <a:solidFill>
                  <a:srgbClr val="1E2A38"/>
                </a:solidFill>
                <a:latin typeface="Arial"/>
              </a:rPr>
              <a:t>. (men — zerikdim)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Odam ham -ing bo‘lishi mumkin: </a:t>
            </a:r>
            <a:r>
              <a:rPr sz="1800" b="1">
                <a:solidFill>
                  <a:srgbClr val="1E2A38"/>
                </a:solidFill>
                <a:latin typeface="Arial"/>
              </a:rPr>
              <a:t>Peter is amazing</a:t>
            </a:r>
            <a:r>
              <a:rPr sz="1800" b="0">
                <a:solidFill>
                  <a:srgbClr val="1E2A38"/>
                </a:solidFill>
                <a:latin typeface="Arial"/>
              </a:rPr>
              <a:t> = Peter boshqalarni hayratga soladi.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Ko‘pincha: </a:t>
            </a:r>
            <a:r>
              <a:rPr sz="1800" b="1">
                <a:solidFill>
                  <a:srgbClr val="1E2A38"/>
                </a:solidFill>
                <a:latin typeface="Arial"/>
              </a:rPr>
              <a:t>be/feel/get + -ed</a:t>
            </a:r>
            <a:r>
              <a:rPr sz="1800" b="0">
                <a:solidFill>
                  <a:srgbClr val="1E2A38"/>
                </a:solidFill>
                <a:latin typeface="Arial"/>
              </a:rPr>
              <a:t>; </a:t>
            </a:r>
            <a:r>
              <a:rPr sz="1800" b="1">
                <a:solidFill>
                  <a:srgbClr val="1E2A38"/>
                </a:solidFill>
                <a:latin typeface="Arial"/>
              </a:rPr>
              <a:t>-ed + predlog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interested IN, excited ABOUT, frightened OF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So‘z yasash: fe’l → </a:t>
            </a:r>
            <a:r>
              <a:rPr sz="1800" b="1">
                <a:solidFill>
                  <a:srgbClr val="1E2A38"/>
                </a:solidFill>
                <a:latin typeface="Arial"/>
              </a:rPr>
              <a:t>-ed / -ing</a:t>
            </a:r>
            <a:r>
              <a:rPr sz="1800" b="0">
                <a:solidFill>
                  <a:srgbClr val="1E2A38"/>
                </a:solidFill>
                <a:latin typeface="Arial"/>
              </a:rPr>
              <a:t> sifat, </a:t>
            </a:r>
            <a:r>
              <a:rPr sz="1800" b="1">
                <a:solidFill>
                  <a:srgbClr val="1E2A38"/>
                </a:solidFill>
                <a:latin typeface="Arial"/>
              </a:rPr>
              <a:t>-ment</a:t>
            </a:r>
            <a:r>
              <a:rPr sz="1800" b="0">
                <a:solidFill>
                  <a:srgbClr val="1E2A38"/>
                </a:solidFill>
                <a:latin typeface="Arial"/>
              </a:rPr>
              <a:t> ot: </a:t>
            </a:r>
            <a:r>
              <a:rPr sz="1800" b="1">
                <a:solidFill>
                  <a:srgbClr val="1E2A38"/>
                </a:solidFill>
                <a:latin typeface="Arial"/>
              </a:rPr>
              <a:t>amaze → amazed / amazing / amazement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-ed sifatlarda oxirgi tovush: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amazed /əˈmeɪzd/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confused /kənˈfjuːzd/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frightened /ˈfraɪtnd/ — gh o‘qilmaydi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relaxed /rɪˈlækst/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interested /ˈɪntrəstɪd/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excited /ɪkˈsaɪtɪd/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disgusted /dɪsˈɡʌstɪd/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fascinated /ˈfæsɪneɪtɪd/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/d/ — amazed, confused; /t/ — relaxed; t yoki d dan keyin -ed alohida bo‘g‘in /ɪd/: IN-te-res-ted (in-te-res-TED emas), dis-GUS-ted.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trip to the mountains was ________ — I loved every minute. (amazed / amazing)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was so ________ that I couldn't sleep before my birthday. (excited / exciting)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Are you ________ in football? (interested / interesting)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ghost story was really ________. (frightened / frightening)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were ________ to see snow in April. (surprised / surprising)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homework is ________ — I don't understand it. (confused / confusing)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team lost the final 0–3 — what a big ________! (DISAPPOINT)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children watched the fireworks in ________. (AMAZE)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Have you tidied your room ________? — No, not now, Mum!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No, thanks — I've ________ had lunch. I'm not hungry.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'Has Nodira sent the invitations?' 'Yes, she ________.'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Juftingizga ayting: the most exciting / relaxing / frightening day of your life — va o‘zingizni qanday his qildingiz?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«How did you feel?» o‘yini: biri voqeani aytadi (The lights went out), ikkinchisi -ed sifat bilan javob beradi (I was frightened).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Oxirgi ziyofat yoki to‘yni uchta juft sifat bilan tasvirlang.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-ing</a:t>
            </a:r>
            <a:r>
              <a:rPr sz="1600" b="0">
                <a:solidFill>
                  <a:srgbClr val="1E2A38"/>
                </a:solidFill>
                <a:latin typeface="Arial"/>
              </a:rPr>
              <a:t> sifat — sabab, ta’sir qiluvchi: </a:t>
            </a:r>
            <a:r>
              <a:rPr sz="1600" b="1">
                <a:solidFill>
                  <a:srgbClr val="1E2A38"/>
                </a:solidFill>
                <a:latin typeface="Arial"/>
              </a:rPr>
              <a:t>a relaxing</a:t>
            </a:r>
            <a:r>
              <a:rPr sz="1600" b="0">
                <a:solidFill>
                  <a:srgbClr val="1E2A38"/>
                </a:solidFill>
                <a:latin typeface="Arial"/>
              </a:rPr>
              <a:t> holiday — «orom beradigan ta’til».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-ed</a:t>
            </a:r>
            <a:r>
              <a:rPr sz="1600" b="0">
                <a:solidFill>
                  <a:srgbClr val="1E2A38"/>
                </a:solidFill>
                <a:latin typeface="Arial"/>
              </a:rPr>
              <a:t> sifat — his-tuyg‘u: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relaxed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«xotirjamman». O‘zbekchada ikkalasi ham bitta so‘z bo‘lishi mumkin, inglizchada — yo‘q!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I’m disgusting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«men jirkanch odamman»: ehtiyot bo‘ling!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interested IN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excited ABOUT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frightened OF</a:t>
            </a:r>
            <a:r>
              <a:rPr sz="1600" b="0">
                <a:solidFill>
                  <a:srgbClr val="1E2A38"/>
                </a:solidFill>
                <a:latin typeface="Arial"/>
              </a:rPr>
              <a:t> — predlog bilan yodlang.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Present perfect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o‘tgan ishning HOZIRGI natijasi: </a:t>
            </a:r>
            <a:r>
              <a:rPr sz="1600" b="1">
                <a:solidFill>
                  <a:srgbClr val="1E2A38"/>
                </a:solidFill>
                <a:latin typeface="Arial"/>
              </a:rPr>
              <a:t>I’ve bought snacks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«gazak oldim (hozir bor)». Aniq vaqt (</a:t>
            </a:r>
            <a:r>
              <a:rPr sz="1600" b="1">
                <a:solidFill>
                  <a:srgbClr val="1E2A38"/>
                </a:solidFill>
                <a:latin typeface="Arial"/>
              </a:rPr>
              <a:t>yesterday, last week</a:t>
            </a:r>
            <a:r>
              <a:rPr sz="1600" b="0">
                <a:solidFill>
                  <a:srgbClr val="1E2A38"/>
                </a:solidFill>
                <a:latin typeface="Arial"/>
              </a:rPr>
              <a:t>) bo‘lsa — past simple.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Exercises 2–4 on pages 24–25 of the Workbook.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31 items with the flashcards: sozlar.com/vocab/cards/?set=grade8-lesson25 — especially section B (more -ed / -ing pairs), which we did not do in class.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 about a party, a wedding or a holiday with three -ed / -ing pairs.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Sarah R. Webb (U.S. armed forces) · CC BY 2.0 · https://commons.wikimedia.org/wiki/File:Afghan_girls_from_Ghazni_province.jpg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