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 Box: Jobs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kasblar va ish dunyosi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Jobs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46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389534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Xnatedawgx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seven Word box definitions from the first letter (ex. 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twelve jobs and describe them with repetitive, varied, tiring, badly paid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ten words from the same word family (worksheet Part 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Discuss the Have your say! questions and find an ideal job for a partner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EX.4 (1–4)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33, ex. 4 (1–4)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Use words or phrases from the article.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amount of money you get paid every year to do a job is called your s________.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 a________ f________ is something you fill in when you apply for a job.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If a company pays your e________, they pay for taxis, meals, travel, etc.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you write a letter to apply for a job, you apply i________ w________.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EX.4 (5–7)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33, ex. 4 (5–7)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Use words or phrases from the article.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person applying for a job is called an a________.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Work which you do for a charity and which you don’t get paid for is called v________ w________.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s________ are all the people who work for a company.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Word box (p. 33 ex. 4)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maosh (oylik yoki yillik ish haqi)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earns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salary</a:t>
            </a:r>
            <a:r>
              <a:rPr sz="1400" b="0">
                <a:solidFill>
                  <a:srgbClr val="5A6572"/>
                </a:solidFill>
                <a:latin typeface="Arial"/>
              </a:rPr>
              <a:t> as a pilot.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application form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ariza blanki (anketa)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Send the </a:t>
            </a:r>
            <a:r>
              <a:rPr sz="1400" b="1">
                <a:solidFill>
                  <a:srgbClr val="5A6572"/>
                </a:solidFill>
                <a:latin typeface="Arial"/>
              </a:rPr>
              <a:t>application form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school by Friday.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fill 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(anketani) to‘ldirmoq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fill in</a:t>
            </a:r>
            <a:r>
              <a:rPr sz="1400" b="0">
                <a:solidFill>
                  <a:srgbClr val="5A6572"/>
                </a:solidFill>
                <a:latin typeface="Arial"/>
              </a:rPr>
              <a:t> your name and address in capital letters.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(ish bilan bog‘liq) xarajatlar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company pays all my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expenses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travel for work.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Word box (p. 33 ex. 4)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apply in writing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yozma ravishda ariza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must </a:t>
            </a:r>
            <a:r>
              <a:rPr sz="1400" b="1">
                <a:solidFill>
                  <a:srgbClr val="5A6572"/>
                </a:solidFill>
                <a:latin typeface="Arial"/>
              </a:rPr>
              <a:t>apply in writing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phone calls are not accepted.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applicant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nomzod, ariza beruvchi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fifty </a:t>
            </a:r>
            <a:r>
              <a:rPr sz="1400" b="1">
                <a:solidFill>
                  <a:srgbClr val="5A6572"/>
                </a:solidFill>
                <a:latin typeface="Arial"/>
              </a:rPr>
              <a:t>applicants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job at the hotel.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voluntary 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ko‘ngillilik ishi (haq to‘lanmaydigan)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 </a:t>
            </a:r>
            <a:r>
              <a:rPr sz="1400" b="1">
                <a:solidFill>
                  <a:srgbClr val="5A6572"/>
                </a:solidFill>
                <a:latin typeface="Arial"/>
              </a:rPr>
              <a:t>voluntary 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an animal shelter on Saturdays.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staff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xodimlar (butun jamoa)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All </a:t>
            </a:r>
            <a:r>
              <a:rPr sz="1400" b="1">
                <a:solidFill>
                  <a:srgbClr val="5A6572"/>
                </a:solidFill>
                <a:latin typeface="Arial"/>
              </a:rPr>
              <a:t>the staff</a:t>
            </a:r>
            <a:r>
              <a:rPr sz="1400" b="0">
                <a:solidFill>
                  <a:srgbClr val="5A6572"/>
                </a:solidFill>
                <a:latin typeface="Arial"/>
              </a:rPr>
              <a:t> at this hotel are friendly and helpful.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Jobs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architect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me’mor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</a:t>
            </a:r>
            <a:r>
              <a:rPr sz="1400" b="1">
                <a:solidFill>
                  <a:srgbClr val="5A6572"/>
                </a:solidFill>
                <a:latin typeface="Arial"/>
              </a:rPr>
              <a:t>architect</a:t>
            </a:r>
            <a:r>
              <a:rPr sz="1400" b="0">
                <a:solidFill>
                  <a:srgbClr val="5A6572"/>
                </a:solidFill>
                <a:latin typeface="Arial"/>
              </a:rPr>
              <a:t> designed our new sports centre.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solicitor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yurist (huquqiy maslahatchi)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asked a </a:t>
            </a:r>
            <a:r>
              <a:rPr sz="1400" b="1">
                <a:solidFill>
                  <a:srgbClr val="5A6572"/>
                </a:solidFill>
                <a:latin typeface="Arial"/>
              </a:rPr>
              <a:t>solicitor</a:t>
            </a:r>
            <a:r>
              <a:rPr sz="1400" b="0">
                <a:solidFill>
                  <a:srgbClr val="5A6572"/>
                </a:solidFill>
                <a:latin typeface="Arial"/>
              </a:rPr>
              <a:t> to check the contract for our new flat.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receptionist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qabulxona xodimi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receptionist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hotel gave us our keys.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sales assistant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sotuvchi (do‘konda)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sales assistant</a:t>
            </a:r>
            <a:r>
              <a:rPr sz="1400" b="0">
                <a:solidFill>
                  <a:srgbClr val="5A6572"/>
                </a:solidFill>
                <a:latin typeface="Arial"/>
              </a:rPr>
              <a:t> helped me find the right size.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Jobs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paramedic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 yordam xodimi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Two </a:t>
            </a:r>
            <a:r>
              <a:rPr sz="1400" b="1">
                <a:solidFill>
                  <a:srgbClr val="5A6572"/>
                </a:solidFill>
                <a:latin typeface="Arial"/>
              </a:rPr>
              <a:t>paramedics</a:t>
            </a:r>
            <a:r>
              <a:rPr sz="1400" b="0">
                <a:solidFill>
                  <a:srgbClr val="5A6572"/>
                </a:solidFill>
                <a:latin typeface="Arial"/>
              </a:rPr>
              <a:t> arrived in the ambulance in five minutes.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programmer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dasturchi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a </a:t>
            </a:r>
            <a:r>
              <a:rPr sz="1400" b="1">
                <a:solidFill>
                  <a:srgbClr val="5A6572"/>
                </a:solidFill>
                <a:latin typeface="Arial"/>
              </a:rPr>
              <a:t>programmer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writes apps for banks.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travel agent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turagent, sayohat agenti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 agent</a:t>
            </a:r>
            <a:r>
              <a:rPr sz="1400" b="0">
                <a:solidFill>
                  <a:srgbClr val="5A6572"/>
                </a:solidFill>
                <a:latin typeface="Arial"/>
              </a:rPr>
              <a:t> booked our flights and hotel in Istanbul.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💇️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hairdresser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sartarosh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hairdresser</a:t>
            </a:r>
            <a:r>
              <a:rPr sz="1400" b="0">
                <a:solidFill>
                  <a:srgbClr val="5A6572"/>
                </a:solidFill>
                <a:latin typeface="Arial"/>
              </a:rPr>
              <a:t> once a month.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Jobs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waiter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ofitsiant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waiter</a:t>
            </a:r>
            <a:r>
              <a:rPr sz="1400" b="0">
                <a:solidFill>
                  <a:srgbClr val="5A6572"/>
                </a:solidFill>
                <a:latin typeface="Arial"/>
              </a:rPr>
              <a:t> brought us the menu and some green tea.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builder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quruvchi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builders</a:t>
            </a:r>
            <a:r>
              <a:rPr sz="1400" b="0">
                <a:solidFill>
                  <a:srgbClr val="5A6572"/>
                </a:solidFill>
                <a:latin typeface="Arial"/>
              </a:rPr>
              <a:t> are working on a new school in our street.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chef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oshpaz (restoran oshpazi)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chef</a:t>
            </a:r>
            <a:r>
              <a:rPr sz="1400" b="0">
                <a:solidFill>
                  <a:srgbClr val="5A6572"/>
                </a:solidFill>
                <a:latin typeface="Arial"/>
              </a:rPr>
              <a:t> at this restaurant cooks amazing plov.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journalist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jurnalist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journalist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local newspaper interviewed our headteacher.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jobs and work activities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answer the phone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telefonga javob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receptionist has to </a:t>
            </a:r>
            <a:r>
              <a:rPr sz="1400" b="1">
                <a:solidFill>
                  <a:srgbClr val="5A6572"/>
                </a:solidFill>
                <a:latin typeface="Arial"/>
              </a:rPr>
              <a:t>answer the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 long.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repetitive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xil, takroriy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on a factory line can be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repetitive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varied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turli-tuman, xilma-xil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journalist’s day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varied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no two days are the same.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charchatadigan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Standing in a shop all day is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tiring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📉️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badly paid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kam maoshli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important jobs are still </a:t>
            </a:r>
            <a:r>
              <a:rPr sz="1400" b="1">
                <a:solidFill>
                  <a:srgbClr val="5A6572"/>
                </a:solidFill>
                <a:latin typeface="Arial"/>
              </a:rPr>
              <a:t>badly paid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jobs and work activities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on your feet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tik turib ishlamoq, oyoqda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Hairdressers </a:t>
            </a:r>
            <a:r>
              <a:rPr sz="1400" b="1">
                <a:solidFill>
                  <a:srgbClr val="5A6572"/>
                </a:solidFill>
                <a:latin typeface="Arial"/>
              </a:rPr>
              <a:t>are on their feet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serve customers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mijozlarga xizmat ko‘rsatmoq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a café you </a:t>
            </a:r>
            <a:r>
              <a:rPr sz="1400" b="1">
                <a:solidFill>
                  <a:srgbClr val="5A6572"/>
                </a:solidFill>
                <a:latin typeface="Arial"/>
              </a:rPr>
              <a:t>serve customers</a:t>
            </a:r>
            <a:r>
              <a:rPr sz="1400" b="0">
                <a:solidFill>
                  <a:srgbClr val="5A6572"/>
                </a:solidFill>
                <a:latin typeface="Arial"/>
              </a:rPr>
              <a:t> and clean the tables.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wear a uniform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forma kiymoq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Nurses and police officers </a:t>
            </a:r>
            <a:r>
              <a:rPr sz="1400" b="1">
                <a:solidFill>
                  <a:srgbClr val="5A6572"/>
                </a:solidFill>
                <a:latin typeface="Arial"/>
              </a:rPr>
              <a:t>wear a uniform</a:t>
            </a:r>
            <a:r>
              <a:rPr sz="1400" b="0">
                <a:solidFill>
                  <a:srgbClr val="5A6572"/>
                </a:solidFill>
                <a:latin typeface="Arial"/>
              </a:rPr>
              <a:t> at 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outdoors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havoda 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Farm workers </a:t>
            </a:r>
            <a:r>
              <a:rPr sz="1400" b="1">
                <a:solidFill>
                  <a:srgbClr val="5A6572"/>
                </a:solidFill>
                <a:latin typeface="Arial"/>
              </a:rPr>
              <a:t>work outdoors</a:t>
            </a:r>
            <a:r>
              <a:rPr sz="1400" b="0">
                <a:solidFill>
                  <a:srgbClr val="5A6572"/>
                </a:solidFill>
                <a:latin typeface="Arial"/>
              </a:rPr>
              <a:t> in all weathers.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nine to five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9 dan 5 gacha ishlamoq (odatdagi ish kuni)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works nine to five</a:t>
            </a:r>
            <a:r>
              <a:rPr sz="1400" b="0">
                <a:solidFill>
                  <a:srgbClr val="5A6572"/>
                </a:solidFill>
                <a:latin typeface="Arial"/>
              </a:rPr>
              <a:t> in an office in the city centre.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Word families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employer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beruvchi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car factory is the biggest </a:t>
            </a:r>
            <a:r>
              <a:rPr sz="1400" b="1">
                <a:solidFill>
                  <a:srgbClr val="5A6572"/>
                </a:solidFill>
                <a:latin typeface="Arial"/>
              </a:rPr>
              <a:t>employer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employee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xodim, ishchi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company has two hundred </a:t>
            </a:r>
            <a:r>
              <a:rPr sz="1400" b="1">
                <a:solidFill>
                  <a:srgbClr val="5A6572"/>
                </a:solidFill>
                <a:latin typeface="Arial"/>
              </a:rPr>
              <a:t>employees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unemployed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ishsiz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was </a:t>
            </a:r>
            <a:r>
              <a:rPr sz="1400" b="1">
                <a:solidFill>
                  <a:srgbClr val="5A6572"/>
                </a:solidFill>
                <a:latin typeface="Arial"/>
              </a:rPr>
              <a:t>unemployed</a:t>
            </a:r>
            <a:r>
              <a:rPr sz="1400" b="0">
                <a:solidFill>
                  <a:srgbClr val="5A6572"/>
                </a:solidFill>
                <a:latin typeface="Arial"/>
              </a:rPr>
              <a:t> for six months after the factory closed.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volunteer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ko‘ngilli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Volunteers</a:t>
            </a:r>
            <a:r>
              <a:rPr sz="1400" b="0">
                <a:solidFill>
                  <a:srgbClr val="5A6572"/>
                </a:solidFill>
                <a:latin typeface="Arial"/>
              </a:rPr>
              <a:t> help older people in our mahalla every Saturday.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Word box, p. 33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salary · 2 application form · 3 expenses · 4 in writing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applicant · 6 voluntary work · 7 staff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box: besh tuzoq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salary</a:t>
            </a:r>
            <a:r>
              <a:rPr sz="1800" b="0">
                <a:solidFill>
                  <a:srgbClr val="1E2A38"/>
                </a:solidFill>
                <a:latin typeface="Arial"/>
              </a:rPr>
              <a:t> — yillik/oylik doimiy maosh; </a:t>
            </a:r>
            <a:r>
              <a:rPr sz="1800" b="1">
                <a:solidFill>
                  <a:srgbClr val="1E2A38"/>
                </a:solidFill>
                <a:latin typeface="Arial"/>
              </a:rPr>
              <a:t>wage</a:t>
            </a:r>
            <a:r>
              <a:rPr sz="1800" b="0">
                <a:solidFill>
                  <a:srgbClr val="1E2A38"/>
                </a:solidFill>
                <a:latin typeface="Arial"/>
              </a:rPr>
              <a:t> — soatbay/haftalik haq; </a:t>
            </a:r>
            <a:r>
              <a:rPr sz="1800" b="1">
                <a:solidFill>
                  <a:srgbClr val="1E2A38"/>
                </a:solidFill>
                <a:latin typeface="Arial"/>
              </a:rPr>
              <a:t>expenses</a:t>
            </a:r>
            <a:r>
              <a:rPr sz="1800" b="0">
                <a:solidFill>
                  <a:srgbClr val="1E2A38"/>
                </a:solidFill>
                <a:latin typeface="Arial"/>
              </a:rPr>
              <a:t> — kompaniya qoplaydigan xarajatlar.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staff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butun jamoa, ko‘plikdagi fe’l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The staff are</a:t>
            </a:r>
            <a:r>
              <a:rPr sz="1800" b="0">
                <a:solidFill>
                  <a:srgbClr val="1E2A38"/>
                </a:solidFill>
                <a:latin typeface="Arial"/>
              </a:rPr>
              <a:t> friendly.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a staff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apply for</a:t>
            </a:r>
            <a:r>
              <a:rPr sz="1800" b="0">
                <a:solidFill>
                  <a:srgbClr val="1E2A38"/>
                </a:solidFill>
                <a:latin typeface="Arial"/>
              </a:rPr>
              <a:t> a job, lekin </a:t>
            </a:r>
            <a:r>
              <a:rPr sz="1800" b="1">
                <a:solidFill>
                  <a:srgbClr val="1E2A38"/>
                </a:solidFill>
                <a:latin typeface="Arial"/>
              </a:rPr>
              <a:t>apply in writing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«yozma ravishda»; </a:t>
            </a:r>
            <a:r>
              <a:rPr sz="1800" b="1">
                <a:solidFill>
                  <a:srgbClr val="1E2A38"/>
                </a:solidFill>
                <a:latin typeface="Arial"/>
              </a:rPr>
              <a:t>applicant</a:t>
            </a:r>
            <a:r>
              <a:rPr sz="1800" b="0">
                <a:solidFill>
                  <a:srgbClr val="1E2A38"/>
                </a:solidFill>
                <a:latin typeface="Arial"/>
              </a:rPr>
              <a:t> — odam, </a:t>
            </a:r>
            <a:r>
              <a:rPr sz="1800" b="1">
                <a:solidFill>
                  <a:srgbClr val="1E2A38"/>
                </a:solidFill>
                <a:latin typeface="Arial"/>
              </a:rPr>
              <a:t>application</a:t>
            </a:r>
            <a:r>
              <a:rPr sz="1800" b="0">
                <a:solidFill>
                  <a:srgbClr val="1E2A38"/>
                </a:solidFill>
                <a:latin typeface="Arial"/>
              </a:rPr>
              <a:t> — ariza.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voluntary work</a:t>
            </a:r>
            <a:r>
              <a:rPr sz="1800" b="0">
                <a:solidFill>
                  <a:srgbClr val="1E2A38"/>
                </a:solidFill>
                <a:latin typeface="Arial"/>
              </a:rPr>
              <a:t> — ish, </a:t>
            </a:r>
            <a:r>
              <a:rPr sz="1800" b="1">
                <a:solidFill>
                  <a:srgbClr val="1E2A38"/>
                </a:solidFill>
                <a:latin typeface="Arial"/>
              </a:rPr>
              <a:t>a volunteer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odam; </a:t>
            </a:r>
            <a:r>
              <a:rPr sz="1800" b="1">
                <a:solidFill>
                  <a:srgbClr val="1E2A38"/>
                </a:solidFill>
                <a:latin typeface="Arial"/>
              </a:rPr>
              <a:t>fill in</a:t>
            </a:r>
            <a:r>
              <a:rPr sz="1800" b="0">
                <a:solidFill>
                  <a:srgbClr val="1E2A38"/>
                </a:solidFill>
                <a:latin typeface="Arial"/>
              </a:rPr>
              <a:t> a form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fill a form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Kasb oldida doim </a:t>
            </a:r>
            <a:r>
              <a:rPr sz="1800" b="1">
                <a:solidFill>
                  <a:srgbClr val="1E2A38"/>
                </a:solidFill>
                <a:latin typeface="Arial"/>
              </a:rPr>
              <a:t>a / an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She’s an</a:t>
            </a:r>
            <a:r>
              <a:rPr sz="1800" b="0">
                <a:solidFill>
                  <a:srgbClr val="1E2A38"/>
                </a:solidFill>
                <a:latin typeface="Arial"/>
              </a:rPr>
              <a:t> architect. He wants to be </a:t>
            </a:r>
            <a:r>
              <a:rPr sz="1800" b="1">
                <a:solidFill>
                  <a:srgbClr val="1E2A38"/>
                </a:solidFill>
                <a:latin typeface="Arial"/>
              </a:rPr>
              <a:t>a</a:t>
            </a:r>
            <a:r>
              <a:rPr sz="1800" b="0">
                <a:solidFill>
                  <a:srgbClr val="1E2A38"/>
                </a:solidFill>
                <a:latin typeface="Arial"/>
              </a:rPr>
              <a:t> paramedic.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the capital letters show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SALary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appliCAtion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APplicant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exPENses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ARchitect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/ˈɑːkɪtekt/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soLIcitor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paraMEDic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reCEPtionist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chef = /ʃef/ (sh!), architect = /ˈɑːkɪtekt/ (k!)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amount of money you get paid every year is your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fill in an application ________ when you apply for a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If a company pays your ________, they pay for taxis, meals and travel.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person applying for a job is called an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All the people who work for a company are the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Shop assistants are on their ________ from morning till evening, so their legs often hurt.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Most office workers work nine to ________, from Monday to Friday.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Doing the same thing every day is ________. (r…)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first, then compare with your partner and explain your choice.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11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How important is it to earn a high salary?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what other aspects of work you think are important (job satisfaction, people, hours, travel).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about money, uniform, hours and travel and choose the ideal job for him or her: I think you should be a 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first application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summer I saw an advertisement for a holiday job as a </a:t>
            </a:r>
            <a:r>
              <a:rPr sz="1600" b="1">
                <a:solidFill>
                  <a:srgbClr val="1E2A38"/>
                </a:solidFill>
                <a:latin typeface="Arial"/>
              </a:rPr>
              <a:t>sales assistant</a:t>
            </a:r>
            <a:r>
              <a:rPr sz="1600" b="0">
                <a:solidFill>
                  <a:srgbClr val="1E2A38"/>
                </a:solidFill>
                <a:latin typeface="Arial"/>
              </a:rPr>
              <a:t> in a sports shop. The </a:t>
            </a:r>
            <a:r>
              <a:rPr sz="1600" b="1">
                <a:solidFill>
                  <a:srgbClr val="1E2A38"/>
                </a:solidFill>
                <a:latin typeface="Arial"/>
              </a:rPr>
              <a:t>salary</a:t>
            </a:r>
            <a:r>
              <a:rPr sz="1600" b="0">
                <a:solidFill>
                  <a:srgbClr val="1E2A38"/>
                </a:solidFill>
                <a:latin typeface="Arial"/>
              </a:rPr>
              <a:t> wasn’t high, but I wanted the experience. I had to </a:t>
            </a:r>
            <a:r>
              <a:rPr sz="1600" b="1">
                <a:solidFill>
                  <a:srgbClr val="1E2A38"/>
                </a:solidFill>
                <a:latin typeface="Arial"/>
              </a:rPr>
              <a:t>apply in writing</a:t>
            </a:r>
            <a:r>
              <a:rPr sz="1600" b="0">
                <a:solidFill>
                  <a:srgbClr val="1E2A38"/>
                </a:solidFill>
                <a:latin typeface="Arial"/>
              </a:rPr>
              <a:t>, so I </a:t>
            </a:r>
            <a:r>
              <a:rPr sz="1600" b="1">
                <a:solidFill>
                  <a:srgbClr val="1E2A38"/>
                </a:solidFill>
                <a:latin typeface="Arial"/>
              </a:rPr>
              <a:t>filled in</a:t>
            </a:r>
            <a:r>
              <a:rPr sz="1600" b="0">
                <a:solidFill>
                  <a:srgbClr val="1E2A38"/>
                </a:solidFill>
                <a:latin typeface="Arial"/>
              </a:rPr>
              <a:t> the </a:t>
            </a:r>
            <a:r>
              <a:rPr sz="1600" b="1">
                <a:solidFill>
                  <a:srgbClr val="1E2A38"/>
                </a:solidFill>
                <a:latin typeface="Arial"/>
              </a:rPr>
              <a:t>application form</a:t>
            </a:r>
            <a:r>
              <a:rPr sz="1600" b="0">
                <a:solidFill>
                  <a:srgbClr val="1E2A38"/>
                </a:solidFill>
                <a:latin typeface="Arial"/>
              </a:rPr>
              <a:t> very carefully and sent it by email.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There were twelve </a:t>
            </a:r>
            <a:r>
              <a:rPr sz="1600" b="1">
                <a:solidFill>
                  <a:srgbClr val="1E2A38"/>
                </a:solidFill>
                <a:latin typeface="Arial"/>
              </a:rPr>
              <a:t>applicants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manager chose three of us. The </a:t>
            </a:r>
            <a:r>
              <a:rPr sz="1600" b="1">
                <a:solidFill>
                  <a:srgbClr val="1E2A38"/>
                </a:solidFill>
                <a:latin typeface="Arial"/>
              </a:rPr>
              <a:t>staff</a:t>
            </a:r>
            <a:r>
              <a:rPr sz="1600" b="0">
                <a:solidFill>
                  <a:srgbClr val="1E2A38"/>
                </a:solidFill>
                <a:latin typeface="Arial"/>
              </a:rPr>
              <a:t> were friendly and I was part of a team. I had to </a:t>
            </a:r>
            <a:r>
              <a:rPr sz="1600" b="1">
                <a:solidFill>
                  <a:srgbClr val="1E2A38"/>
                </a:solidFill>
                <a:latin typeface="Arial"/>
              </a:rPr>
              <a:t>wear a uniform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serve customers</a:t>
            </a:r>
            <a:r>
              <a:rPr sz="1600" b="0">
                <a:solidFill>
                  <a:srgbClr val="1E2A38"/>
                </a:solidFill>
                <a:latin typeface="Arial"/>
              </a:rPr>
              <a:t>. It was </a:t>
            </a:r>
            <a:r>
              <a:rPr sz="1600" b="1">
                <a:solidFill>
                  <a:srgbClr val="1E2A38"/>
                </a:solidFill>
                <a:latin typeface="Arial"/>
              </a:rPr>
              <a:t>tiring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I was </a:t>
            </a:r>
            <a:r>
              <a:rPr sz="1600" b="1">
                <a:solidFill>
                  <a:srgbClr val="1E2A38"/>
                </a:solidFill>
                <a:latin typeface="Arial"/>
              </a:rPr>
              <a:t>on my feet</a:t>
            </a:r>
            <a:r>
              <a:rPr sz="1600" b="0">
                <a:solidFill>
                  <a:srgbClr val="1E2A38"/>
                </a:solidFill>
                <a:latin typeface="Arial"/>
              </a:rPr>
              <a:t> from nine till five — but it was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repetitive</a:t>
            </a:r>
            <a:r>
              <a:rPr sz="1600" b="0">
                <a:solidFill>
                  <a:srgbClr val="1E2A38"/>
                </a:solidFill>
                <a:latin typeface="Arial"/>
              </a:rPr>
              <a:t>, because every customer was different.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first application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year I’m doing </a:t>
            </a:r>
            <a:r>
              <a:rPr sz="1600" b="1">
                <a:solidFill>
                  <a:srgbClr val="1E2A38"/>
                </a:solidFill>
                <a:latin typeface="Arial"/>
              </a:rPr>
              <a:t>voluntary work</a:t>
            </a:r>
            <a:r>
              <a:rPr sz="1600" b="0">
                <a:solidFill>
                  <a:srgbClr val="1E2A38"/>
                </a:solidFill>
                <a:latin typeface="Arial"/>
              </a:rPr>
              <a:t> at a children’s library instead. I don’t earn anything, but I’m learning a lot. One day I’d like to be a </a:t>
            </a:r>
            <a:r>
              <a:rPr sz="1600" b="1">
                <a:solidFill>
                  <a:srgbClr val="1E2A38"/>
                </a:solidFill>
                <a:latin typeface="Arial"/>
              </a:rPr>
              <a:t>journalist</a:t>
            </a:r>
            <a:r>
              <a:rPr sz="1600" b="0">
                <a:solidFill>
                  <a:srgbClr val="1E2A38"/>
                </a:solidFill>
                <a:latin typeface="Arial"/>
              </a:rPr>
              <a:t>. For me, a high </a:t>
            </a:r>
            <a:r>
              <a:rPr sz="1600" b="1">
                <a:solidFill>
                  <a:srgbClr val="1E2A38"/>
                </a:solidFill>
                <a:latin typeface="Arial"/>
              </a:rPr>
              <a:t>salary</a:t>
            </a:r>
            <a:r>
              <a:rPr sz="1600" b="0">
                <a:solidFill>
                  <a:srgbClr val="1E2A38"/>
                </a:solidFill>
                <a:latin typeface="Arial"/>
              </a:rPr>
              <a:t> is nice, but other aspects of work — interesting tasks and good people — are more important.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writer apply for the job if the salary wasn’t high?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did the writer apply?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applicants were there, and how many got the job?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 the job tiring, but not repetitive?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writer doing this year?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so‘zni toping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Word box so‘zini ayting (birinchi harf yordam beradi).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money you get paid every year → s…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person applying for a job → a…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all the people who work for a company → s…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unpaid work for a charity → v… w…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taxis, meals and travel paid by the company → e…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salary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«maosh», </a:t>
            </a:r>
            <a:r>
              <a:rPr sz="1600" b="1">
                <a:solidFill>
                  <a:srgbClr val="1E2A38"/>
                </a:solidFill>
                <a:latin typeface="Arial"/>
              </a:rPr>
              <a:t>expenses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«xarajatlar» (kompaniya to‘laydi).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staff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«xodimlar» (jamoa nomi); bitta odam — </a:t>
            </a:r>
            <a:r>
              <a:rPr sz="1600" b="1">
                <a:solidFill>
                  <a:srgbClr val="1E2A38"/>
                </a:solidFill>
                <a:latin typeface="Arial"/>
              </a:rPr>
              <a:t>a member of staff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applicant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«nomzod, ariza beruvchi», </a:t>
            </a:r>
            <a:r>
              <a:rPr sz="1600" b="1">
                <a:solidFill>
                  <a:srgbClr val="1E2A38"/>
                </a:solidFill>
                <a:latin typeface="Arial"/>
              </a:rPr>
              <a:t>application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«ariza».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voluntary work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«ko‘ngillilik ishi», haq to‘lanmaydi; </a:t>
            </a:r>
            <a:r>
              <a:rPr sz="1600" b="1">
                <a:solidFill>
                  <a:srgbClr val="1E2A38"/>
                </a:solidFill>
                <a:latin typeface="Arial"/>
              </a:rPr>
              <a:t>volunteer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«ko‘ngilli».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on your feet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«kun bo‘yi oyoqda»; </a:t>
            </a:r>
            <a:r>
              <a:rPr sz="1600" b="1">
                <a:solidFill>
                  <a:srgbClr val="1E2A38"/>
                </a:solidFill>
                <a:latin typeface="Arial"/>
              </a:rPr>
              <a:t>work nine to five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odatdagi ish kuni (soat 9 dan 5 gacha).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 sentences about jobs using the Unit 4 words (rejadagi vazifa).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sozlar.com/vocab/cards/?set=grade10-lesson25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Use all seven Word box words (salary, application form, expenses, in writing, applicant, voluntary work, staff).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Xnatedawgx · CC BY-SA 4.0 · https://commons.wikimedia.org/w/index.php?curid=47122344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