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Ways of Talking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Gapirish usullari: say, tell, speak, talk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General basic vocabulary (ways of talking)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21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68592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Mardetanha · CC BY-SA 3.0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ten definitions with lie, say, scream, shout, speak, talk, tell, whisper (p. 35 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correct word or phrase for eight speech bubbles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Explain the difference between say / tell and speak / talk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six true sentences with the new words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35, Wordpower!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Word list closed. Try alone first — some words are used more than once.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complete the ten definitions: lie · say · scream · shout · speak · talk · tell · whisper.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the teacher reads the eight speech bubbles (whispering, shouting …). Choose the correct word or phrase.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book CD (track 11) is not available — listen to the teacher.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Compare with a partner: which words were difficult?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TEACHER · CHECK AFTER EX. 1–2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p. 35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say · 2 whisper · 3 shout · 4 scream · 5 talk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6 speak / talk · 7 speak · 8 lie · 9 tell · tell · 10 tell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tell the time · 2 whisper · 3 scream · 4 shout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5 speak French · 6 talk about the weather · 7 tell a lie · 8 tell the truth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say, tell, ask and answer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aytmoq (so‘z, gap)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say</a:t>
            </a:r>
            <a:r>
              <a:rPr sz="1400" b="0">
                <a:solidFill>
                  <a:srgbClr val="5A6572"/>
                </a:solidFill>
                <a:latin typeface="Arial"/>
              </a:rPr>
              <a:t> that again, please? I didn’t hear you.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❓️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ask a question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savol bermoq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I </a:t>
            </a:r>
            <a:r>
              <a:rPr sz="1400" b="1">
                <a:solidFill>
                  <a:srgbClr val="5A6572"/>
                </a:solidFill>
                <a:latin typeface="Arial"/>
              </a:rPr>
              <a:t>ask a question</a:t>
            </a:r>
            <a:r>
              <a:rPr sz="1400" b="0">
                <a:solidFill>
                  <a:srgbClr val="5A6572"/>
                </a:solidFill>
                <a:latin typeface="Arial"/>
              </a:rPr>
              <a:t>, please? What does «whisper» mean?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say sorry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kechirim so‘ramoq, uzr aytmoq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took his pencil, so </a:t>
            </a:r>
            <a:r>
              <a:rPr sz="1400" b="1">
                <a:solidFill>
                  <a:srgbClr val="5A6572"/>
                </a:solidFill>
                <a:latin typeface="Arial"/>
              </a:rPr>
              <a:t>say sorry</a:t>
            </a:r>
            <a:r>
              <a:rPr sz="1400" b="0">
                <a:solidFill>
                  <a:srgbClr val="5A6572"/>
                </a:solidFill>
                <a:latin typeface="Arial"/>
              </a:rPr>
              <a:t> to him.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📲️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answer the phone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telefonga javob bermoq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answer the phone</a:t>
            </a:r>
            <a:r>
              <a:rPr sz="1400" b="0">
                <a:solidFill>
                  <a:srgbClr val="5A6572"/>
                </a:solidFill>
                <a:latin typeface="Arial"/>
              </a:rPr>
              <a:t>, please? I’m in the shower!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say, tell, ask and answer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📞️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tell somebody something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kimgadir biror narsani aytmoq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tell me</a:t>
            </a:r>
            <a:r>
              <a:rPr sz="1400" b="0">
                <a:solidFill>
                  <a:srgbClr val="5A6572"/>
                </a:solidFill>
                <a:latin typeface="Arial"/>
              </a:rPr>
              <a:t> your phone number.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🏫️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tell somebody about something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kimgadir biror narsa haqida gapirib bermoq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Tell me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your new school!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😂️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tell a joke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latifa aytib bermoq, hazil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tell a joke</a:t>
            </a:r>
            <a:r>
              <a:rPr sz="1400" b="0">
                <a:solidFill>
                  <a:srgbClr val="5A6572"/>
                </a:solidFill>
                <a:latin typeface="Arial"/>
              </a:rPr>
              <a:t>? We all want to laugh!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speak, talk and explain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🔁️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repeat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takrorlamoq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Listen and </a:t>
            </a:r>
            <a:r>
              <a:rPr sz="1400" b="1">
                <a:solidFill>
                  <a:srgbClr val="5A6572"/>
                </a:solidFill>
                <a:latin typeface="Arial"/>
              </a:rPr>
              <a:t>repeat</a:t>
            </a:r>
            <a:r>
              <a:rPr sz="1400" b="0">
                <a:solidFill>
                  <a:srgbClr val="5A6572"/>
                </a:solidFill>
                <a:latin typeface="Arial"/>
              </a:rPr>
              <a:t> the new words after 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🗣️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speak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gapirmoq, so‘zlamoq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speak</a:t>
            </a:r>
            <a:r>
              <a:rPr sz="1400" b="0">
                <a:solidFill>
                  <a:srgbClr val="5A6572"/>
                </a:solidFill>
                <a:latin typeface="Arial"/>
              </a:rPr>
              <a:t> slowly — I’m still learning English.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speak a language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biror tilda gapirmoq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many </a:t>
            </a:r>
            <a:r>
              <a:rPr sz="1400" b="1">
                <a:solidFill>
                  <a:srgbClr val="5A6572"/>
                </a:solidFill>
                <a:latin typeface="Arial"/>
              </a:rPr>
              <a:t>languages</a:t>
            </a:r>
            <a:r>
              <a:rPr sz="1400" b="0">
                <a:solidFill>
                  <a:srgbClr val="5A6572"/>
                </a:solidFill>
                <a:latin typeface="Arial"/>
              </a:rPr>
              <a:t> 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speak</a:t>
            </a:r>
            <a:r>
              <a:rPr sz="1400" b="0">
                <a:solidFill>
                  <a:srgbClr val="5A6572"/>
                </a:solidFill>
                <a:latin typeface="Arial"/>
              </a:rPr>
              <a:t>? — Three.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🔊️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speak up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balandroq gapirmoq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Speak up</a:t>
            </a:r>
            <a:r>
              <a:rPr sz="1400" b="0">
                <a:solidFill>
                  <a:srgbClr val="5A6572"/>
                </a:solidFill>
                <a:latin typeface="Arial"/>
              </a:rPr>
              <a:t>, please — we can’t hear you at the back.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speak, talk and explain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☎️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gaplashmoq, suhbatlashmoq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best friend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talk</a:t>
            </a:r>
            <a:r>
              <a:rPr sz="1400" b="0">
                <a:solidFill>
                  <a:srgbClr val="5A6572"/>
                </a:solidFill>
                <a:latin typeface="Arial"/>
              </a:rPr>
              <a:t> for hours after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👫️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to somebody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 bilandir gaplashmoq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I </a:t>
            </a:r>
            <a:r>
              <a:rPr sz="1400" b="1">
                <a:solidFill>
                  <a:srgbClr val="5A6572"/>
                </a:solidFill>
                <a:latin typeface="Arial"/>
              </a:rPr>
              <a:t>talk to you</a:t>
            </a:r>
            <a:r>
              <a:rPr sz="1400" b="0">
                <a:solidFill>
                  <a:srgbClr val="5A6572"/>
                </a:solidFill>
                <a:latin typeface="Arial"/>
              </a:rPr>
              <a:t> for a minute?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about something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biror narsa haqida gaplashmoq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friends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talk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football all the time.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🌦️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about the weather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ob-havo haqida gaplashmoq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and the neighbours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talk about the weather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speak, talk and explain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conversation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suhbatlashmoq, suhbat qurmoq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have a conversation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grandpa after dinner.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🧑‍🏫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discuss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muhokama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Let’s </a:t>
            </a:r>
            <a:r>
              <a:rPr sz="1400" b="1">
                <a:solidFill>
                  <a:srgbClr val="5A6572"/>
                </a:solidFill>
                <a:latin typeface="Arial"/>
              </a:rPr>
              <a:t>discuss</a:t>
            </a:r>
            <a:r>
              <a:rPr sz="1400" b="0">
                <a:solidFill>
                  <a:srgbClr val="5A6572"/>
                </a:solidFill>
                <a:latin typeface="Arial"/>
              </a:rPr>
              <a:t> the problem with our teacher.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explain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tushuntirmoq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explain</a:t>
            </a:r>
            <a:r>
              <a:rPr sz="1400" b="0">
                <a:solidFill>
                  <a:srgbClr val="5A6572"/>
                </a:solidFill>
                <a:latin typeface="Arial"/>
              </a:rPr>
              <a:t> the rule again, please? I don’t understand 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Loud and quiet: shout, scream, whisper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📢️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baqirmoq, qichqirmoq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shout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library.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😠️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shout at somebody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kimgadir baqirmoq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never </a:t>
            </a:r>
            <a:r>
              <a:rPr sz="1400" b="1">
                <a:solidFill>
                  <a:srgbClr val="5A6572"/>
                </a:solidFill>
                <a:latin typeface="Arial"/>
              </a:rPr>
              <a:t>shouts at</a:t>
            </a:r>
            <a:r>
              <a:rPr sz="1400" b="0">
                <a:solidFill>
                  <a:srgbClr val="5A6572"/>
                </a:solidFill>
                <a:latin typeface="Arial"/>
              </a:rPr>
              <a:t> us.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scream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chinqirmoq, qattiq qichqirmoq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screams</a:t>
            </a:r>
            <a:r>
              <a:rPr sz="1400" b="0">
                <a:solidFill>
                  <a:srgbClr val="5A6572"/>
                </a:solidFill>
                <a:latin typeface="Arial"/>
              </a:rPr>
              <a:t> when she sees a spider.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🤫️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whisper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shivirlamoq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tell anyone — just </a:t>
            </a:r>
            <a:r>
              <a:rPr sz="1400" b="1">
                <a:solidFill>
                  <a:srgbClr val="5A6572"/>
                </a:solidFill>
                <a:latin typeface="Arial"/>
              </a:rPr>
              <a:t>whisper</a:t>
            </a:r>
            <a:r>
              <a:rPr sz="1400" b="0">
                <a:solidFill>
                  <a:srgbClr val="5A6572"/>
                </a:solidFill>
                <a:latin typeface="Arial"/>
              </a:rPr>
              <a:t> it in my ear.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Loud and quiet: shout, scream, whisper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loudly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baland ovozda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music next door is playing very </a:t>
            </a:r>
            <a:r>
              <a:rPr sz="1400" b="1">
                <a:solidFill>
                  <a:srgbClr val="5A6572"/>
                </a:solidFill>
                <a:latin typeface="Arial"/>
              </a:rPr>
              <a:t>loudly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🐭️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quietly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past ovozda, ohista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close the door </a:t>
            </a:r>
            <a:r>
              <a:rPr sz="1400" b="1">
                <a:solidFill>
                  <a:srgbClr val="5A6572"/>
                </a:solidFill>
                <a:latin typeface="Arial"/>
              </a:rPr>
              <a:t>quietly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a loud noise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qattiq shovqin chiqarmoq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dog </a:t>
            </a:r>
            <a:r>
              <a:rPr sz="1400" b="1">
                <a:solidFill>
                  <a:srgbClr val="5A6572"/>
                </a:solidFill>
                <a:latin typeface="Arial"/>
              </a:rPr>
              <a:t>makes a loud noise</a:t>
            </a:r>
            <a:r>
              <a:rPr sz="1400" b="0">
                <a:solidFill>
                  <a:srgbClr val="5A6572"/>
                </a:solidFill>
                <a:latin typeface="Arial"/>
              </a:rPr>
              <a:t> when someone knocks at the door.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The truth and lies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yolg‘on gapirmoq, aldamoq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lie</a:t>
            </a:r>
            <a:r>
              <a:rPr sz="1400" b="0">
                <a:solidFill>
                  <a:srgbClr val="5A6572"/>
                </a:solidFill>
                <a:latin typeface="Arial"/>
              </a:rPr>
              <a:t> to me — I know you ate the cake!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🤥️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tell a lie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yolg‘on aytmoq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Pinocchio’s nose grows when he </a:t>
            </a:r>
            <a:r>
              <a:rPr sz="1400" b="1">
                <a:solidFill>
                  <a:srgbClr val="5A6572"/>
                </a:solidFill>
                <a:latin typeface="Arial"/>
              </a:rPr>
              <a:t>tells a lie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tell the truth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rostini aytmoq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always better to </a:t>
            </a:r>
            <a:r>
              <a:rPr sz="1400" b="1">
                <a:solidFill>
                  <a:srgbClr val="5A6572"/>
                </a:solidFill>
                <a:latin typeface="Arial"/>
              </a:rPr>
              <a:t>tell the truth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🙅️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liar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yolg‘onchi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Nobody believes him because he’s a </a:t>
            </a:r>
            <a:r>
              <a:rPr sz="1400" b="1">
                <a:solidFill>
                  <a:srgbClr val="5A6572"/>
                </a:solidFill>
                <a:latin typeface="Arial"/>
              </a:rPr>
              <a:t>liar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🔒️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keep a secret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sir saqlamoq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keep a secret</a:t>
            </a:r>
            <a:r>
              <a:rPr sz="1400" b="0">
                <a:solidFill>
                  <a:srgbClr val="5A6572"/>
                </a:solidFill>
                <a:latin typeface="Arial"/>
              </a:rPr>
              <a:t>? Don’t tell anyone!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say, tell, speak or talk?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say</a:t>
            </a:r>
            <a:r>
              <a:rPr sz="1800" b="0">
                <a:solidFill>
                  <a:srgbClr val="1E2A38"/>
                </a:solidFill>
                <a:latin typeface="Arial"/>
              </a:rPr>
              <a:t> + so‘zlar: </a:t>
            </a:r>
            <a:r>
              <a:rPr sz="1800" b="1">
                <a:solidFill>
                  <a:srgbClr val="1E2A38"/>
                </a:solidFill>
                <a:latin typeface="Arial"/>
              </a:rPr>
              <a:t>say hello, say sorry, say «Thank you»</a:t>
            </a:r>
            <a:r>
              <a:rPr sz="1800" b="0">
                <a:solidFill>
                  <a:srgbClr val="1E2A38"/>
                </a:solidFill>
                <a:latin typeface="Arial"/>
              </a:rPr>
              <a:t> (✗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say me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tell me</a:t>
            </a:r>
            <a:r>
              <a:rPr sz="1800" b="0">
                <a:solidFill>
                  <a:srgbClr val="1E2A38"/>
                </a:solidFill>
                <a:latin typeface="Arial"/>
              </a:rPr>
              <a:t>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tell</a:t>
            </a:r>
            <a:r>
              <a:rPr sz="1800" b="0">
                <a:solidFill>
                  <a:srgbClr val="1E2A38"/>
                </a:solidFill>
                <a:latin typeface="Arial"/>
              </a:rPr>
              <a:t> + kishi: </a:t>
            </a:r>
            <a:r>
              <a:rPr sz="1800" b="1">
                <a:solidFill>
                  <a:srgbClr val="1E2A38"/>
                </a:solidFill>
                <a:latin typeface="Arial"/>
              </a:rPr>
              <a:t>tell me</a:t>
            </a:r>
            <a:r>
              <a:rPr sz="1800" b="0">
                <a:solidFill>
                  <a:srgbClr val="1E2A38"/>
                </a:solidFill>
                <a:latin typeface="Arial"/>
              </a:rPr>
              <a:t>, tell </a:t>
            </a:r>
            <a:r>
              <a:rPr sz="1800" b="1">
                <a:solidFill>
                  <a:srgbClr val="1E2A38"/>
                </a:solidFill>
                <a:latin typeface="Arial"/>
              </a:rPr>
              <a:t>your mum</a:t>
            </a:r>
            <a:r>
              <a:rPr sz="1800" b="0">
                <a:solidFill>
                  <a:srgbClr val="1E2A38"/>
                </a:solidFill>
                <a:latin typeface="Arial"/>
              </a:rPr>
              <a:t>; turg‘un iboralar: </a:t>
            </a:r>
            <a:r>
              <a:rPr sz="1800" b="1">
                <a:solidFill>
                  <a:srgbClr val="1E2A38"/>
                </a:solidFill>
                <a:latin typeface="Arial"/>
              </a:rPr>
              <a:t>tell the time, tell the truth, tell a lie, tell a joke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speak</a:t>
            </a:r>
            <a:r>
              <a:rPr sz="1800" b="0">
                <a:solidFill>
                  <a:srgbClr val="1E2A38"/>
                </a:solidFill>
                <a:latin typeface="Arial"/>
              </a:rPr>
              <a:t> + til: </a:t>
            </a:r>
            <a:r>
              <a:rPr sz="1800" b="1">
                <a:solidFill>
                  <a:srgbClr val="1E2A38"/>
                </a:solidFill>
                <a:latin typeface="Arial"/>
              </a:rPr>
              <a:t>speak English, speak French</a:t>
            </a:r>
            <a:r>
              <a:rPr sz="1800" b="0">
                <a:solidFill>
                  <a:srgbClr val="1E2A38"/>
                </a:solidFill>
                <a:latin typeface="Arial"/>
              </a:rPr>
              <a:t>; </a:t>
            </a:r>
            <a:r>
              <a:rPr sz="1800" b="1">
                <a:solidFill>
                  <a:srgbClr val="1E2A38"/>
                </a:solidFill>
                <a:latin typeface="Arial"/>
              </a:rPr>
              <a:t>speak up</a:t>
            </a:r>
            <a:r>
              <a:rPr sz="1800" b="0">
                <a:solidFill>
                  <a:srgbClr val="1E2A38"/>
                </a:solidFill>
                <a:latin typeface="Arial"/>
              </a:rPr>
              <a:t> — «balandroq gapiring».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talk</a:t>
            </a:r>
            <a:r>
              <a:rPr sz="1800" b="0">
                <a:solidFill>
                  <a:srgbClr val="1E2A38"/>
                </a:solidFill>
                <a:latin typeface="Arial"/>
              </a:rPr>
              <a:t> + </a:t>
            </a:r>
            <a:r>
              <a:rPr sz="1800" b="1">
                <a:solidFill>
                  <a:srgbClr val="1E2A38"/>
                </a:solidFill>
                <a:latin typeface="Arial"/>
              </a:rPr>
              <a:t>to</a:t>
            </a:r>
            <a:r>
              <a:rPr sz="1800" b="0">
                <a:solidFill>
                  <a:srgbClr val="1E2A38"/>
                </a:solidFill>
                <a:latin typeface="Arial"/>
              </a:rPr>
              <a:t> / </a:t>
            </a:r>
            <a:r>
              <a:rPr sz="1800" b="1">
                <a:solidFill>
                  <a:srgbClr val="1E2A38"/>
                </a:solidFill>
                <a:latin typeface="Arial"/>
              </a:rPr>
              <a:t>about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talk to a friend, talk about football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Ovoz balandligi: </a:t>
            </a:r>
            <a:r>
              <a:rPr sz="1800" b="1">
                <a:solidFill>
                  <a:srgbClr val="1E2A38"/>
                </a:solidFill>
                <a:latin typeface="Arial"/>
              </a:rPr>
              <a:t>whisper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talk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shout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scream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Silent letters, a strange vowel and word stress: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talk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/tɔːk/ — silent 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whisper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/ˈwɪspə/ — silent 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say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/seɪ/ — says /sez/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shout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/ʃaʊt/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scream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/skriːm/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truth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/truːθ/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explain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/ɪkˈspleɪn/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conversation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 ˌkɒnvəˈseɪʃn/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Say it: He says hello. · Don’t talk — whisper!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maths teacher can ________ every problem very clearly. (e…)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Please speak ________ — I can’t hear you! (u…)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baby is sleeping, so we’re ________. (whisper)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Don’t ________ at your little brother! (sh…)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People ________ on the roller coaster because it’s scary. (sc…)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cousin can ________ three languages. (s…)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Let’s ________ about the weekend. What do you want to do? (t…)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Please tell me the ________. Did you break the window? (t…)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Don’t tell ________! I know the truth. (l…)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you come into the room, ________ hello to everyone. (s…)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GROUPS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someone who: can speak three languages / often tells jokes / never shouts at a brother or sister / can keep a secret / talks about football every day. Ask: Can you …? Do you …?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Whisper, talk, shout: one student whispers a short sentence, the next says it, the next shouts it (not too loud!).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Talk about you: When do you whisper? When do people scream? Is it OK to tell a lie sometimes? Why?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noisy evening at our house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It’s seven o’clock in the evening. My little sister Malika is six. She can’t tell the time yet, so every five minutes she asks me: “Is it bedtime?”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the kitchen, Grandma is </a:t>
            </a:r>
            <a:r>
              <a:rPr sz="1600" b="1">
                <a:solidFill>
                  <a:srgbClr val="1E2A38"/>
                </a:solidFill>
                <a:latin typeface="Arial"/>
              </a:rPr>
              <a:t>talking to</a:t>
            </a:r>
            <a:r>
              <a:rPr sz="1600" b="0">
                <a:solidFill>
                  <a:srgbClr val="1E2A38"/>
                </a:solidFill>
                <a:latin typeface="Arial"/>
              </a:rPr>
              <a:t> our neighbour on the phone. They always </a:t>
            </a:r>
            <a:r>
              <a:rPr sz="1600" b="1">
                <a:solidFill>
                  <a:srgbClr val="1E2A38"/>
                </a:solidFill>
                <a:latin typeface="Arial"/>
              </a:rPr>
              <a:t>talk about the weather</a:t>
            </a:r>
            <a:r>
              <a:rPr sz="1600" b="0">
                <a:solidFill>
                  <a:srgbClr val="1E2A38"/>
                </a:solidFill>
                <a:latin typeface="Arial"/>
              </a:rPr>
              <a:t>! The phone line is very bad, so Grandma </a:t>
            </a:r>
            <a:r>
              <a:rPr sz="1600" b="1">
                <a:solidFill>
                  <a:srgbClr val="1E2A38"/>
                </a:solidFill>
                <a:latin typeface="Arial"/>
              </a:rPr>
              <a:t>says</a:t>
            </a:r>
            <a:r>
              <a:rPr sz="1600" b="0">
                <a:solidFill>
                  <a:srgbClr val="1E2A38"/>
                </a:solidFill>
                <a:latin typeface="Arial"/>
              </a:rPr>
              <a:t>: “</a:t>
            </a:r>
            <a:r>
              <a:rPr sz="1600" b="1">
                <a:solidFill>
                  <a:srgbClr val="1E2A38"/>
                </a:solidFill>
                <a:latin typeface="Arial"/>
              </a:rPr>
              <a:t>Speak up</a:t>
            </a:r>
            <a:r>
              <a:rPr sz="1600" b="0">
                <a:solidFill>
                  <a:srgbClr val="1E2A38"/>
                </a:solidFill>
                <a:latin typeface="Arial"/>
              </a:rPr>
              <a:t>, please! Can you hear me?”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Suddenly my brother </a:t>
            </a:r>
            <a:r>
              <a:rPr sz="1600" b="1">
                <a:solidFill>
                  <a:srgbClr val="1E2A38"/>
                </a:solidFill>
                <a:latin typeface="Arial"/>
              </a:rPr>
              <a:t>screams</a:t>
            </a:r>
            <a:r>
              <a:rPr sz="1600" b="0">
                <a:solidFill>
                  <a:srgbClr val="1E2A38"/>
                </a:solidFill>
                <a:latin typeface="Arial"/>
              </a:rPr>
              <a:t>: “Ouch!” A big book falls on his foot. Dad </a:t>
            </a:r>
            <a:r>
              <a:rPr sz="1600" b="1">
                <a:solidFill>
                  <a:srgbClr val="1E2A38"/>
                </a:solidFill>
                <a:latin typeface="Arial"/>
              </a:rPr>
              <a:t>shouts</a:t>
            </a:r>
            <a:r>
              <a:rPr sz="1600" b="0">
                <a:solidFill>
                  <a:srgbClr val="1E2A38"/>
                </a:solidFill>
                <a:latin typeface="Arial"/>
              </a:rPr>
              <a:t> from the living room: “What’s happening?” My brother </a:t>
            </a:r>
            <a:r>
              <a:rPr sz="1600" b="1">
                <a:solidFill>
                  <a:srgbClr val="1E2A38"/>
                </a:solidFill>
                <a:latin typeface="Arial"/>
              </a:rPr>
              <a:t>tells the truth</a:t>
            </a:r>
            <a:r>
              <a:rPr sz="1600" b="0">
                <a:solidFill>
                  <a:srgbClr val="1E2A38"/>
                </a:solidFill>
                <a:latin typeface="Arial"/>
              </a:rPr>
              <a:t> — he’s playing football in his bedroom again!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noisy evening at our house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Then Mum comes home. The baby is asleep, so she </a:t>
            </a:r>
            <a:r>
              <a:rPr sz="1600" b="1">
                <a:solidFill>
                  <a:srgbClr val="1E2A38"/>
                </a:solidFill>
                <a:latin typeface="Arial"/>
              </a:rPr>
              <a:t>whispers</a:t>
            </a:r>
            <a:r>
              <a:rPr sz="1600" b="0">
                <a:solidFill>
                  <a:srgbClr val="1E2A38"/>
                </a:solidFill>
                <a:latin typeface="Arial"/>
              </a:rPr>
              <a:t>: “Can everyone be quiet, please?” And for five minutes, nobody </a:t>
            </a:r>
            <a:r>
              <a:rPr sz="1600" b="1">
                <a:solidFill>
                  <a:srgbClr val="1E2A38"/>
                </a:solidFill>
                <a:latin typeface="Arial"/>
              </a:rPr>
              <a:t>says</a:t>
            </a:r>
            <a:r>
              <a:rPr sz="1600" b="0">
                <a:solidFill>
                  <a:srgbClr val="1E2A38"/>
                </a:solidFill>
                <a:latin typeface="Arial"/>
              </a:rPr>
              <a:t> anything.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Malika ask «Is it bedtime?»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 Grandma and the neighbour always talk about?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Grandma say «Speak up, please!»?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the brother scream?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Mum whisper?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say, tell, speak or talk?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iborani aytaman, siz qaysi fe’l kerakligini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… the truth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… French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… sorry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… about the weather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… a joke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«aytmoq» (nimani?): </a:t>
            </a:r>
            <a:r>
              <a:rPr sz="1600" b="1">
                <a:solidFill>
                  <a:srgbClr val="1E2A38"/>
                </a:solidFill>
                <a:latin typeface="Arial"/>
              </a:rPr>
              <a:t>say hello</a:t>
            </a:r>
            <a:r>
              <a:rPr sz="1600" b="0">
                <a:solidFill>
                  <a:srgbClr val="1E2A38"/>
                </a:solidFill>
                <a:latin typeface="Arial"/>
              </a:rPr>
              <a:t>; </a:t>
            </a:r>
            <a:r>
              <a:rPr sz="1600" b="1">
                <a:solidFill>
                  <a:srgbClr val="1E2A38"/>
                </a:solidFill>
                <a:latin typeface="Arial"/>
              </a:rPr>
              <a:t>tell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«aytmoq» (kimga?): </a:t>
            </a:r>
            <a:r>
              <a:rPr sz="1600" b="1">
                <a:solidFill>
                  <a:srgbClr val="1E2A38"/>
                </a:solidFill>
                <a:latin typeface="Arial"/>
              </a:rPr>
              <a:t>tell me</a:t>
            </a:r>
            <a:r>
              <a:rPr sz="1600" b="0">
                <a:solidFill>
                  <a:srgbClr val="1E2A38"/>
                </a:solidFill>
                <a:latin typeface="Arial"/>
              </a:rPr>
              <a:t>.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say me</a:t>
            </a:r>
            <a:r>
              <a:rPr sz="1600" b="0">
                <a:solidFill>
                  <a:srgbClr val="1E2A38"/>
                </a:solidFill>
                <a:latin typeface="Arial"/>
              </a:rPr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speak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«gapirmoq» (tilda): </a:t>
            </a:r>
            <a:r>
              <a:rPr sz="1600" b="1">
                <a:solidFill>
                  <a:srgbClr val="1E2A38"/>
                </a:solidFill>
                <a:latin typeface="Arial"/>
              </a:rPr>
              <a:t>speak English</a:t>
            </a:r>
            <a:r>
              <a:rPr sz="1600" b="0">
                <a:solidFill>
                  <a:srgbClr val="1E2A38"/>
                </a:solidFill>
                <a:latin typeface="Arial"/>
              </a:rPr>
              <a:t>; </a:t>
            </a:r>
            <a:r>
              <a:rPr sz="1600" b="1">
                <a:solidFill>
                  <a:srgbClr val="1E2A38"/>
                </a:solidFill>
                <a:latin typeface="Arial"/>
              </a:rPr>
              <a:t>talk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«gaplashmoq» (kim bilan, nima haqida): </a:t>
            </a:r>
            <a:r>
              <a:rPr sz="1600" b="1">
                <a:solidFill>
                  <a:srgbClr val="1E2A38"/>
                </a:solidFill>
                <a:latin typeface="Arial"/>
              </a:rPr>
              <a:t>talk to Ali about football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explain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«tushuntirmoq»: </a:t>
            </a:r>
            <a:r>
              <a:rPr sz="1600" b="1">
                <a:solidFill>
                  <a:srgbClr val="1E2A38"/>
                </a:solidFill>
                <a:latin typeface="Arial"/>
              </a:rPr>
              <a:t>explain the homework</a:t>
            </a:r>
            <a:r>
              <a:rPr sz="1600" b="0">
                <a:solidFill>
                  <a:srgbClr val="1E2A38"/>
                </a:solidFill>
                <a:latin typeface="Arial"/>
              </a:rPr>
              <a:t>; </a:t>
            </a:r>
            <a:r>
              <a:rPr sz="1600" b="1">
                <a:solidFill>
                  <a:srgbClr val="1E2A38"/>
                </a:solidFill>
                <a:latin typeface="Arial"/>
              </a:rPr>
              <a:t>repeat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«takrorlamoq»: </a:t>
            </a:r>
            <a:r>
              <a:rPr sz="1600" b="1">
                <a:solidFill>
                  <a:srgbClr val="1E2A38"/>
                </a:solidFill>
                <a:latin typeface="Arial"/>
              </a:rPr>
              <a:t>Repeat after 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«Mendan keyin takrorlang».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tell the truth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«rostini aytmoq», </a:t>
            </a:r>
            <a:r>
              <a:rPr sz="1600" b="1">
                <a:solidFill>
                  <a:srgbClr val="1E2A38"/>
                </a:solidFill>
                <a:latin typeface="Arial"/>
              </a:rPr>
              <a:t>tell a lie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«yolg‘on gapirmoq»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say a lie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discuss</a:t>
            </a:r>
            <a:r>
              <a:rPr sz="1600" b="0">
                <a:solidFill>
                  <a:srgbClr val="1E2A38"/>
                </a:solidFill>
                <a:latin typeface="Arial"/>
              </a:rPr>
              <a:t> dan keyin </a:t>
            </a:r>
            <a:r>
              <a:rPr sz="1600" b="1">
                <a:solidFill>
                  <a:srgbClr val="1E2A38"/>
                </a:solidFill>
                <a:latin typeface="Arial"/>
              </a:rPr>
              <a:t>about</a:t>
            </a:r>
            <a:r>
              <a:rPr sz="1600" b="0">
                <a:solidFill>
                  <a:srgbClr val="1E2A38"/>
                </a:solidFill>
                <a:latin typeface="Arial"/>
              </a:rPr>
              <a:t> qo‘yilmaydi: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discuss the problem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«muammoni muhokama qilmoq».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Unit 4 «ways of talking» words; write 6 sentences with them (kalendar reja).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items with the flashcards: sozlar.com/vocab/cards/?set=grade7-lesson25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Read «A noisy evening at our house» again and listen to the audio on the lesson page.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Mardetanha · CC BY-SA 3.0 · https://commons.wikimedia.org/wiki/File:2012_East_Azerbaijan_earthquakes._by_Mardetanha_1521.JPG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