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24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Unit 4 Reading: Making a living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4-bo‘lim. O‘qish: tirikchilik — beshta ish turi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Unit 4. Work wonders Reading: Making a living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391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65642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Wonderlane · CC0 1.0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Answer the Start thinking! questions about their future job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which type of work from the headings they would rather do (ex. 1)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Decide if six statements are true or false (ex. 2)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ten questions to the types of work A–E, some more than once (ex. 3)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B1+, pp. 32–33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Unit 4 Work Wonders — Reading. The book audio (1.11) is not available: read the article silently.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Start thinking!</a:t>
            </a:r>
            <a:r>
              <a:rPr sz="1600" b="0">
                <a:solidFill>
                  <a:srgbClr val="1E2A38"/>
                </a:solidFill>
                <a:latin typeface="Arial"/>
              </a:rPr>
              <a:t> What job would you like to do? Money or job satisfaction? Your parents’ job?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Look at the paragraph headings A–E. Which type of work would you rather do? Why?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Read the article and decide if statements 1–6 are true (T) or false (F).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For questions 1–10, choose from the types of work A–E. They may be chosen more than once.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Choosing a career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💰️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a living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tirikchilik qilmoq, kun ko‘rmoq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isn’t easy to </a:t>
            </a:r>
            <a:r>
              <a:rPr sz="1400" b="1">
                <a:solidFill>
                  <a:srgbClr val="5A6572"/>
                </a:solidFill>
                <a:latin typeface="Arial"/>
              </a:rPr>
              <a:t>make a living</a:t>
            </a:r>
            <a:r>
              <a:rPr sz="1400" b="0">
                <a:solidFill>
                  <a:srgbClr val="5A6572"/>
                </a:solidFill>
                <a:latin typeface="Arial"/>
              </a:rPr>
              <a:t> as a young musician.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😊️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job satisfaction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ishdan qoniqish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For my mother, </a:t>
            </a:r>
            <a:r>
              <a:rPr sz="1400" b="1">
                <a:solidFill>
                  <a:srgbClr val="5A6572"/>
                </a:solidFill>
                <a:latin typeface="Arial"/>
              </a:rPr>
              <a:t>job satisfaction</a:t>
            </a:r>
            <a:r>
              <a:rPr sz="1400" b="0">
                <a:solidFill>
                  <a:srgbClr val="5A6572"/>
                </a:solidFill>
                <a:latin typeface="Arial"/>
              </a:rPr>
              <a:t> is more important than money.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🧭️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career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kasb yo‘li, martaba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wants </a:t>
            </a:r>
            <a:r>
              <a:rPr sz="1400" b="1">
                <a:solidFill>
                  <a:srgbClr val="5A6572"/>
                </a:solidFill>
                <a:latin typeface="Arial"/>
              </a:rPr>
              <a:t>a career</a:t>
            </a:r>
            <a:r>
              <a:rPr sz="1400" b="0">
                <a:solidFill>
                  <a:srgbClr val="5A6572"/>
                </a:solidFill>
                <a:latin typeface="Arial"/>
              </a:rPr>
              <a:t> in medicine after university.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🍔️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flip burgers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burger pishirmoq (fastfud kafesidagi oddiy ish)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Last summer my cousin </a:t>
            </a:r>
            <a:r>
              <a:rPr sz="1400" b="1">
                <a:solidFill>
                  <a:srgbClr val="5A6572"/>
                </a:solidFill>
                <a:latin typeface="Arial"/>
              </a:rPr>
              <a:t>flipped burgers</a:t>
            </a:r>
            <a:r>
              <a:rPr sz="1400" b="0">
                <a:solidFill>
                  <a:srgbClr val="5A6572"/>
                </a:solidFill>
                <a:latin typeface="Arial"/>
              </a:rPr>
              <a:t> in a café near the bazaar.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a course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kursda o‘qimoq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Dilnoza </a:t>
            </a:r>
            <a:r>
              <a:rPr sz="1400" b="1">
                <a:solidFill>
                  <a:srgbClr val="5A6572"/>
                </a:solidFill>
                <a:latin typeface="Arial"/>
              </a:rPr>
              <a:t>took a course</a:t>
            </a:r>
            <a:r>
              <a:rPr sz="1400" b="0">
                <a:solidFill>
                  <a:srgbClr val="5A6572"/>
                </a:solidFill>
                <a:latin typeface="Arial"/>
              </a:rPr>
              <a:t> in web design during the holidays.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Office work and work with your hands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🔒️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secure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barqaror, ishonchli (ish joyi)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job in a big bank is usually quite </a:t>
            </a:r>
            <a:r>
              <a:rPr sz="1400" b="1">
                <a:solidFill>
                  <a:srgbClr val="5A6572"/>
                </a:solidFill>
                <a:latin typeface="Arial"/>
              </a:rPr>
              <a:t>secure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💵️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well-paid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yaxshi maoshli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Pilots and surgeons have very </a:t>
            </a:r>
            <a:r>
              <a:rPr sz="1400" b="1">
                <a:solidFill>
                  <a:srgbClr val="5A6572"/>
                </a:solidFill>
                <a:latin typeface="Arial"/>
              </a:rPr>
              <a:t>well-paid</a:t>
            </a:r>
            <a:r>
              <a:rPr sz="1400" b="0">
                <a:solidFill>
                  <a:srgbClr val="5A6572"/>
                </a:solidFill>
                <a:latin typeface="Arial"/>
              </a:rPr>
              <a:t> jobs.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work in a team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jamoada ishlamoq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Many people in offices like to </a:t>
            </a:r>
            <a:r>
              <a:rPr sz="1400" b="1">
                <a:solidFill>
                  <a:srgbClr val="5A6572"/>
                </a:solidFill>
                <a:latin typeface="Arial"/>
              </a:rPr>
              <a:t>work in a team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👔️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become a manager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menejer (rahbar) bo‘lmoq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six years at the bank, my aunt </a:t>
            </a:r>
            <a:r>
              <a:rPr sz="1400" b="1">
                <a:solidFill>
                  <a:srgbClr val="5A6572"/>
                </a:solidFill>
                <a:latin typeface="Arial"/>
              </a:rPr>
              <a:t>became a manager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Office work and work with your hands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on trips abroad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chet elga safarga chiqmoq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Sales managers often </a:t>
            </a:r>
            <a:r>
              <a:rPr sz="1400" b="1">
                <a:solidFill>
                  <a:srgbClr val="5A6572"/>
                </a:solidFill>
                <a:latin typeface="Arial"/>
              </a:rPr>
              <a:t>go on trips abroad</a:t>
            </a:r>
            <a:r>
              <a:rPr sz="1400" b="0">
                <a:solidFill>
                  <a:srgbClr val="5A6572"/>
                </a:solidFill>
                <a:latin typeface="Arial"/>
              </a:rPr>
              <a:t> to meet new clients.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🔁️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day after 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kundan-kunga, har kuni bir xil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couldn’t sit at the same desk </a:t>
            </a:r>
            <a:r>
              <a:rPr sz="1400" b="1">
                <a:solidFill>
                  <a:srgbClr val="5A6572"/>
                </a:solidFill>
                <a:latin typeface="Arial"/>
              </a:rPr>
              <a:t>day after day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🏕️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outdoors type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ochiq havoni yaxshi ko‘radigan odam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Rustam is </a:t>
            </a:r>
            <a:r>
              <a:rPr sz="1400" b="1">
                <a:solidFill>
                  <a:srgbClr val="5A6572"/>
                </a:solidFill>
                <a:latin typeface="Arial"/>
              </a:rPr>
              <a:t>the outdoors type</a:t>
            </a:r>
            <a:r>
              <a:rPr sz="1400" b="0">
                <a:solidFill>
                  <a:srgbClr val="5A6572"/>
                </a:solidFill>
                <a:latin typeface="Arial"/>
              </a:rPr>
              <a:t> — he hates sitting in an office.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💪️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physical skills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jismoniy ko‘nikmalar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Builders and chefs need good </a:t>
            </a:r>
            <a:r>
              <a:rPr sz="1400" b="1">
                <a:solidFill>
                  <a:srgbClr val="5A6572"/>
                </a:solidFill>
                <a:latin typeface="Arial"/>
              </a:rPr>
              <a:t>physical skills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Office work and work with your hands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independent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mustaqil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Farida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independent</a:t>
            </a:r>
            <a:r>
              <a:rPr sz="1400" b="0">
                <a:solidFill>
                  <a:srgbClr val="5A6572"/>
                </a:solidFill>
                <a:latin typeface="Arial"/>
              </a:rPr>
              <a:t> and likes to make her own decisions.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🎓️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stay in education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o‘qishni davom ettirmoq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Not everyone wants to </a:t>
            </a:r>
            <a:r>
              <a:rPr sz="1400" b="1">
                <a:solidFill>
                  <a:srgbClr val="5A6572"/>
                </a:solidFill>
                <a:latin typeface="Arial"/>
              </a:rPr>
              <a:t>stay in education</a:t>
            </a:r>
            <a:r>
              <a:rPr sz="1400" b="0">
                <a:solidFill>
                  <a:srgbClr val="5A6572"/>
                </a:solidFill>
                <a:latin typeface="Arial"/>
              </a:rPr>
              <a:t> until they are twenty-five.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⏰️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work long hours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uzoq soatlab ishlamoq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Chefs often </a:t>
            </a:r>
            <a:r>
              <a:rPr sz="1400" b="1">
                <a:solidFill>
                  <a:srgbClr val="5A6572"/>
                </a:solidFill>
                <a:latin typeface="Arial"/>
              </a:rPr>
              <a:t>work long hours</a:t>
            </a:r>
            <a:r>
              <a:rPr sz="1400" b="0">
                <a:solidFill>
                  <a:srgbClr val="5A6572"/>
                </a:solidFill>
                <a:latin typeface="Arial"/>
              </a:rPr>
              <a:t>, even at weekends.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💎️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a fortune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katta boylik orttirmoq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won’t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make a fortune</a:t>
            </a:r>
            <a:r>
              <a:rPr sz="1400" b="0">
                <a:solidFill>
                  <a:srgbClr val="5A6572"/>
                </a:solidFill>
                <a:latin typeface="Arial"/>
              </a:rPr>
              <a:t> as a carpenter, but you’ll enjoy your work.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Voluntary work and the public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🎗️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charity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xayriya tashkiloti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helps </a:t>
            </a:r>
            <a:r>
              <a:rPr sz="1400" b="1">
                <a:solidFill>
                  <a:srgbClr val="5A6572"/>
                </a:solidFill>
                <a:latin typeface="Arial"/>
              </a:rPr>
              <a:t>a charity</a:t>
            </a:r>
            <a:r>
              <a:rPr sz="1400" b="0">
                <a:solidFill>
                  <a:srgbClr val="5A6572"/>
                </a:solidFill>
                <a:latin typeface="Arial"/>
              </a:rPr>
              <a:t> that looks after old people.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🧰️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experience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tajriba orttirmoq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Summer jobs help you </a:t>
            </a:r>
            <a:r>
              <a:rPr sz="1400" b="1">
                <a:solidFill>
                  <a:srgbClr val="5A6572"/>
                </a:solidFill>
                <a:latin typeface="Arial"/>
              </a:rPr>
              <a:t>get experience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 you finish school.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try out different jobs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turli ishlarni sinab ko‘rmoq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the summer holidays you can </a:t>
            </a:r>
            <a:r>
              <a:rPr sz="1400" b="1">
                <a:solidFill>
                  <a:srgbClr val="5A6572"/>
                </a:solidFill>
                <a:latin typeface="Arial"/>
              </a:rPr>
              <a:t>try out different jobs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🤔️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up your mind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qaror qilmoq, bir to‘xtamga kelmoq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can’t </a:t>
            </a:r>
            <a:r>
              <a:rPr sz="1400" b="1">
                <a:solidFill>
                  <a:srgbClr val="5A6572"/>
                </a:solidFill>
                <a:latin typeface="Arial"/>
              </a:rPr>
              <a:t>make up my mind</a:t>
            </a:r>
            <a:r>
              <a:rPr sz="1400" b="0">
                <a:solidFill>
                  <a:srgbClr val="5A6572"/>
                </a:solidFill>
                <a:latin typeface="Arial"/>
              </a:rPr>
              <a:t> which university to choose.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🏷️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paid job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haq to‘lanadigan ish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a year of voluntary work, Laylo found </a:t>
            </a:r>
            <a:r>
              <a:rPr sz="1400" b="1">
                <a:solidFill>
                  <a:srgbClr val="5A6572"/>
                </a:solidFill>
                <a:latin typeface="Arial"/>
              </a:rPr>
              <a:t>a paid job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zoo.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Voluntary work and the public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🗣️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deal with the public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odamlar (mijozlar) bilan ishlamoq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Bank clerks </a:t>
            </a:r>
            <a:r>
              <a:rPr sz="1400" b="1">
                <a:solidFill>
                  <a:srgbClr val="5A6572"/>
                </a:solidFill>
                <a:latin typeface="Arial"/>
              </a:rPr>
              <a:t>deal with the public</a:t>
            </a:r>
            <a:r>
              <a:rPr sz="1400" b="0">
                <a:solidFill>
                  <a:srgbClr val="5A6572"/>
                </a:solidFill>
                <a:latin typeface="Arial"/>
              </a:rPr>
              <a:t> all 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🧘️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patience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sabr-toqat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Working with small children needs a lot of </a:t>
            </a:r>
            <a:r>
              <a:rPr sz="1400" b="1">
                <a:solidFill>
                  <a:srgbClr val="5A6572"/>
                </a:solidFill>
                <a:latin typeface="Arial"/>
              </a:rPr>
              <a:t>patience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📈️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earn a lot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ko‘p pul topmoq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Good salespeople can </a:t>
            </a:r>
            <a:r>
              <a:rPr sz="1400" b="1">
                <a:solidFill>
                  <a:srgbClr val="5A6572"/>
                </a:solidFill>
                <a:latin typeface="Arial"/>
              </a:rPr>
              <a:t>earn a lot</a:t>
            </a:r>
            <a:r>
              <a:rPr sz="1400" b="0">
                <a:solidFill>
                  <a:srgbClr val="5A6572"/>
                </a:solidFill>
                <a:latin typeface="Arial"/>
              </a:rPr>
              <a:t> in this company.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opportunity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imkoniyat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job gives you </a:t>
            </a:r>
            <a:r>
              <a:rPr sz="1400" b="1">
                <a:solidFill>
                  <a:srgbClr val="5A6572"/>
                </a:solidFill>
                <a:latin typeface="Arial"/>
              </a:rPr>
              <a:t>an opportunity</a:t>
            </a:r>
            <a:r>
              <a:rPr sz="1400" b="0">
                <a:solidFill>
                  <a:srgbClr val="5A6572"/>
                </a:solidFill>
                <a:latin typeface="Arial"/>
              </a:rPr>
              <a:t> to travel.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Running your own business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set up your own business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 biznesingni ochmoq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wants to </a:t>
            </a:r>
            <a:r>
              <a:rPr sz="1400" b="1">
                <a:solidFill>
                  <a:srgbClr val="5A6572"/>
                </a:solidFill>
                <a:latin typeface="Arial"/>
              </a:rPr>
              <a:t>set up his own business</a:t>
            </a:r>
            <a:r>
              <a:rPr sz="1400" b="0">
                <a:solidFill>
                  <a:srgbClr val="5A6572"/>
                </a:solidFill>
                <a:latin typeface="Arial"/>
              </a:rPr>
              <a:t> online.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📊️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run your own business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 biznesingni yuritmoq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Running your own business</a:t>
            </a:r>
            <a:r>
              <a:rPr sz="1400" b="0">
                <a:solidFill>
                  <a:srgbClr val="5A6572"/>
                </a:solidFill>
                <a:latin typeface="Arial"/>
              </a:rPr>
              <a:t> can be very hard work.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🙋️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work for yourself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o‘zing uchun ishlamoq (hech kimga yollanmay)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you </a:t>
            </a:r>
            <a:r>
              <a:rPr sz="1400" b="1">
                <a:solidFill>
                  <a:srgbClr val="5A6572"/>
                </a:solidFill>
                <a:latin typeface="Arial"/>
              </a:rPr>
              <a:t>work for yourself</a:t>
            </a:r>
            <a:r>
              <a:rPr sz="1400" b="0">
                <a:solidFill>
                  <a:srgbClr val="5A6572"/>
                </a:solidFill>
                <a:latin typeface="Arial"/>
              </a:rPr>
              <a:t>, nobody tells you what to do.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✍️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work alone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yolg‘iz ishlamoq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Most writers </a:t>
            </a:r>
            <a:r>
              <a:rPr sz="1400" b="1">
                <a:solidFill>
                  <a:srgbClr val="5A6572"/>
                </a:solidFill>
                <a:latin typeface="Arial"/>
              </a:rPr>
              <a:t>work alone</a:t>
            </a:r>
            <a:r>
              <a:rPr sz="1400" b="0">
                <a:solidFill>
                  <a:srgbClr val="5A6572"/>
                </a:solidFill>
                <a:latin typeface="Arial"/>
              </a:rPr>
              <a:t> for many hours every day.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Running your own business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🏠️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work from home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uydan turib ishlamoq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father </a:t>
            </a:r>
            <a:r>
              <a:rPr sz="1400" b="1">
                <a:solidFill>
                  <a:srgbClr val="5A6572"/>
                </a:solidFill>
                <a:latin typeface="Arial"/>
              </a:rPr>
              <a:t>works from home</a:t>
            </a:r>
            <a:r>
              <a:rPr sz="1400" b="0">
                <a:solidFill>
                  <a:srgbClr val="5A6572"/>
                </a:solidFill>
                <a:latin typeface="Arial"/>
              </a:rPr>
              <a:t> two days a week.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🦁️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confidence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o‘ziga ishonch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need a lot of </a:t>
            </a:r>
            <a:r>
              <a:rPr sz="1400" b="1">
                <a:solidFill>
                  <a:srgbClr val="5A6572"/>
                </a:solidFill>
                <a:latin typeface="Arial"/>
              </a:rPr>
              <a:t>confidence</a:t>
            </a:r>
            <a:r>
              <a:rPr sz="1400" b="0">
                <a:solidFill>
                  <a:srgbClr val="5A6572"/>
                </a:solidFill>
                <a:latin typeface="Arial"/>
              </a:rPr>
              <a:t> to start a business.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👑️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your own boss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o‘zingga o‘zing xo‘jayin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loves </a:t>
            </a:r>
            <a:r>
              <a:rPr sz="1400" b="1">
                <a:solidFill>
                  <a:srgbClr val="5A6572"/>
                </a:solidFill>
                <a:latin typeface="Arial"/>
              </a:rPr>
              <a:t>being his own boss</a:t>
            </a:r>
            <a:r>
              <a:rPr sz="1400" b="0">
                <a:solidFill>
                  <a:srgbClr val="5A6572"/>
                </a:solidFill>
                <a:latin typeface="Arial"/>
              </a:rPr>
              <a:t> at his small bakery.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Multiple matching: savolni xatboshiga qanday moslaymiz?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Avval savollarni o‘qing va </a:t>
            </a:r>
            <a:r>
              <a:rPr sz="1800" b="1">
                <a:solidFill>
                  <a:srgbClr val="1E2A38"/>
                </a:solidFill>
                <a:latin typeface="Arial"/>
              </a:rPr>
              <a:t>kalit so‘zlarni</a:t>
            </a:r>
            <a:r>
              <a:rPr sz="1800" b="0">
                <a:solidFill>
                  <a:srgbClr val="1E2A38"/>
                </a:solidFill>
                <a:latin typeface="Arial"/>
              </a:rPr>
              <a:t> belgilang: </a:t>
            </a:r>
            <a:r>
              <a:rPr sz="1800" b="1">
                <a:solidFill>
                  <a:srgbClr val="1E2A38"/>
                </a:solidFill>
                <a:latin typeface="Arial"/>
              </a:rPr>
              <a:t>on your own, not paid, earn a lot, travel, other people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Matnda AYNAN o‘sha so‘z bo‘lmaydi — </a:t>
            </a:r>
            <a:r>
              <a:rPr sz="1800" b="1">
                <a:solidFill>
                  <a:srgbClr val="1E2A38"/>
                </a:solidFill>
                <a:latin typeface="Arial"/>
              </a:rPr>
              <a:t>ma’nodoshini</a:t>
            </a:r>
            <a:r>
              <a:rPr sz="1800" b="0">
                <a:solidFill>
                  <a:srgbClr val="1E2A38"/>
                </a:solidFill>
                <a:latin typeface="Arial"/>
              </a:rPr>
              <a:t> qidiring: </a:t>
            </a:r>
            <a:r>
              <a:rPr sz="1800" b="1">
                <a:solidFill>
                  <a:srgbClr val="1E2A38"/>
                </a:solidFill>
                <a:latin typeface="Arial"/>
              </a:rPr>
              <a:t>earn a lot</a:t>
            </a:r>
            <a:r>
              <a:rPr sz="1800" b="0">
                <a:solidFill>
                  <a:srgbClr val="1E2A38"/>
                </a:solidFill>
                <a:latin typeface="Arial"/>
              </a:rPr>
              <a:t> = </a:t>
            </a:r>
            <a:r>
              <a:rPr sz="1800" b="1">
                <a:solidFill>
                  <a:srgbClr val="1E2A38"/>
                </a:solidFill>
                <a:latin typeface="Arial"/>
              </a:rPr>
              <a:t>well-paid</a:t>
            </a:r>
            <a:r>
              <a:rPr sz="1800" b="0">
                <a:solidFill>
                  <a:srgbClr val="1E2A38"/>
                </a:solidFill>
                <a:latin typeface="Arial"/>
              </a:rPr>
              <a:t>; </a:t>
            </a:r>
            <a:r>
              <a:rPr sz="1800" b="1">
                <a:solidFill>
                  <a:srgbClr val="1E2A38"/>
                </a:solidFill>
                <a:latin typeface="Arial"/>
              </a:rPr>
              <a:t>travel</a:t>
            </a:r>
            <a:r>
              <a:rPr sz="1800" b="0">
                <a:solidFill>
                  <a:srgbClr val="1E2A38"/>
                </a:solidFill>
                <a:latin typeface="Arial"/>
              </a:rPr>
              <a:t> = </a:t>
            </a:r>
            <a:r>
              <a:rPr sz="1800" b="1">
                <a:solidFill>
                  <a:srgbClr val="1E2A38"/>
                </a:solidFill>
                <a:latin typeface="Arial"/>
              </a:rPr>
              <a:t>trips abroad / other countries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on your own</a:t>
            </a:r>
            <a:r>
              <a:rPr sz="1800" b="0">
                <a:solidFill>
                  <a:srgbClr val="1E2A38"/>
                </a:solidFill>
                <a:latin typeface="Arial"/>
              </a:rPr>
              <a:t> = </a:t>
            </a:r>
            <a:r>
              <a:rPr sz="1800" b="1">
                <a:solidFill>
                  <a:srgbClr val="1E2A38"/>
                </a:solidFill>
                <a:latin typeface="Arial"/>
              </a:rPr>
              <a:t>independent</a:t>
            </a:r>
            <a:r>
              <a:rPr sz="1800" b="0">
                <a:solidFill>
                  <a:srgbClr val="1E2A38"/>
                </a:solidFill>
                <a:latin typeface="Arial"/>
              </a:rPr>
              <a:t>, </a:t>
            </a:r>
            <a:r>
              <a:rPr sz="1800" b="1">
                <a:solidFill>
                  <a:srgbClr val="1E2A38"/>
                </a:solidFill>
                <a:latin typeface="Arial"/>
              </a:rPr>
              <a:t>working alone</a:t>
            </a:r>
            <a:r>
              <a:rPr sz="1800" b="0">
                <a:solidFill>
                  <a:srgbClr val="1E2A38"/>
                </a:solidFill>
                <a:latin typeface="Arial"/>
              </a:rPr>
              <a:t>; </a:t>
            </a:r>
            <a:r>
              <a:rPr sz="1800" b="1">
                <a:solidFill>
                  <a:srgbClr val="1E2A38"/>
                </a:solidFill>
                <a:latin typeface="Arial"/>
              </a:rPr>
              <a:t>not paid</a:t>
            </a:r>
            <a:r>
              <a:rPr sz="1800" b="0">
                <a:solidFill>
                  <a:srgbClr val="1E2A38"/>
                </a:solidFill>
                <a:latin typeface="Arial"/>
              </a:rPr>
              <a:t> = </a:t>
            </a:r>
            <a:r>
              <a:rPr sz="1800" b="1">
                <a:solidFill>
                  <a:srgbClr val="1E2A38"/>
                </a:solidFill>
                <a:latin typeface="Arial"/>
              </a:rPr>
              <a:t>there’s no money in it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Bir tur </a:t>
            </a:r>
            <a:r>
              <a:rPr sz="1800" b="1">
                <a:solidFill>
                  <a:srgbClr val="1E2A38"/>
                </a:solidFill>
                <a:latin typeface="Arial"/>
              </a:rPr>
              <a:t>bir necha marta</a:t>
            </a:r>
            <a:r>
              <a:rPr sz="1800" b="0">
                <a:solidFill>
                  <a:srgbClr val="1E2A38"/>
                </a:solidFill>
                <a:latin typeface="Arial"/>
              </a:rPr>
              <a:t> tanlanishi mumkin — javob topilgach ham qolgan xatboshilarni tekshiring.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Ikki javobli savolda (1–2, 4–5, 7–8, 9–10) </a:t>
            </a:r>
            <a:r>
              <a:rPr sz="1800" b="1">
                <a:solidFill>
                  <a:srgbClr val="1E2A38"/>
                </a:solidFill>
                <a:latin typeface="Arial"/>
              </a:rPr>
              <a:t>ikkala</a:t>
            </a:r>
            <a:r>
              <a:rPr sz="1800" b="0">
                <a:solidFill>
                  <a:srgbClr val="1E2A38"/>
                </a:solidFill>
                <a:latin typeface="Arial"/>
              </a:rPr>
              <a:t> xatboshini toping.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MULTIPLE MATCHING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Ex.3 — According to the writer, which type(s) of work 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A office · B hands · C voluntary work · D the public · E own business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would be good, if you like working on your own?   1 ___   2 ___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do you not get paid to do?   3 ___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can you earn a lot of money from?   4 ___   5 ___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would be good, if you haven’t chosen a career?   6 ___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could allow you to travel?   7 ___   8 ___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would be good, if you like working with other people?   9 ___   10 ___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Word stress — the capital letters show the stressed syllable: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caREER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/kəˈrɪə/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opporTUnity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/ˌɒpəˈtjuːnəti/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satisFACtion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/ˌsætɪsˈfækʃn/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exPERience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/ɪkˈspɪəriəns/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indePENdent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/ˌɪndɪˈpendənt/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PAtience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/ˈpeɪʃns/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BUSiness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/ˈbɪznəs/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FORtune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/ˈfɔːtʃuːn/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career is NOT /ˈkæriə/ — the stress is on the second syllable: ca-REER.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TEACHER ·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B1+, p. 33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F · 2 F · 3 F · 4 T · 5 F · 6 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1–2 B, E (independent / working alone) · 3 C (no money in it)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4–5 A, D (well-paid / earn a lot) · 6 C (try out jobs while you make up your mind)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7–8 A, C (trips abroad / other countries) · 9–10 A, D (working in teams / meeting people)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Ex.3 answers in any order within each pair.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Which is more important, money or job ________?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I’d flipped ________ in a fast-food place.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cousin helps a ________ that collects clothes and food for poor families.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Office work can be secure and well-________.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If you’re the ________ type, office work might not be ideal for you.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You might never make a ________, but you feel the satisfaction of making something.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You can try out different jobs while you make up your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Shop assistants and receptionists deal with the ________ every day, so they need patience.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On the plus ________, there are lots of opportunities to earn a lot.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There’s nothing like being your own ________.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3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Start thinking! What job would you like to do in the future? Why?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is more important, money or job satisfaction? Would you like to do the same job as your parents?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Ex.1: Look at the five headings. Which of these types of work would you rather do? Why?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Five ways to make a living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Ivy Saunders didn’t always want to be a journalist. As a teenager she changed her mind again and again about what she wanted to be. She </a:t>
            </a:r>
            <a:r>
              <a:rPr sz="1600" b="1">
                <a:solidFill>
                  <a:srgbClr val="1E2A38"/>
                </a:solidFill>
                <a:latin typeface="Arial"/>
              </a:rPr>
              <a:t>flipped burgers</a:t>
            </a:r>
            <a:r>
              <a:rPr sz="1600" b="0">
                <a:solidFill>
                  <a:srgbClr val="1E2A38"/>
                </a:solidFill>
                <a:latin typeface="Arial"/>
              </a:rPr>
              <a:t> and worked in shops before she </a:t>
            </a:r>
            <a:r>
              <a:rPr sz="1600" b="1">
                <a:solidFill>
                  <a:srgbClr val="1E2A38"/>
                </a:solidFill>
                <a:latin typeface="Arial"/>
              </a:rPr>
              <a:t>took a course</a:t>
            </a:r>
            <a:r>
              <a:rPr sz="1600" b="0">
                <a:solidFill>
                  <a:srgbClr val="1E2A38"/>
                </a:solidFill>
                <a:latin typeface="Arial"/>
              </a:rPr>
              <a:t> in writing. Her message is simple: if you have no idea what to do yet, don’t worry — finding a </a:t>
            </a:r>
            <a:r>
              <a:rPr sz="1600" b="1">
                <a:solidFill>
                  <a:srgbClr val="1E2A38"/>
                </a:solidFill>
                <a:latin typeface="Arial"/>
              </a:rPr>
              <a:t>career</a:t>
            </a:r>
            <a:r>
              <a:rPr sz="1600" b="0">
                <a:solidFill>
                  <a:srgbClr val="1E2A38"/>
                </a:solidFill>
                <a:latin typeface="Arial"/>
              </a:rPr>
              <a:t> takes time.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Five ways to make a living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Office work is </a:t>
            </a:r>
            <a:r>
              <a:rPr sz="1600" b="1">
                <a:solidFill>
                  <a:srgbClr val="1E2A38"/>
                </a:solidFill>
                <a:latin typeface="Arial"/>
              </a:rPr>
              <a:t>secure</a:t>
            </a:r>
            <a:r>
              <a:rPr sz="1600" b="0">
                <a:solidFill>
                  <a:srgbClr val="1E2A38"/>
                </a:solidFill>
                <a:latin typeface="Arial"/>
              </a:rPr>
              <a:t> and often </a:t>
            </a:r>
            <a:r>
              <a:rPr sz="1600" b="1">
                <a:solidFill>
                  <a:srgbClr val="1E2A38"/>
                </a:solidFill>
                <a:latin typeface="Arial"/>
              </a:rPr>
              <a:t>well-paid</a:t>
            </a:r>
            <a:r>
              <a:rPr sz="1600" b="0">
                <a:solidFill>
                  <a:srgbClr val="1E2A38"/>
                </a:solidFill>
                <a:latin typeface="Arial"/>
              </a:rPr>
              <a:t>, you usually </a:t>
            </a:r>
            <a:r>
              <a:rPr sz="1600" b="1">
                <a:solidFill>
                  <a:srgbClr val="1E2A38"/>
                </a:solidFill>
                <a:latin typeface="Arial"/>
              </a:rPr>
              <a:t>work in a team</a:t>
            </a:r>
            <a:r>
              <a:rPr sz="1600" b="0">
                <a:solidFill>
                  <a:srgbClr val="1E2A38"/>
                </a:solidFill>
                <a:latin typeface="Arial"/>
              </a:rPr>
              <a:t>, and you may </a:t>
            </a:r>
            <a:r>
              <a:rPr sz="1600" b="1">
                <a:solidFill>
                  <a:srgbClr val="1E2A38"/>
                </a:solidFill>
                <a:latin typeface="Arial"/>
              </a:rPr>
              <a:t>go on trips abroad</a:t>
            </a:r>
            <a:r>
              <a:rPr sz="1600" b="0">
                <a:solidFill>
                  <a:srgbClr val="1E2A38"/>
                </a:solidFill>
                <a:latin typeface="Arial"/>
              </a:rPr>
              <a:t>. But if you’re </a:t>
            </a:r>
            <a:r>
              <a:rPr sz="1600" b="1">
                <a:solidFill>
                  <a:srgbClr val="1E2A38"/>
                </a:solidFill>
                <a:latin typeface="Arial"/>
              </a:rPr>
              <a:t>the outdoors type</a:t>
            </a:r>
            <a:r>
              <a:rPr sz="1600" b="0">
                <a:solidFill>
                  <a:srgbClr val="1E2A38"/>
                </a:solidFill>
                <a:latin typeface="Arial"/>
              </a:rPr>
              <a:t>, sitting at a desk </a:t>
            </a:r>
            <a:r>
              <a:rPr sz="1600" b="1">
                <a:solidFill>
                  <a:srgbClr val="1E2A38"/>
                </a:solidFill>
                <a:latin typeface="Arial"/>
              </a:rPr>
              <a:t>day after day</a:t>
            </a:r>
            <a:r>
              <a:rPr sz="1600" b="0">
                <a:solidFill>
                  <a:srgbClr val="1E2A38"/>
                </a:solidFill>
                <a:latin typeface="Arial"/>
              </a:rPr>
              <a:t> could be hard. Work with your hands suits </a:t>
            </a:r>
            <a:r>
              <a:rPr sz="1600" b="1">
                <a:solidFill>
                  <a:srgbClr val="1E2A38"/>
                </a:solidFill>
                <a:latin typeface="Arial"/>
              </a:rPr>
              <a:t>independent</a:t>
            </a:r>
            <a:r>
              <a:rPr sz="1600" b="0">
                <a:solidFill>
                  <a:srgbClr val="1E2A38"/>
                </a:solidFill>
                <a:latin typeface="Arial"/>
              </a:rPr>
              <a:t> people with good </a:t>
            </a:r>
            <a:r>
              <a:rPr sz="1600" b="1">
                <a:solidFill>
                  <a:srgbClr val="1E2A38"/>
                </a:solidFill>
                <a:latin typeface="Arial"/>
              </a:rPr>
              <a:t>physical skills</a:t>
            </a:r>
            <a:r>
              <a:rPr sz="1600" b="0">
                <a:solidFill>
                  <a:srgbClr val="1E2A38"/>
                </a:solidFill>
                <a:latin typeface="Arial"/>
              </a:rPr>
              <a:t>. You may </a:t>
            </a:r>
            <a:r>
              <a:rPr sz="1600" b="1">
                <a:solidFill>
                  <a:srgbClr val="1E2A38"/>
                </a:solidFill>
                <a:latin typeface="Arial"/>
              </a:rPr>
              <a:t>work long hours</a:t>
            </a:r>
            <a:r>
              <a:rPr sz="1600" b="0">
                <a:solidFill>
                  <a:srgbClr val="1E2A38"/>
                </a:solidFill>
                <a:latin typeface="Arial"/>
              </a:rPr>
              <a:t> and never </a:t>
            </a:r>
            <a:r>
              <a:rPr sz="1600" b="1">
                <a:solidFill>
                  <a:srgbClr val="1E2A38"/>
                </a:solidFill>
                <a:latin typeface="Arial"/>
              </a:rPr>
              <a:t>make a fortune</a:t>
            </a:r>
            <a:r>
              <a:rPr sz="1600" b="0">
                <a:solidFill>
                  <a:srgbClr val="1E2A38"/>
                </a:solidFill>
                <a:latin typeface="Arial"/>
              </a:rPr>
              <a:t>, but you get the satisfaction of making something.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Five ways to make a living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Voluntary work for a </a:t>
            </a:r>
            <a:r>
              <a:rPr sz="1600" b="1">
                <a:solidFill>
                  <a:srgbClr val="1E2A38"/>
                </a:solidFill>
                <a:latin typeface="Arial"/>
              </a:rPr>
              <a:t>charity</a:t>
            </a:r>
            <a:r>
              <a:rPr sz="1600" b="0">
                <a:solidFill>
                  <a:srgbClr val="1E2A38"/>
                </a:solidFill>
                <a:latin typeface="Arial"/>
              </a:rPr>
              <a:t> isn’t paid — there’s no money in it — but it is a useful step to a </a:t>
            </a:r>
            <a:r>
              <a:rPr sz="1600" b="1">
                <a:solidFill>
                  <a:srgbClr val="1E2A38"/>
                </a:solidFill>
                <a:latin typeface="Arial"/>
              </a:rPr>
              <a:t>paid job</a:t>
            </a:r>
            <a:r>
              <a:rPr sz="1600" b="0">
                <a:solidFill>
                  <a:srgbClr val="1E2A38"/>
                </a:solidFill>
                <a:latin typeface="Arial"/>
              </a:rPr>
              <a:t>. You </a:t>
            </a:r>
            <a:r>
              <a:rPr sz="1600" b="1">
                <a:solidFill>
                  <a:srgbClr val="1E2A38"/>
                </a:solidFill>
                <a:latin typeface="Arial"/>
              </a:rPr>
              <a:t>get</a:t>
            </a:r>
            <a:r>
              <a:rPr sz="1600" b="0">
                <a:solidFill>
                  <a:srgbClr val="1E2A38"/>
                </a:solidFill>
                <a:latin typeface="Arial"/>
              </a:rPr>
              <a:t> lots of </a:t>
            </a:r>
            <a:r>
              <a:rPr sz="1600" b="1">
                <a:solidFill>
                  <a:srgbClr val="1E2A38"/>
                </a:solidFill>
                <a:latin typeface="Arial"/>
              </a:rPr>
              <a:t>experience</a:t>
            </a:r>
            <a:r>
              <a:rPr sz="1600" b="0">
                <a:solidFill>
                  <a:srgbClr val="1E2A38"/>
                </a:solidFill>
                <a:latin typeface="Arial"/>
              </a:rPr>
              <a:t> and can </a:t>
            </a:r>
            <a:r>
              <a:rPr sz="1600" b="1">
                <a:solidFill>
                  <a:srgbClr val="1E2A38"/>
                </a:solidFill>
                <a:latin typeface="Arial"/>
              </a:rPr>
              <a:t>try out different jobs</a:t>
            </a:r>
            <a:r>
              <a:rPr sz="1600" b="0">
                <a:solidFill>
                  <a:srgbClr val="1E2A38"/>
                </a:solidFill>
                <a:latin typeface="Arial"/>
              </a:rPr>
              <a:t> before you </a:t>
            </a:r>
            <a:r>
              <a:rPr sz="1600" b="1">
                <a:solidFill>
                  <a:srgbClr val="1E2A38"/>
                </a:solidFill>
                <a:latin typeface="Arial"/>
              </a:rPr>
              <a:t>make up your mind</a:t>
            </a:r>
            <a:r>
              <a:rPr sz="1600" b="0">
                <a:solidFill>
                  <a:srgbClr val="1E2A38"/>
                </a:solidFill>
                <a:latin typeface="Arial"/>
              </a:rPr>
              <a:t>. </a:t>
            </a:r>
            <a:r>
              <a:rPr sz="1600" b="1">
                <a:solidFill>
                  <a:srgbClr val="1E2A38"/>
                </a:solidFill>
                <a:latin typeface="Arial"/>
              </a:rPr>
              <a:t>Dealing with the public</a:t>
            </a:r>
            <a:r>
              <a:rPr sz="1600" b="0">
                <a:solidFill>
                  <a:srgbClr val="1E2A38"/>
                </a:solidFill>
                <a:latin typeface="Arial"/>
              </a:rPr>
              <a:t> needs </a:t>
            </a:r>
            <a:r>
              <a:rPr sz="1600" b="1">
                <a:solidFill>
                  <a:srgbClr val="1E2A38"/>
                </a:solidFill>
                <a:latin typeface="Arial"/>
              </a:rPr>
              <a:t>patience</a:t>
            </a:r>
            <a:r>
              <a:rPr sz="1600" b="0">
                <a:solidFill>
                  <a:srgbClr val="1E2A38"/>
                </a:solidFill>
                <a:latin typeface="Arial"/>
              </a:rPr>
              <a:t>, but on the plus side you can </a:t>
            </a:r>
            <a:r>
              <a:rPr sz="1600" b="1">
                <a:solidFill>
                  <a:srgbClr val="1E2A38"/>
                </a:solidFill>
                <a:latin typeface="Arial"/>
              </a:rPr>
              <a:t>earn a lot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become a manager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Finally, you can </a:t>
            </a:r>
            <a:r>
              <a:rPr sz="1600" b="1">
                <a:solidFill>
                  <a:srgbClr val="1E2A38"/>
                </a:solidFill>
                <a:latin typeface="Arial"/>
              </a:rPr>
              <a:t>set up your own business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work for yourself</a:t>
            </a:r>
            <a:r>
              <a:rPr sz="1600" b="0">
                <a:solidFill>
                  <a:srgbClr val="1E2A38"/>
                </a:solidFill>
                <a:latin typeface="Arial"/>
              </a:rPr>
              <a:t>. It is hard work, and you need </a:t>
            </a:r>
            <a:r>
              <a:rPr sz="1600" b="1">
                <a:solidFill>
                  <a:srgbClr val="1E2A38"/>
                </a:solidFill>
                <a:latin typeface="Arial"/>
              </a:rPr>
              <a:t>confidence</a:t>
            </a:r>
            <a:r>
              <a:rPr sz="1600" b="0">
                <a:solidFill>
                  <a:srgbClr val="1E2A38"/>
                </a:solidFill>
                <a:latin typeface="Arial"/>
              </a:rPr>
              <a:t>, but it can be very rewarding — and there’s nothing like </a:t>
            </a:r>
            <a:r>
              <a:rPr sz="1600" b="1">
                <a:solidFill>
                  <a:srgbClr val="1E2A38"/>
                </a:solidFill>
                <a:latin typeface="Arial"/>
              </a:rPr>
              <a:t>being your own boss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did Ivy Saunders do before she became a journalist?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might not like office work?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the bad side and the good side of working with your hands?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can voluntary work be useful if there’s no money in it?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 you need to run your own business?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which type of work?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iborani aytaman, siz maqoladagi ish turini aytasiz (A–E).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go on trips abroad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physical skills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work for a charity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deal with the public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be your own boss → 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make a living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«tirikchilik qilmoq», </a:t>
            </a:r>
            <a:r>
              <a:rPr sz="1600" b="1">
                <a:solidFill>
                  <a:srgbClr val="1E2A38"/>
                </a:solidFill>
                <a:latin typeface="Arial"/>
              </a:rPr>
              <a:t>make a fortune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«katta boylik orttirmoq».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job</a:t>
            </a:r>
            <a:r>
              <a:rPr sz="1600" b="0">
                <a:solidFill>
                  <a:srgbClr val="1E2A38"/>
                </a:solidFill>
                <a:latin typeface="Arial"/>
              </a:rPr>
              <a:t> — sanaladi (</a:t>
            </a:r>
            <a:r>
              <a:rPr sz="1600" b="1">
                <a:solidFill>
                  <a:srgbClr val="1E2A38"/>
                </a:solidFill>
                <a:latin typeface="Arial"/>
              </a:rPr>
              <a:t>a job, two jobs</a:t>
            </a:r>
            <a:r>
              <a:rPr sz="1600" b="0">
                <a:solidFill>
                  <a:srgbClr val="1E2A38"/>
                </a:solidFill>
                <a:latin typeface="Arial"/>
              </a:rPr>
              <a:t>), </a:t>
            </a:r>
            <a:r>
              <a:rPr sz="1600" b="1">
                <a:solidFill>
                  <a:srgbClr val="1E2A38"/>
                </a:solidFill>
                <a:latin typeface="Arial"/>
              </a:rPr>
              <a:t>work</a:t>
            </a:r>
            <a:r>
              <a:rPr sz="1600" b="0">
                <a:solidFill>
                  <a:srgbClr val="1E2A38"/>
                </a:solidFill>
                <a:latin typeface="Arial"/>
              </a:rPr>
              <a:t> — sanalmaydi (</a:t>
            </a:r>
            <a:r>
              <a:rPr sz="1600" b="1">
                <a:solidFill>
                  <a:srgbClr val="1E2A38"/>
                </a:solidFill>
                <a:latin typeface="Arial"/>
              </a:rPr>
              <a:t>a lot of work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career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butun hayot davomidagi kasb yo‘li; </a:t>
            </a:r>
            <a:r>
              <a:rPr sz="1600" b="1">
                <a:solidFill>
                  <a:srgbClr val="1E2A38"/>
                </a:solidFill>
                <a:latin typeface="Arial"/>
              </a:rPr>
              <a:t>job</a:t>
            </a:r>
            <a:r>
              <a:rPr sz="1600" b="0">
                <a:solidFill>
                  <a:srgbClr val="1E2A38"/>
                </a:solidFill>
                <a:latin typeface="Arial"/>
              </a:rPr>
              <a:t> — hozirgi aniq ish.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make up your mind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«qaror qilmoq»; </a:t>
            </a:r>
            <a:r>
              <a:rPr sz="1600" b="1">
                <a:solidFill>
                  <a:srgbClr val="1E2A38"/>
                </a:solidFill>
                <a:latin typeface="Arial"/>
              </a:rPr>
              <a:t>make up</a:t>
            </a:r>
            <a:r>
              <a:rPr sz="1600" b="0">
                <a:solidFill>
                  <a:srgbClr val="1E2A38"/>
                </a:solidFill>
                <a:latin typeface="Arial"/>
              </a:rPr>
              <a:t> yolg‘iz kelsa — «to‘qib chiqarmoq».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There’s no money in it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«undan pul chiqmaydi», ish foyda keltirmaydi.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Unit 4 Word box vocabulary (jobs) — Laser B1+ p.33 ex.4; write 8 sentences (rejadagi vazifa).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33 items with the flashcards: sozlar.com/vocab/cards/?set=grade10-lesson24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Read «Five ways to make a living» on the lesson page and answer the five questions.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Wonderlane · CC0 1.0 · https://www.flickr.com/photos/71401718@N00/6231890399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