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4. Let's Celebrate: Ruby and Holly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4-bo‘lim. Bayram qilamiz: Ruby va Holly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4. Let’s Celebrate: Ruby and Holly.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8128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23931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Kid's Birthday Parties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five party words to pictures (Get ready)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Tick the things Holly has done (ex. 1) and answer three KET questions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who did what in the chat — Ruby, Holly or Dylan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eight words from their definitions (ex.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pp. 32–33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Get ready</a:t>
            </a:r>
            <a:r>
              <a:rPr sz="1600" b="0">
                <a:solidFill>
                  <a:srgbClr val="1E2A38"/>
                </a:solidFill>
                <a:latin typeface="Arial"/>
              </a:rPr>
              <a:t> — beshta rasmni so‘zlar bilan moslang (a–e).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chatni o‘qing va Holly QILGAN ishlarni belgilang (✓) — 8 band.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 (KET)</a:t>
            </a:r>
            <a:r>
              <a:rPr sz="1600" b="0">
                <a:solidFill>
                  <a:srgbClr val="1E2A38"/>
                </a:solidFill>
                <a:latin typeface="Arial"/>
              </a:rPr>
              <a:t> — chatni qayta o‘qing va A, B yoki C ni tanlang (3 savol).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bo‘shliqqa Ruby, Holly yoki Dylan ni yozing (5 gap).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 Wordpower (KET)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ta’rifga mos so‘zni yozing; birinchi harf berilgan (8 ta).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pp. 32–33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Get ready</a:t>
            </a:r>
            <a:r>
              <a:rPr sz="1600" b="0">
                <a:solidFill>
                  <a:srgbClr val="1E2A38"/>
                </a:solidFill>
                <a:latin typeface="Arial"/>
              </a:rPr>
              <a:t>  1 c guests · 2 e present · 3 b invitation · 4 d decorations · 5 a refreshments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✓</a:t>
            </a:r>
            <a:r>
              <a:rPr sz="1600" b="0">
                <a:solidFill>
                  <a:srgbClr val="1E2A38"/>
                </a:solidFill>
                <a:latin typeface="Arial"/>
              </a:rPr>
              <a:t> sent invitations · told people online · bought snacks · organised music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✗</a:t>
            </a:r>
            <a:r>
              <a:rPr sz="1600" b="0">
                <a:solidFill>
                  <a:srgbClr val="1E2A38"/>
                </a:solidFill>
                <a:latin typeface="Arial"/>
              </a:rPr>
              <a:t> decided where the party is · ordered pizzas · organised video games · put up decorations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B · 2 B · 3 C     </a:t>
            </a: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Holly · 2 Ruby · 3 Holly · 4 Dylan · 5 Ruby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replies · 2 indoors · 3 outdoors · 4 arrive · 5 order · 6 popular · 7 cheap · 8 tidy up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Party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refreshments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yegulik va ichimliklar (mehmonlar uchun)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refreshments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thirty guests: juice, sandwiches and fruit.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crisps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chips (kartoshka chipsi)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were bowls of </a:t>
            </a:r>
            <a:r>
              <a:rPr sz="1400" b="1">
                <a:solidFill>
                  <a:srgbClr val="5A6572"/>
                </a:solidFill>
                <a:latin typeface="Arial"/>
              </a:rPr>
              <a:t>crisps</a:t>
            </a:r>
            <a:r>
              <a:rPr sz="1400" b="0">
                <a:solidFill>
                  <a:srgbClr val="5A6572"/>
                </a:solidFill>
                <a:latin typeface="Arial"/>
              </a:rPr>
              <a:t> and nuts on every table.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guest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</a:t>
            </a:r>
            <a:r>
              <a:rPr sz="1400" b="1">
                <a:solidFill>
                  <a:srgbClr val="5A6572"/>
                </a:solidFill>
                <a:latin typeface="Arial"/>
              </a:rPr>
              <a:t>guest</a:t>
            </a:r>
            <a:r>
              <a:rPr sz="1400" b="0">
                <a:solidFill>
                  <a:srgbClr val="5A6572"/>
                </a:solidFill>
                <a:latin typeface="Arial"/>
              </a:rPr>
              <a:t> brought a small present for Bobur.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decorations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bezaklar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paper </a:t>
            </a:r>
            <a:r>
              <a:rPr sz="1400" b="1">
                <a:solidFill>
                  <a:srgbClr val="5A6572"/>
                </a:solidFill>
                <a:latin typeface="Arial"/>
              </a:rPr>
              <a:t>decorations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walls looked beautiful.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balloons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sharlari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were red and yellow </a:t>
            </a:r>
            <a:r>
              <a:rPr sz="1400" b="1">
                <a:solidFill>
                  <a:srgbClr val="5A6572"/>
                </a:solidFill>
                <a:latin typeface="Arial"/>
              </a:rPr>
              <a:t>balloons</a:t>
            </a:r>
            <a:r>
              <a:rPr sz="1400" b="0">
                <a:solidFill>
                  <a:srgbClr val="5A6572"/>
                </a:solidFill>
                <a:latin typeface="Arial"/>
              </a:rPr>
              <a:t> all over the room.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Party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birthday cake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 torti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has made a chocolate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 cake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sister.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birthday card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 tabriknomasi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Everyone in our class signed a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 card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teacher.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🕯️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blow out the candles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shamlarni puflab o‘chirmoq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</a:t>
            </a:r>
            <a:r>
              <a:rPr sz="1400" b="1">
                <a:solidFill>
                  <a:srgbClr val="5A6572"/>
                </a:solidFill>
                <a:latin typeface="Arial"/>
              </a:rPr>
              <a:t>blew out the candles</a:t>
            </a:r>
            <a:r>
              <a:rPr sz="1400" b="0">
                <a:solidFill>
                  <a:srgbClr val="5A6572"/>
                </a:solidFill>
                <a:latin typeface="Arial"/>
              </a:rPr>
              <a:t> and everyone clapped.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wish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niyat qilmoq, tilak tilamoq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Close your eyes and </a:t>
            </a:r>
            <a:r>
              <a:rPr sz="1400" b="1">
                <a:solidFill>
                  <a:srgbClr val="5A6572"/>
                </a:solidFill>
                <a:latin typeface="Arial"/>
              </a:rPr>
              <a:t>make a wish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you cut the cake.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mezbon (mehmon kutuvchi)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host</a:t>
            </a:r>
            <a:r>
              <a:rPr sz="1400" b="0">
                <a:solidFill>
                  <a:srgbClr val="5A6572"/>
                </a:solidFill>
                <a:latin typeface="Arial"/>
              </a:rPr>
              <a:t> met all the guests at the door with a big smile.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Getting ready for a party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celebrate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nishonlamoq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celebrate</a:t>
            </a:r>
            <a:r>
              <a:rPr sz="1400" b="0">
                <a:solidFill>
                  <a:srgbClr val="5A6572"/>
                </a:solidFill>
                <a:latin typeface="Arial"/>
              </a:rPr>
              <a:t> Navruz with our whole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think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o‘ylab topmoq, eslamoq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think of</a:t>
            </a:r>
            <a:r>
              <a:rPr sz="1400" b="0">
                <a:solidFill>
                  <a:srgbClr val="5A6572"/>
                </a:solidFill>
                <a:latin typeface="Arial"/>
              </a:rPr>
              <a:t> a good game for the party?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organise the music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musiqani tayyorlamoq (tashkil qilmoq)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will </a:t>
            </a:r>
            <a:r>
              <a:rPr sz="1400" b="1">
                <a:solidFill>
                  <a:srgbClr val="5A6572"/>
                </a:solidFill>
                <a:latin typeface="Arial"/>
              </a:rPr>
              <a:t>organise the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party, so we can dance.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put up decorations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bezaklarni osmoq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put up decorations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hall on Saturday morning.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🍕️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order pizza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pitsaga buyurtma bermoq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wants to cook, so 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order pizza</a:t>
            </a:r>
            <a:r>
              <a:rPr sz="1400" b="0">
                <a:solidFill>
                  <a:srgbClr val="5A6572"/>
                </a:solidFill>
                <a:latin typeface="Arial"/>
              </a:rPr>
              <a:t> tonight.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Getting ready for a party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provide entertainment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ko‘ngilochar dastur taqdim etmoq, ko‘ngil ochmoq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clown will </a:t>
            </a:r>
            <a:r>
              <a:rPr sz="1400" b="1">
                <a:solidFill>
                  <a:srgbClr val="5A6572"/>
                </a:solidFill>
                <a:latin typeface="Arial"/>
              </a:rPr>
              <a:t>provide entertainment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little children.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wrapping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sovg‘a o‘raydigan qog‘oz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need some colourful </a:t>
            </a:r>
            <a:r>
              <a:rPr sz="1400" b="1">
                <a:solidFill>
                  <a:srgbClr val="5A6572"/>
                </a:solidFill>
                <a:latin typeface="Arial"/>
              </a:rPr>
              <a:t>wrapping paper</a:t>
            </a:r>
            <a:r>
              <a:rPr sz="1400" b="0">
                <a:solidFill>
                  <a:srgbClr val="5A6572"/>
                </a:solidFill>
                <a:latin typeface="Arial"/>
              </a:rPr>
              <a:t> for Dad’s present.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throw a party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ziyofat bermoq (uyushtirmoq)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throw a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for Grandma’s seventieth birthday.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guest list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mehmonlar ro‘yxati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thirty names on our </a:t>
            </a:r>
            <a:r>
              <a:rPr sz="1400" b="1">
                <a:solidFill>
                  <a:srgbClr val="5A6572"/>
                </a:solidFill>
                <a:latin typeface="Arial"/>
              </a:rPr>
              <a:t>guest list</a:t>
            </a:r>
            <a:r>
              <a:rPr sz="1400" b="0">
                <a:solidFill>
                  <a:srgbClr val="5A6572"/>
                </a:solidFill>
                <a:latin typeface="Arial"/>
              </a:rPr>
              <a:t> already.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for advice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maslahat so‘ramoq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have a problem, I </a:t>
            </a:r>
            <a:r>
              <a:rPr sz="1400" b="1">
                <a:solidFill>
                  <a:srgbClr val="5A6572"/>
                </a:solidFill>
                <a:latin typeface="Arial"/>
              </a:rPr>
              <a:t>ask</a:t>
            </a:r>
            <a:r>
              <a:rPr sz="1400" b="0">
                <a:solidFill>
                  <a:srgbClr val="5A6572"/>
                </a:solidFill>
                <a:latin typeface="Arial"/>
              </a:rPr>
              <a:t> my mum </a:t>
            </a:r>
            <a:r>
              <a:rPr sz="1400" b="1">
                <a:solidFill>
                  <a:srgbClr val="5A6572"/>
                </a:solidFill>
                <a:latin typeface="Arial"/>
              </a:rPr>
              <a:t>for advice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Getting ready for a party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agree to help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yordam berishga rozi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</a:t>
            </a:r>
            <a:r>
              <a:rPr sz="1400" b="1">
                <a:solidFill>
                  <a:srgbClr val="5A6572"/>
                </a:solidFill>
                <a:latin typeface="Arial"/>
              </a:rPr>
              <a:t>agreed to help</a:t>
            </a:r>
            <a:r>
              <a:rPr sz="1400" b="0">
                <a:solidFill>
                  <a:srgbClr val="5A6572"/>
                </a:solidFill>
                <a:latin typeface="Arial"/>
              </a:rPr>
              <a:t> us with the cake.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ready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tayyor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</a:t>
            </a:r>
            <a:r>
              <a:rPr sz="1400" b="1">
                <a:solidFill>
                  <a:srgbClr val="5A6572"/>
                </a:solidFill>
                <a:latin typeface="Arial"/>
              </a:rPr>
              <a:t>ready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big day tomorrow?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wait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intiqlik bilan kutmoq, kutib turolmaslik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can’t wait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summer holidays!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Wordpower words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indoors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ichkarida, bino ichida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cold and windy, so let’s play </a:t>
            </a:r>
            <a:r>
              <a:rPr sz="1400" b="1">
                <a:solidFill>
                  <a:srgbClr val="5A6572"/>
                </a:solidFill>
                <a:latin typeface="Arial"/>
              </a:rPr>
              <a:t>indoors</a:t>
            </a:r>
            <a:r>
              <a:rPr sz="1400" b="0">
                <a:solidFill>
                  <a:srgbClr val="5A6572"/>
                </a:solidFill>
                <a:latin typeface="Arial"/>
              </a:rPr>
              <a:t> today.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outdoors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havoda, tashqarida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my family eats </a:t>
            </a:r>
            <a:r>
              <a:rPr sz="1400" b="1">
                <a:solidFill>
                  <a:srgbClr val="5A6572"/>
                </a:solidFill>
                <a:latin typeface="Arial"/>
              </a:rPr>
              <a:t>outdoors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garden.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yetib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guests will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</a:t>
            </a:r>
            <a:r>
              <a:rPr sz="1400" b="0">
                <a:solidFill>
                  <a:srgbClr val="5A6572"/>
                </a:solidFill>
                <a:latin typeface="Arial"/>
              </a:rPr>
              <a:t> at six o’clock.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Bobur's surprise party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Next Saturday is Bobur's fourteenth birthday, and his sister Nilufar wants to </a:t>
            </a:r>
            <a:r>
              <a:rPr sz="1600" b="1">
                <a:solidFill>
                  <a:srgbClr val="1E2A38"/>
                </a:solidFill>
                <a:latin typeface="Arial"/>
              </a:rPr>
              <a:t>throw</a:t>
            </a:r>
            <a:r>
              <a:rPr sz="1600" b="0">
                <a:solidFill>
                  <a:srgbClr val="1E2A38"/>
                </a:solidFill>
                <a:latin typeface="Arial"/>
              </a:rPr>
              <a:t> a surprise </a:t>
            </a:r>
            <a:r>
              <a:rPr sz="1600" b="1">
                <a:solidFill>
                  <a:srgbClr val="1E2A38"/>
                </a:solidFill>
                <a:latin typeface="Arial"/>
              </a:rPr>
              <a:t>party</a:t>
            </a:r>
            <a:r>
              <a:rPr sz="1600" b="0">
                <a:solidFill>
                  <a:srgbClr val="1E2A38"/>
                </a:solidFill>
                <a:latin typeface="Arial"/>
              </a:rPr>
              <a:t> to </a:t>
            </a:r>
            <a:r>
              <a:rPr sz="1600" b="1">
                <a:solidFill>
                  <a:srgbClr val="1E2A38"/>
                </a:solidFill>
                <a:latin typeface="Arial"/>
              </a:rPr>
              <a:t>celebrate</a:t>
            </a:r>
            <a:r>
              <a:rPr sz="1600" b="0">
                <a:solidFill>
                  <a:srgbClr val="1E2A38"/>
                </a:solidFill>
                <a:latin typeface="Arial"/>
              </a:rPr>
              <a:t> it. She has already sent invitations to twelve </a:t>
            </a:r>
            <a:r>
              <a:rPr sz="1600" b="1">
                <a:solidFill>
                  <a:srgbClr val="1E2A38"/>
                </a:solidFill>
                <a:latin typeface="Arial"/>
              </a:rPr>
              <a:t>guests</a:t>
            </a:r>
            <a:r>
              <a:rPr sz="1600" b="0">
                <a:solidFill>
                  <a:srgbClr val="1E2A38"/>
                </a:solidFill>
                <a:latin typeface="Arial"/>
              </a:rPr>
              <a:t> and she has had replies from almost everybody.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party is going to be </a:t>
            </a:r>
            <a:r>
              <a:rPr sz="1600" b="1">
                <a:solidFill>
                  <a:srgbClr val="1E2A38"/>
                </a:solidFill>
                <a:latin typeface="Arial"/>
              </a:rPr>
              <a:t>outdoors</a:t>
            </a:r>
            <a:r>
              <a:rPr sz="1600" b="0">
                <a:solidFill>
                  <a:srgbClr val="1E2A38"/>
                </a:solidFill>
                <a:latin typeface="Arial"/>
              </a:rPr>
              <a:t>, in the garden. 'But what if it rains?' asks her mum. 'Then we can move everything </a:t>
            </a:r>
            <a:r>
              <a:rPr sz="1600" b="1">
                <a:solidFill>
                  <a:srgbClr val="1E2A38"/>
                </a:solidFill>
                <a:latin typeface="Arial"/>
              </a:rPr>
              <a:t>indoors</a:t>
            </a:r>
            <a:r>
              <a:rPr sz="1600" b="0">
                <a:solidFill>
                  <a:srgbClr val="1E2A38"/>
                </a:solidFill>
                <a:latin typeface="Arial"/>
              </a:rPr>
              <a:t>,' Nilufar answers.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For </a:t>
            </a:r>
            <a:r>
              <a:rPr sz="1600" b="1">
                <a:solidFill>
                  <a:srgbClr val="1E2A38"/>
                </a:solidFill>
                <a:latin typeface="Arial"/>
              </a:rPr>
              <a:t>refreshments</a:t>
            </a:r>
            <a:r>
              <a:rPr sz="1600" b="0">
                <a:solidFill>
                  <a:srgbClr val="1E2A38"/>
                </a:solidFill>
                <a:latin typeface="Arial"/>
              </a:rPr>
              <a:t>, Nilufar has bought some </a:t>
            </a:r>
            <a:r>
              <a:rPr sz="1600" b="1">
                <a:solidFill>
                  <a:srgbClr val="1E2A38"/>
                </a:solidFill>
                <a:latin typeface="Arial"/>
              </a:rPr>
              <a:t>crisps</a:t>
            </a:r>
            <a:r>
              <a:rPr sz="1600" b="0">
                <a:solidFill>
                  <a:srgbClr val="1E2A38"/>
                </a:solidFill>
                <a:latin typeface="Arial"/>
              </a:rPr>
              <a:t> and juice. Later they are going to </a:t>
            </a:r>
            <a:r>
              <a:rPr sz="1600" b="1">
                <a:solidFill>
                  <a:srgbClr val="1E2A38"/>
                </a:solidFill>
                <a:latin typeface="Arial"/>
              </a:rPr>
              <a:t>order pizza</a:t>
            </a:r>
            <a:r>
              <a:rPr sz="1600" b="0">
                <a:solidFill>
                  <a:srgbClr val="1E2A38"/>
                </a:solidFill>
                <a:latin typeface="Arial"/>
              </a:rPr>
              <a:t> from a cheap but popular café near the school. Her cousin has </a:t>
            </a:r>
            <a:r>
              <a:rPr sz="1600" b="1">
                <a:solidFill>
                  <a:srgbClr val="1E2A38"/>
                </a:solidFill>
                <a:latin typeface="Arial"/>
              </a:rPr>
              <a:t>agreed to help</a:t>
            </a:r>
            <a:r>
              <a:rPr sz="1600" b="0">
                <a:solidFill>
                  <a:srgbClr val="1E2A38"/>
                </a:solidFill>
                <a:latin typeface="Arial"/>
              </a:rPr>
              <a:t>: he will </a:t>
            </a:r>
            <a:r>
              <a:rPr sz="1600" b="1">
                <a:solidFill>
                  <a:srgbClr val="1E2A38"/>
                </a:solidFill>
                <a:latin typeface="Arial"/>
              </a:rPr>
              <a:t>provide entertainment</a:t>
            </a:r>
            <a:r>
              <a:rPr sz="1600" b="0">
                <a:solidFill>
                  <a:srgbClr val="1E2A38"/>
                </a:solidFill>
                <a:latin typeface="Arial"/>
              </a:rPr>
              <a:t> with his guitar.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Bobur's surprise party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Saturday morning they will </a:t>
            </a:r>
            <a:r>
              <a:rPr sz="1600" b="1">
                <a:solidFill>
                  <a:srgbClr val="1E2A38"/>
                </a:solidFill>
                <a:latin typeface="Arial"/>
              </a:rPr>
              <a:t>put up decorations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balloons</a:t>
            </a:r>
            <a:r>
              <a:rPr sz="1600" b="0">
                <a:solidFill>
                  <a:srgbClr val="1E2A38"/>
                </a:solidFill>
                <a:latin typeface="Arial"/>
              </a:rPr>
              <a:t>, and Mum will make </a:t>
            </a:r>
            <a:r>
              <a:rPr sz="1600" b="1">
                <a:solidFill>
                  <a:srgbClr val="1E2A38"/>
                </a:solidFill>
                <a:latin typeface="Arial"/>
              </a:rPr>
              <a:t>a birthday cake</a:t>
            </a:r>
            <a:r>
              <a:rPr sz="1600" b="0">
                <a:solidFill>
                  <a:srgbClr val="1E2A38"/>
                </a:solidFill>
                <a:latin typeface="Arial"/>
              </a:rPr>
              <a:t>. After the party, everybody will help to tidy up. Nilufar </a:t>
            </a:r>
            <a:r>
              <a:rPr sz="1600" b="1">
                <a:solidFill>
                  <a:srgbClr val="1E2A38"/>
                </a:solidFill>
                <a:latin typeface="Arial"/>
              </a:rPr>
              <a:t>can't wait for</a:t>
            </a:r>
            <a:r>
              <a:rPr sz="1600" b="0">
                <a:solidFill>
                  <a:srgbClr val="1E2A38"/>
                </a:solidFill>
                <a:latin typeface="Arial"/>
              </a:rPr>
              <a:t> Saturday!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Nilufar organising a party?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is the party going to be?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has Nilufar already done?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going to provide the entertainment?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will they do on Saturday morning?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 the word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ta’rifni aytaman, siz so‘zni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food and drink for guests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person who invites guests and meets them at the door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colourful paper for presents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names of all the people you invite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inside a building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Qilinganmi yoki hali yo‘qmi? (ex. 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I’ve …</a:t>
            </a:r>
            <a:r>
              <a:rPr sz="1800" b="0">
                <a:solidFill>
                  <a:srgbClr val="1E2A38"/>
                </a:solidFill>
                <a:latin typeface="Arial"/>
              </a:rPr>
              <a:t> / </a:t>
            </a:r>
            <a:r>
              <a:rPr sz="1800" b="1">
                <a:solidFill>
                  <a:srgbClr val="1E2A38"/>
                </a:solidFill>
                <a:latin typeface="Arial"/>
              </a:rPr>
              <a:t>I’ve already …</a:t>
            </a:r>
            <a:r>
              <a:rPr sz="1800" b="0">
                <a:solidFill>
                  <a:srgbClr val="1E2A38"/>
                </a:solidFill>
                <a:latin typeface="Arial"/>
              </a:rPr>
              <a:t> — ish BAJARILGAN: </a:t>
            </a:r>
            <a:r>
              <a:rPr sz="1800" b="1">
                <a:solidFill>
                  <a:srgbClr val="1E2A38"/>
                </a:solidFill>
                <a:latin typeface="Arial"/>
              </a:rPr>
              <a:t>I’ve bought snacks.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 haven’t …</a:t>
            </a:r>
            <a:r>
              <a:rPr sz="1800" b="0">
                <a:solidFill>
                  <a:srgbClr val="1E2A38"/>
                </a:solidFill>
                <a:latin typeface="Arial"/>
              </a:rPr>
              <a:t> / </a:t>
            </a:r>
            <a:r>
              <a:rPr sz="1800" b="1">
                <a:solidFill>
                  <a:srgbClr val="1E2A38"/>
                </a:solidFill>
                <a:latin typeface="Arial"/>
              </a:rPr>
              <a:t>I haven’t … yet</a:t>
            </a:r>
            <a:r>
              <a:rPr sz="1800" b="0">
                <a:solidFill>
                  <a:srgbClr val="1E2A38"/>
                </a:solidFill>
                <a:latin typeface="Arial"/>
              </a:rPr>
              <a:t> — hali QILINMAGAN: </a:t>
            </a:r>
            <a:r>
              <a:rPr sz="1800" b="1">
                <a:solidFill>
                  <a:srgbClr val="1E2A38"/>
                </a:solidFill>
                <a:latin typeface="Arial"/>
              </a:rPr>
              <a:t>I haven’t thought about it.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Let’s … / I’ll … / We can …</a:t>
            </a:r>
            <a:r>
              <a:rPr sz="1800" b="0">
                <a:solidFill>
                  <a:srgbClr val="1E2A38"/>
                </a:solidFill>
                <a:latin typeface="Arial"/>
              </a:rPr>
              <a:t> — bu REJA, hali bajarilmagan: </a:t>
            </a:r>
            <a:r>
              <a:rPr sz="1800" b="1">
                <a:solidFill>
                  <a:srgbClr val="1E2A38"/>
                </a:solidFill>
                <a:latin typeface="Arial"/>
              </a:rPr>
              <a:t>Let’s put them up on Saturday.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 can ask Mum … and then decide</a:t>
            </a:r>
            <a:r>
              <a:rPr sz="1800" b="0">
                <a:solidFill>
                  <a:srgbClr val="1E2A38"/>
                </a:solidFill>
                <a:latin typeface="Arial"/>
              </a:rPr>
              <a:t> — qaror hali QABUL QILINMAGAN.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KET maslahati: savoldagi so‘z matnda boshqacha aytilishi mumkin — </a:t>
            </a:r>
            <a:r>
              <a:rPr sz="1800" b="1">
                <a:solidFill>
                  <a:srgbClr val="1E2A38"/>
                </a:solidFill>
                <a:latin typeface="Arial"/>
              </a:rPr>
              <a:t>can’t wait for = is looking forward to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Ziyofat so‘zlarida urg‘u va tovushlar: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refreshments /rɪˈfreʃmənts/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decorations /ˌdekəˈreɪʃnz/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guest /ɡest/ — u o‘qilmaydi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celebrate /ˈselɪbreɪt/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balloons /bəˈluːnz/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entertainment /ˌentəˈteɪnmənt/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indoors / outdoors /ˌɪnˈdɔːz/ /ˌaʊtˈdɔːz/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wrapping paper /ˈræpɪŋ ˌpeɪpə/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had a picnic ________ because the weather was beautiful.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It's raining, so let's stay ________ and play board games.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We've invited thirty people — all their names are on the guest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time will your guests a________?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the party my uncle did magic tricks to provide ________ for the little kids.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Sevara closed her eyes, made a wish and blew out all fourteen ________.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Juice, sandwiches and cake — we've got all the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can't wait ________ the school trip next week!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Uchlikda sinf ziyofatini rejalashtiring (throw a party): qayerda (indoors yoki outdoors)? qanday refreshments? qanday entertainment?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Har biringiz bitta vazifani oling va ayting: I'll organise the music. / Let's order pizza. / I'll put up decorations.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Sinfga ayting: what you have decided and what you haven't decided yet.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refreshments</a:t>
            </a:r>
            <a:r>
              <a:rPr sz="1600" b="0">
                <a:solidFill>
                  <a:srgbClr val="1E2A38"/>
                </a:solidFill>
                <a:latin typeface="Arial"/>
              </a:rPr>
              <a:t> — mehmonlar uchun yegulik va ichimlik («dasturxon»), odatda ko‘plikda.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guest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mehmon; </a:t>
            </a:r>
            <a:r>
              <a:rPr sz="1600" b="1">
                <a:solidFill>
                  <a:srgbClr val="1E2A38"/>
                </a:solidFill>
                <a:latin typeface="Arial"/>
              </a:rPr>
              <a:t>host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mezbon (ziyofat egasi).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throw a party</a:t>
            </a:r>
            <a:r>
              <a:rPr sz="1600" b="0">
                <a:solidFill>
                  <a:srgbClr val="1E2A38"/>
                </a:solidFill>
                <a:latin typeface="Arial"/>
              </a:rPr>
              <a:t> — ziyofat uyushtirmoq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make a party</a:t>
            </a:r>
            <a:r>
              <a:rPr sz="1600" b="0">
                <a:solidFill>
                  <a:srgbClr val="1E2A38"/>
                </a:solidFill>
                <a:latin typeface="Arial"/>
              </a:rPr>
              <a:t>); tug‘ilgan kunda: </a:t>
            </a:r>
            <a:r>
              <a:rPr sz="1600" b="1">
                <a:solidFill>
                  <a:srgbClr val="1E2A38"/>
                </a:solidFill>
                <a:latin typeface="Arial"/>
              </a:rPr>
              <a:t>blow out the candles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wish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can’t wait for</a:t>
            </a:r>
            <a:r>
              <a:rPr sz="1600" b="0">
                <a:solidFill>
                  <a:srgbClr val="1E2A38"/>
                </a:solidFill>
                <a:latin typeface="Arial"/>
              </a:rPr>
              <a:t> / </a:t>
            </a:r>
            <a:r>
              <a:rPr sz="1600" b="1">
                <a:solidFill>
                  <a:srgbClr val="1E2A38"/>
                </a:solidFill>
                <a:latin typeface="Arial"/>
              </a:rPr>
              <a:t>be ready for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FOR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I can’t wait for</a:t>
            </a:r>
            <a:r>
              <a:rPr sz="1600" b="0">
                <a:solidFill>
                  <a:srgbClr val="1E2A38"/>
                </a:solidFill>
                <a:latin typeface="Arial"/>
              </a:rPr>
              <a:t> Saturday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can’t wait Saturday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pp. 23–24,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26 items with the flashcards: sozlar.com/vocab/cards/?set=grade8-lesson24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short chat message (5–6 lines) inviting a friend to your party.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Kid's Birthday Parties · CC BY 2.0 · https://www.flickr.com/photos/13698839@N00/10403039754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